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3" r:id="rId9"/>
    <p:sldId id="269" r:id="rId10"/>
    <p:sldId id="264" r:id="rId11"/>
    <p:sldId id="265" r:id="rId12"/>
    <p:sldId id="266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CBD"/>
    <a:srgbClr val="256ABD"/>
    <a:srgbClr val="639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F4F3-EA4D-43AF-991C-A1AF37202E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80452-693E-4724-8BA5-2B2DD8C5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57C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5852-6DC4-4D57-A057-96D956E2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B1C2A-19DF-462E-8062-60BEB8A33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4420-3965-40E8-B83C-8A9AB8C8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71B4AB-061B-4D7D-9306-B4BA4D2B8A18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692A-5165-4464-B6FD-88673C8C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7257-339D-40B7-8396-9A898EA8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79932F-3983-49DD-993C-A18C14441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639F-15D1-4AE5-918A-455EFD3B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F59B3-8454-4BDE-8F27-DC82B733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A33A-2B3C-4F59-B23E-65B849A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775-8B41-4F34-A2AA-8AA6B628E99E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DE71-BDB6-4205-9461-B064858B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4947-DA67-45D6-A608-7819ABE5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723CA-EFA7-4A32-8B9B-AE8C8D142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624E-71E4-449B-867A-802D2A81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D89A-6C65-4710-9BD8-3D13E60A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95C0-4452-43D4-AB09-DB5D1265433D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2CD5-D1CF-465F-970B-84913275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2812-300D-4F64-8F28-C4A6246C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C0D114-17C0-4638-BB5A-44AFE5787A44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357C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8ED6-672F-48E5-8E5F-7155377F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49"/>
            <a:ext cx="10515600" cy="539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1DDC-9817-4D91-BA1E-E66A3892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1"/>
            <a:ext cx="10515600" cy="4926661"/>
          </a:xfrm>
        </p:spPr>
        <p:txBody>
          <a:bodyPr/>
          <a:lstStyle>
            <a:lvl1pPr>
              <a:defRPr>
                <a:solidFill>
                  <a:srgbClr val="256ABD"/>
                </a:solidFill>
              </a:defRPr>
            </a:lvl1pPr>
            <a:lvl2pPr>
              <a:defRPr>
                <a:solidFill>
                  <a:srgbClr val="256ABD"/>
                </a:solidFill>
              </a:defRPr>
            </a:lvl2pPr>
            <a:lvl3pPr>
              <a:defRPr>
                <a:solidFill>
                  <a:srgbClr val="256ABD"/>
                </a:solidFill>
              </a:defRPr>
            </a:lvl3pPr>
            <a:lvl4pPr>
              <a:defRPr>
                <a:solidFill>
                  <a:srgbClr val="256ABD"/>
                </a:solidFill>
              </a:defRPr>
            </a:lvl4pPr>
            <a:lvl5pPr>
              <a:defRPr>
                <a:solidFill>
                  <a:srgbClr val="256AB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AD31-1539-425C-A719-284D4FF3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1D9D02-D071-4303-AF11-CE1117DBEFBC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8F07-A2E1-4455-A9F4-F9E8F26E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Decision trees, Random Forest and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Nathaniel Shimoni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E3AB-91CA-42C8-A004-54605A69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79932F-3983-49DD-993C-A18C14441C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4C79F-7882-4AD3-92E3-A3F78A6EE29C}"/>
              </a:ext>
            </a:extLst>
          </p:cNvPr>
          <p:cNvSpPr/>
          <p:nvPr userDrawn="1"/>
        </p:nvSpPr>
        <p:spPr>
          <a:xfrm>
            <a:off x="0" y="-12718"/>
            <a:ext cx="12192000" cy="917787"/>
          </a:xfrm>
          <a:prstGeom prst="rect">
            <a:avLst/>
          </a:prstGeom>
          <a:solidFill>
            <a:srgbClr val="357C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39E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3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1E12-8BDB-4203-B4FF-76E9B2DE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C24FD-8488-4FCE-A350-B4E4E6AD6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9D59-127C-4C37-B8A0-35E35B67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15AF-CBAA-4968-8C4C-746FF3304A91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2968-DCB5-4D4D-9B2C-4336DB8D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0E4B0-64DB-4F44-AC54-63238C48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C987-1E79-4449-B0A1-85001E15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AD1B-EAEC-4C89-B194-4A4FF913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BAF94-4291-46DB-A4FE-9D1113F5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6CB18-F863-4A17-9E80-3C7FA122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2F99-A679-4686-A916-85E72F32EAA1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C40E6-C365-47D6-8742-D2C57F46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3DCAC-661E-408E-9B4A-8579B8BC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0B1A-8CA0-4AB3-9423-204ADF88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AA981-5694-492D-B2C9-461C16CE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6B498-A0F9-4639-8564-F77A78C0F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54B38-BA1E-4984-B4DD-B5274D454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186C-14C3-4846-8477-8787D8333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82E8D-2252-46D0-946C-BB8D8C1F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A7F6-0682-4AE3-88E2-25F906C29CCF}" type="datetime1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4CC8C-78FF-42EE-96E3-EBB7FF11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A5793-0AF0-49F8-9873-4158118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733F-AE79-4E56-B0C1-9320214E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93BAC-80C6-4B4B-81CF-EE89CF9C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3EDC-DB8F-4FD7-81AE-055BBF8C181C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3BA71-BE13-4084-918C-45EFECEC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8D4F-9D07-4984-89A9-1ABF396A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5C465-DBD3-4F00-89DD-34FF973E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C6DF-88DC-4921-92F6-9EE46195F05B}" type="datetime1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6D18B-221B-422E-8BBB-3D56001C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1A6F9-1E9B-4C64-8047-205BB51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30A9-F8F0-4993-BC87-7923DD8D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73E2-C649-412C-AD23-1B4BAE27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C3A37-D5CF-484A-B63A-41BF4D06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61DC-78BF-4569-9678-D38DCB6A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CD8-4AA7-4D10-B7EC-65359B2649ED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51AC-00A4-419C-B2AA-DC6BD721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5FBF-2640-4B91-8168-5A7E77F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0BDA-9E2A-420B-AC70-33200972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809EC-F344-4761-9C54-B9AED5EF3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55DFE-BF81-414A-B5F7-108FB6521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8DB4-A3F8-4443-AE9D-429B6843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24E1-72A8-4EBE-84CC-858C9BB59C00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B3C2-FD62-46CE-993D-3F1D34AE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65BC-6705-4066-9D18-F4B2DD3F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BFCB6-7E79-4F70-9595-3455558A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153D-7DAB-425C-8EB3-F4FDC4C6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D623-127A-4A47-B43C-8C25A7789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A1AF-14C3-4C4E-9468-CD2BF84E23F4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9425-9A80-4DB1-AD89-B9D070F9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712F-6CB5-45FC-8860-95500548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932F-3983-49DD-993C-A18C1444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ie/basic_yet_practical_ml_cour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otto-group-product-classification-challe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9EB-AB38-41CD-A4D7-56FEC489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62" y="2008768"/>
            <a:ext cx="9144000" cy="2387600"/>
          </a:xfrm>
        </p:spPr>
        <p:txBody>
          <a:bodyPr/>
          <a:lstStyle/>
          <a:p>
            <a:r>
              <a:rPr lang="en-US" dirty="0"/>
              <a:t>Decision trees, Random Forest  &amp;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F0ED-EAAB-44E5-A357-7BFD20D1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32853"/>
            <a:ext cx="12192000" cy="62515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256ABD"/>
                </a:solidFill>
              </a:rPr>
              <a:t>                                                        Nathaniel Shimoni  - Grid4C tutorial session                </a:t>
            </a:r>
            <a:r>
              <a:rPr lang="en-US" sz="2000" dirty="0">
                <a:solidFill>
                  <a:srgbClr val="256ABD"/>
                </a:solidFill>
              </a:rPr>
              <a:t>16/10/2017</a:t>
            </a:r>
            <a:endParaRPr lang="en-US" dirty="0">
              <a:solidFill>
                <a:srgbClr val="256ABD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40F0-5015-43B7-97A3-93F2A2DB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C91-7E01-43D1-AFC8-E371FA79739B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7F0A-C644-4F6D-B533-B8A8A9E2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4A54-91F3-43D4-90F2-561E67DA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985-EC0E-4AE9-A37C-35023F31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2354-3BFE-4605-B8C5-E1633812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way to:</a:t>
            </a:r>
          </a:p>
          <a:p>
            <a:r>
              <a:rPr lang="en-US" dirty="0"/>
              <a:t>Analyze our model performance &amp; errors</a:t>
            </a:r>
          </a:p>
          <a:p>
            <a:r>
              <a:rPr lang="en-US" dirty="0"/>
              <a:t>Tune hyper-parameters</a:t>
            </a:r>
          </a:p>
          <a:p>
            <a:r>
              <a:rPr lang="en-US" dirty="0"/>
              <a:t>Set early stopping point to save time while training our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734D-0840-47DA-8665-2488B1A5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AE24-EF5E-4014-BDA2-977E802A8090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C4E7-BE42-45B5-8B41-C3F37D7F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B6CA7-C928-4A71-826D-6FD798B8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F0FA-070F-426D-9011-B430A43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55FD-904C-423B-83BA-C38F1542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sure that the effect monitored is a result of a change we made and not derived from stochastic process?</a:t>
            </a:r>
          </a:p>
          <a:p>
            <a:r>
              <a:rPr lang="en-US" dirty="0"/>
              <a:t>Set random seed for each stochastic process</a:t>
            </a:r>
          </a:p>
          <a:p>
            <a:r>
              <a:rPr lang="en-US" dirty="0"/>
              <a:t>Monitor and record each change of parameter/model separately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D076-39F3-46CA-A2B6-493A6FEE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0B9E-8060-4DEA-8386-55B6A8318B7F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12C6-0C41-45E5-98B4-6002544C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E405-C7A3-47CF-8990-0927CD9A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D53E-B7BA-45A3-8111-45D8F80C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 &amp;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9B4C-EA2E-472E-9638-C9715E09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validation metrics</a:t>
            </a:r>
          </a:p>
          <a:p>
            <a:r>
              <a:rPr lang="en-US" dirty="0"/>
              <a:t>Compare prediction distribution</a:t>
            </a:r>
          </a:p>
          <a:p>
            <a:r>
              <a:rPr lang="en-US" dirty="0"/>
              <a:t>Compare feature importance</a:t>
            </a:r>
          </a:p>
          <a:p>
            <a:r>
              <a:rPr lang="en-US" dirty="0"/>
              <a:t>Which type of error do we prefer?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749DC-E37F-44C7-81EC-896054C2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BDA-6028-4B53-84CD-EBC22CEBC9E3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DB9E-ADDF-444C-96A3-4EFF6DB6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EF9A-0E3F-45B8-AA23-A127281E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E991-324A-435B-89A7-D5477C9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Lets code!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3E13CA-2165-46DF-9B9C-43C39476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data, presentation and </a:t>
            </a:r>
            <a:r>
              <a:rPr lang="en-US" dirty="0" err="1"/>
              <a:t>Jupyter</a:t>
            </a:r>
            <a:r>
              <a:rPr lang="en-US" dirty="0"/>
              <a:t> notebook are on: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https://github.com/nathanie/basic_yet_practical_ml_course</a:t>
            </a:r>
            <a:r>
              <a:rPr lang="en-US" dirty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3A3920-CBDA-4B02-B205-260E533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368-866F-4FCD-AAF5-55C85F32E51A}" type="datetime1">
              <a:rPr lang="en-US" smtClean="0"/>
              <a:t>10/16/2017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B952FD-96D4-4EE6-96AD-3A775FA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decision trees, random forest and </a:t>
            </a:r>
            <a:r>
              <a:rPr lang="en-US" dirty="0" err="1"/>
              <a:t>xgboostNathaniel</a:t>
            </a:r>
            <a:r>
              <a:rPr lang="en-US" dirty="0"/>
              <a:t> Shimoni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DA0949-0A6D-4E87-8193-F9AD302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0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6BE3-1718-4324-B834-B993760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349A-FEBB-4028-8A17-E6B1BFCD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 tree classifier / regressor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Bias-variance tradeoff, overfitting, underfitting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Bagging </a:t>
            </a:r>
          </a:p>
          <a:p>
            <a:r>
              <a:rPr lang="en-US" dirty="0"/>
              <a:t>Boosting</a:t>
            </a:r>
          </a:p>
          <a:p>
            <a:r>
              <a:rPr lang="en-US" dirty="0"/>
              <a:t>Validation (train-test-split, </a:t>
            </a:r>
            <a:r>
              <a:rPr lang="en-US" dirty="0" err="1"/>
              <a:t>kfold</a:t>
            </a:r>
            <a:r>
              <a:rPr lang="en-US" dirty="0"/>
              <a:t>, </a:t>
            </a:r>
            <a:r>
              <a:rPr lang="en-US" dirty="0" err="1"/>
              <a:t>groupkfold</a:t>
            </a:r>
            <a:r>
              <a:rPr lang="en-US" dirty="0"/>
              <a:t>, stratification)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Prediction histograms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B23F-ECD2-4562-96A2-7753A197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9D02-D071-4303-AF11-CE1117DBEFBC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0AA9-9C0A-46B3-B959-FB6B502A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</a:t>
            </a:r>
          </a:p>
          <a:p>
            <a:r>
              <a:rPr lang="en-US"/>
              <a:t>Nathaniel Shimoni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C37B5-0143-49F0-B671-5B09D86E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04FC-3776-4E03-ABE2-B5D00E69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9D02-D071-4303-AF11-CE1117DBEFBC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0927-B576-41FB-AEDE-D4D1A38F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</a:t>
            </a:r>
          </a:p>
          <a:p>
            <a:r>
              <a:rPr lang="en-US"/>
              <a:t>Nathaniel Shimoni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FE1C-0E73-401A-B7F0-D1C5449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Image result for thank you">
            <a:extLst>
              <a:ext uri="{FF2B5EF4-FFF2-40B4-BE49-F238E27FC236}">
                <a16:creationId xmlns:a16="http://schemas.microsoft.com/office/drawing/2014/main" id="{7C64969B-B25B-4F18-B5F5-214E97A68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524000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6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29B3-D1A8-444E-AF2A-27DE6FAF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85"/>
            <a:ext cx="10515600" cy="409315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Discussed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51AE-2F14-4C93-9804-F490552F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and regression using decision trees</a:t>
            </a:r>
          </a:p>
          <a:p>
            <a:r>
              <a:rPr lang="en-US" dirty="0"/>
              <a:t>Bagging and random forest algorithm</a:t>
            </a:r>
          </a:p>
          <a:p>
            <a:r>
              <a:rPr lang="en-US" dirty="0"/>
              <a:t>Boosting and </a:t>
            </a:r>
            <a:r>
              <a:rPr lang="en-US" dirty="0" err="1"/>
              <a:t>xgboost</a:t>
            </a:r>
            <a:r>
              <a:rPr lang="en-US" dirty="0"/>
              <a:t> implementation</a:t>
            </a:r>
          </a:p>
          <a:p>
            <a:r>
              <a:rPr lang="en-US" dirty="0"/>
              <a:t>Validation and analysis of results: </a:t>
            </a:r>
          </a:p>
          <a:p>
            <a:pPr lvl="1"/>
            <a:r>
              <a:rPr lang="en-US" dirty="0"/>
              <a:t>What is validation?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comparison to a benchmark/previous model</a:t>
            </a:r>
          </a:p>
          <a:p>
            <a:pPr lvl="1"/>
            <a:r>
              <a:rPr lang="en-US" dirty="0"/>
              <a:t>examining histograms of predictions</a:t>
            </a:r>
          </a:p>
          <a:p>
            <a:pPr lvl="1"/>
            <a:r>
              <a:rPr lang="en-US" dirty="0"/>
              <a:t>checking feature importance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1D7F-90CE-4279-990B-24C0996C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DA8-B0CA-4E65-A644-90C352BAB0F0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3CA59-3424-4847-A9C8-F5C5CD8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EF55-170A-4667-8A81-24B021CA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817047-6B5C-4650-9A41-E66547C6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2" y="2945826"/>
            <a:ext cx="7069843" cy="3114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91811-7E26-4ED2-92C5-F7282FE9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 /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AFD6-58CD-4611-AAD5-66DC7F00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– split by best information gain at each step</a:t>
            </a:r>
          </a:p>
          <a:p>
            <a:r>
              <a:rPr lang="en-US" dirty="0"/>
              <a:t>Easy to interpret &amp; explain results (to a certain level…)</a:t>
            </a:r>
          </a:p>
          <a:p>
            <a:r>
              <a:rPr lang="en-US" dirty="0"/>
              <a:t>Relatively quick to train</a:t>
            </a:r>
          </a:p>
          <a:p>
            <a:r>
              <a:rPr lang="en-US" dirty="0"/>
              <a:t>Can perceive non linear attributes of the data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0294-ACE0-4384-A8E1-F0AF5ED5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BE76-53B1-4184-9D71-64A624720652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D008D-6E43-40A2-8ABC-1CE09AC0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82E2-3F0E-4A1B-B794-861D1599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0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B3D-564F-4961-A268-01A4616F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nice, how can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CE36-D9F9-4236-9E67-34A7F236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Bagging</a:t>
            </a:r>
          </a:p>
          <a:p>
            <a:r>
              <a:rPr lang="en-US" dirty="0"/>
              <a:t>Boosting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0005-1927-4562-89E0-DFC1676A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5201-9207-4239-B177-1AA408F52F10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3BD9E-976A-49C1-BF71-E160A130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7757-676C-4AAC-9F7D-4FB0646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B3D-564F-4961-A268-01A4616F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nice, how can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CE36-D9F9-4236-9E67-34A7F236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Bias – variance tradeoff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Bagging</a:t>
            </a:r>
          </a:p>
          <a:p>
            <a:r>
              <a:rPr lang="en-US" dirty="0"/>
              <a:t>Boosting</a:t>
            </a:r>
          </a:p>
          <a:p>
            <a:endParaRPr lang="en-US" dirty="0"/>
          </a:p>
        </p:txBody>
      </p:sp>
      <p:pic>
        <p:nvPicPr>
          <p:cNvPr id="1026" name="Picture 2" descr="Image result for bias variance tradeoff">
            <a:extLst>
              <a:ext uri="{FF2B5EF4-FFF2-40B4-BE49-F238E27FC236}">
                <a16:creationId xmlns:a16="http://schemas.microsoft.com/office/drawing/2014/main" id="{3E5DD72B-E39F-4020-82BF-591A9E0A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53" y="4204563"/>
            <a:ext cx="4571935" cy="15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as variance tradeoff">
            <a:extLst>
              <a:ext uri="{FF2B5EF4-FFF2-40B4-BE49-F238E27FC236}">
                <a16:creationId xmlns:a16="http://schemas.microsoft.com/office/drawing/2014/main" id="{84840AD2-CA80-43C4-8490-A8F86A7C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43" y="1825625"/>
            <a:ext cx="4902672" cy="18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66BA2-8418-4BFC-A88D-E4D9D5D93D3E}"/>
              </a:ext>
            </a:extLst>
          </p:cNvPr>
          <p:cNvSpPr txBox="1"/>
          <p:nvPr/>
        </p:nvSpPr>
        <p:spPr>
          <a:xfrm>
            <a:off x="7847045" y="1492898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D14F2-1C9C-4D22-A06C-866492C445CE}"/>
              </a:ext>
            </a:extLst>
          </p:cNvPr>
          <p:cNvSpPr txBox="1"/>
          <p:nvPr/>
        </p:nvSpPr>
        <p:spPr>
          <a:xfrm>
            <a:off x="7847044" y="3907562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DB91-ECED-45AE-81A3-4A297D31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E216-3A53-4086-91A9-775809497AA2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D10CE-D194-4CF9-8D63-AC66A3E6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2191-C795-4552-A508-D5D857A5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B3D-564F-4961-A268-01A4616F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nice, how can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CE36-D9F9-4236-9E67-34A7F236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</a:p>
          <a:p>
            <a:r>
              <a:rPr lang="en-US" dirty="0">
                <a:solidFill>
                  <a:srgbClr val="FF0000"/>
                </a:solidFill>
              </a:rPr>
              <a:t>Regularization</a:t>
            </a:r>
          </a:p>
          <a:p>
            <a:r>
              <a:rPr lang="en-US" dirty="0"/>
              <a:t>Bagging</a:t>
            </a:r>
          </a:p>
          <a:p>
            <a:r>
              <a:rPr lang="en-US" dirty="0"/>
              <a:t>Boosting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8D213-8194-49A9-A1A4-7D15ABE3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322" y="1622378"/>
            <a:ext cx="4084611" cy="1937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98D1D-3AAA-49E3-A764-6B73D91A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49" y="3856762"/>
            <a:ext cx="3724275" cy="13144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904D0-F0DA-4755-A3F5-679E1C1D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24D-1F1A-462D-82C9-D5C32216439F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8C6941-9D5A-40E6-B311-84177B5E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88E5EE-F78A-40A7-913D-429D9FE5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12EC-D21F-449F-A1B8-B0BB8490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- bagging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24D7-DD9B-410D-8603-3518F831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facing </a:t>
            </a:r>
            <a:r>
              <a:rPr lang="en-US" dirty="0">
                <a:solidFill>
                  <a:srgbClr val="FF0000"/>
                </a:solidFill>
              </a:rPr>
              <a:t>overfitting</a:t>
            </a:r>
            <a:r>
              <a:rPr lang="en-US" dirty="0"/>
              <a:t> that means we have too high variance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reduce variance using aggregation </a:t>
            </a:r>
            <a:r>
              <a:rPr lang="en-US" dirty="0"/>
              <a:t>of several model runs </a:t>
            </a:r>
          </a:p>
          <a:p>
            <a:r>
              <a:rPr lang="en-US" dirty="0"/>
              <a:t>This is also called “bootstrap aggregating” or in short “Bagging” </a:t>
            </a:r>
          </a:p>
          <a:p>
            <a:endParaRPr lang="en-US" dirty="0"/>
          </a:p>
        </p:txBody>
      </p:sp>
      <p:pic>
        <p:nvPicPr>
          <p:cNvPr id="2050" name="Picture 2" descr="Image result for train validation error">
            <a:extLst>
              <a:ext uri="{FF2B5EF4-FFF2-40B4-BE49-F238E27FC236}">
                <a16:creationId xmlns:a16="http://schemas.microsoft.com/office/drawing/2014/main" id="{20C0115A-9F3A-4505-92DE-DEC67A44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80" y="2863468"/>
            <a:ext cx="3636738" cy="332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ndom forest">
            <a:extLst>
              <a:ext uri="{FF2B5EF4-FFF2-40B4-BE49-F238E27FC236}">
                <a16:creationId xmlns:a16="http://schemas.microsoft.com/office/drawing/2014/main" id="{23EEA98C-0250-4086-98C2-5C673BD4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69" y="2942491"/>
            <a:ext cx="36099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84AB-B4C5-43E2-B5DD-5619D779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92EE-AF79-41BC-83C6-B8F1C4E4F72C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BF527-DCC7-4D87-B4AD-82BF2B9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2A7F3-8CAC-4E46-A7AD-B02759EF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719B-88C7-4519-A059-5774F12C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CA43-B289-41AC-BE2E-BA14E3D3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we’re facing </a:t>
            </a:r>
            <a:r>
              <a:rPr lang="en-US" sz="3200" dirty="0">
                <a:solidFill>
                  <a:srgbClr val="FF0000"/>
                </a:solidFill>
              </a:rPr>
              <a:t>underfitting</a:t>
            </a:r>
            <a:r>
              <a:rPr lang="en-US" sz="3200" dirty="0"/>
              <a:t> that means we have too high bias</a:t>
            </a:r>
          </a:p>
          <a:p>
            <a:r>
              <a:rPr lang="en-US" sz="3200" dirty="0"/>
              <a:t>We can increase variance (&amp; reduce bias) by </a:t>
            </a:r>
            <a:r>
              <a:rPr lang="en-US" sz="3200" dirty="0">
                <a:solidFill>
                  <a:srgbClr val="0070C0"/>
                </a:solidFill>
              </a:rPr>
              <a:t>iteratively training on the prediction errors</a:t>
            </a:r>
            <a:r>
              <a:rPr lang="en-US" sz="3200" dirty="0"/>
              <a:t> of previous iteration</a:t>
            </a:r>
          </a:p>
          <a:p>
            <a:endParaRPr lang="en-US" sz="3200" dirty="0"/>
          </a:p>
          <a:p>
            <a:r>
              <a:rPr lang="en-US" sz="3200" dirty="0"/>
              <a:t>This is also called “Boosting” </a:t>
            </a:r>
          </a:p>
          <a:p>
            <a:endParaRPr lang="en-US" sz="3200" dirty="0"/>
          </a:p>
          <a:p>
            <a:r>
              <a:rPr lang="en-US" sz="3200" dirty="0"/>
              <a:t>Note that we can deliberately cause underfitting by limiting the depth of the decision tree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6CCC-EFE7-4E5C-8CD0-0B46D231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EB0-DB84-4A15-87D2-51BFA3C51A54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1790-5BA7-4C5D-A237-D1969FED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8555-E805-498A-9432-94E9E2E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719B-88C7-4519-A059-5774F12C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CA43-B289-41AC-BE2E-BA14E3D3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method is proven to produce SOTA results as a single algorithm solution on classical (relational) datasets and is frequently used as an initial benchmark for lots of Kaggle’s data science competitions </a:t>
            </a:r>
          </a:p>
          <a:p>
            <a:endParaRPr lang="en-US" sz="3200" dirty="0"/>
          </a:p>
          <a:p>
            <a:r>
              <a:rPr lang="en-US" sz="3200" dirty="0"/>
              <a:t>mainly since the introduction of the </a:t>
            </a:r>
            <a:r>
              <a:rPr lang="en-US" sz="3200" dirty="0" err="1"/>
              <a:t>xgboost</a:t>
            </a:r>
            <a:r>
              <a:rPr lang="en-US" sz="3200" dirty="0"/>
              <a:t> library through the </a:t>
            </a:r>
            <a:r>
              <a:rPr lang="en-US" sz="3200" dirty="0" err="1">
                <a:hlinkClick r:id="rId2"/>
              </a:rPr>
              <a:t>otto</a:t>
            </a:r>
            <a:r>
              <a:rPr lang="en-US" sz="3200" dirty="0">
                <a:hlinkClick r:id="rId2"/>
              </a:rPr>
              <a:t> challenge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E70D-694F-4E9E-A6F5-4A305AB3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670C-92CE-4819-99D0-4EF0A34A6EB3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0C5E-F0AE-4288-98BE-769C6232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trees, random forest and xgboostNathaniel Shimoni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68EF-DEDE-4B81-A77D-F8F4269D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932F-3983-49DD-993C-A18C14441C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1923</TotalTime>
  <Words>585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Decision trees, Random Forest  &amp; XGBoost</vt:lpstr>
      <vt:lpstr>Discussed topics:</vt:lpstr>
      <vt:lpstr>Decision tree classifier / regressor</vt:lpstr>
      <vt:lpstr>That’s nice, how can we improve?</vt:lpstr>
      <vt:lpstr>That’s nice, how can we improve?</vt:lpstr>
      <vt:lpstr>That’s nice, how can we improve?</vt:lpstr>
      <vt:lpstr>Random forest - bagging </vt:lpstr>
      <vt:lpstr>Boosting</vt:lpstr>
      <vt:lpstr>Boosting</vt:lpstr>
      <vt:lpstr>validation</vt:lpstr>
      <vt:lpstr>Reproducibility </vt:lpstr>
      <vt:lpstr>Model comparison &amp; model selection</vt:lpstr>
      <vt:lpstr>Lets code!</vt:lpstr>
      <vt:lpstr>Terms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Shimoni</dc:creator>
  <cp:lastModifiedBy>Nathaniel Shimoni</cp:lastModifiedBy>
  <cp:revision>30</cp:revision>
  <dcterms:created xsi:type="dcterms:W3CDTF">2017-10-14T22:32:54Z</dcterms:created>
  <dcterms:modified xsi:type="dcterms:W3CDTF">2017-10-16T06:37:30Z</dcterms:modified>
</cp:coreProperties>
</file>