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84" r:id="rId20"/>
  </p:sldIdLst>
  <p:sldSz cx="9144000" cy="6858000" type="screen4x3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>
          <a:latin typeface="Arial Rounded MT Bold"/>
          <a:ea typeface="Arial Rounded MT Bold"/>
          <a:cs typeface="Arial Rounded M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ial Rounded MT Bold"/>
          <a:ea typeface="Arial Rounded MT Bold"/>
          <a:cs typeface="Arial Rounded MT Bold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>
          <a:latin typeface="Arial Rounded MT Bold"/>
          <a:ea typeface="Arial Rounded MT Bold"/>
          <a:cs typeface="Arial Rounded M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>
          <a:latin typeface="Arial Rounded MT Bold"/>
          <a:ea typeface="Arial Rounded MT Bold"/>
          <a:cs typeface="Arial Rounded M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84A6788F-2976-4522-B752-ADC57B2CF759}"/>
    <pc:docChg chg="undo custSel delSld modSld">
      <pc:chgData name="Erin Keith" userId="ea8dc369ae6f1d35" providerId="LiveId" clId="{84A6788F-2976-4522-B752-ADC57B2CF759}" dt="2021-10-19T23:19:54.925" v="88" actId="20577"/>
      <pc:docMkLst>
        <pc:docMk/>
      </pc:docMkLst>
      <pc:sldChg chg="modSp mod">
        <pc:chgData name="Erin Keith" userId="ea8dc369ae6f1d35" providerId="LiveId" clId="{84A6788F-2976-4522-B752-ADC57B2CF759}" dt="2021-10-19T23:18:25.111" v="70" actId="6549"/>
        <pc:sldMkLst>
          <pc:docMk/>
          <pc:sldMk cId="0" sldId="280"/>
        </pc:sldMkLst>
        <pc:spChg chg="mod">
          <ac:chgData name="Erin Keith" userId="ea8dc369ae6f1d35" providerId="LiveId" clId="{84A6788F-2976-4522-B752-ADC57B2CF759}" dt="2021-10-19T23:18:25.111" v="70" actId="6549"/>
          <ac:spMkLst>
            <pc:docMk/>
            <pc:sldMk cId="0" sldId="280"/>
            <ac:spMk id="174" creationId="{00000000-0000-0000-0000-000000000000}"/>
          </ac:spMkLst>
        </pc:spChg>
      </pc:sldChg>
      <pc:sldChg chg="modSp mod">
        <pc:chgData name="Erin Keith" userId="ea8dc369ae6f1d35" providerId="LiveId" clId="{84A6788F-2976-4522-B752-ADC57B2CF759}" dt="2021-10-19T23:19:04.978" v="71" actId="20577"/>
        <pc:sldMkLst>
          <pc:docMk/>
          <pc:sldMk cId="0" sldId="281"/>
        </pc:sldMkLst>
        <pc:spChg chg="mod">
          <ac:chgData name="Erin Keith" userId="ea8dc369ae6f1d35" providerId="LiveId" clId="{84A6788F-2976-4522-B752-ADC57B2CF759}" dt="2021-10-19T23:19:04.978" v="71" actId="20577"/>
          <ac:spMkLst>
            <pc:docMk/>
            <pc:sldMk cId="0" sldId="281"/>
            <ac:spMk id="179" creationId="{00000000-0000-0000-0000-000000000000}"/>
          </ac:spMkLst>
        </pc:spChg>
      </pc:sldChg>
      <pc:sldChg chg="modSp mod">
        <pc:chgData name="Erin Keith" userId="ea8dc369ae6f1d35" providerId="LiveId" clId="{84A6788F-2976-4522-B752-ADC57B2CF759}" dt="2021-10-19T23:19:54.925" v="88" actId="20577"/>
        <pc:sldMkLst>
          <pc:docMk/>
          <pc:sldMk cId="0" sldId="282"/>
        </pc:sldMkLst>
        <pc:spChg chg="mod">
          <ac:chgData name="Erin Keith" userId="ea8dc369ae6f1d35" providerId="LiveId" clId="{84A6788F-2976-4522-B752-ADC57B2CF759}" dt="2021-10-19T23:19:54.925" v="88" actId="20577"/>
          <ac:spMkLst>
            <pc:docMk/>
            <pc:sldMk cId="0" sldId="282"/>
            <ac:spMk id="184" creationId="{00000000-0000-0000-0000-000000000000}"/>
          </ac:spMkLst>
        </pc:spChg>
      </pc:sldChg>
      <pc:sldChg chg="del">
        <pc:chgData name="Erin Keith" userId="ea8dc369ae6f1d35" providerId="LiveId" clId="{84A6788F-2976-4522-B752-ADC57B2CF759}" dt="2021-10-19T23:17:06.741" v="56" actId="47"/>
        <pc:sldMkLst>
          <pc:docMk/>
          <pc:sldMk cId="0" sldId="283"/>
        </pc:sldMkLst>
      </pc:sldChg>
    </pc:docChg>
  </pc:docChgLst>
  <pc:docChgLst>
    <pc:chgData name="Erin Keith" userId="ea8dc369ae6f1d35" providerId="LiveId" clId="{8FA2F2CF-90C2-4CA8-877D-043FC5B53649}"/>
    <pc:docChg chg="modSld">
      <pc:chgData name="Erin Keith" userId="ea8dc369ae6f1d35" providerId="LiveId" clId="{8FA2F2CF-90C2-4CA8-877D-043FC5B53649}" dt="2020-12-15T21:08:09.813" v="0" actId="20577"/>
      <pc:docMkLst>
        <pc:docMk/>
      </pc:docMkLst>
      <pc:sldChg chg="modSp mod">
        <pc:chgData name="Erin Keith" userId="ea8dc369ae6f1d35" providerId="LiveId" clId="{8FA2F2CF-90C2-4CA8-877D-043FC5B53649}" dt="2020-12-15T21:08:09.813" v="0" actId="20577"/>
        <pc:sldMkLst>
          <pc:docMk/>
          <pc:sldMk cId="0" sldId="261"/>
        </pc:sldMkLst>
        <pc:spChg chg="mod">
          <ac:chgData name="Erin Keith" userId="ea8dc369ae6f1d35" providerId="LiveId" clId="{8FA2F2CF-90C2-4CA8-877D-043FC5B53649}" dt="2020-12-15T21:08:09.813" v="0" actId="20577"/>
          <ac:spMkLst>
            <pc:docMk/>
            <pc:sldMk cId="0" sldId="261"/>
            <ac:spMk id="70" creationId="{00000000-0000-0000-0000-000000000000}"/>
          </ac:spMkLst>
        </pc:spChg>
      </pc:sldChg>
    </pc:docChg>
  </pc:docChgLst>
  <pc:docChgLst>
    <pc:chgData name="Erin Keith" userId="ea8dc369ae6f1d35" providerId="LiveId" clId="{079DF171-5171-4ED7-9346-D10C08A22307}"/>
    <pc:docChg chg="custSel replTag">
      <pc:chgData name="Erin Keith" userId="ea8dc369ae6f1d35" providerId="LiveId" clId="{079DF171-5171-4ED7-9346-D10C08A22307}" dt="2022-10-05T19:53:44.197" v="5"/>
      <pc:docMkLst>
        <pc:docMk/>
      </pc:docMkLst>
    </pc:docChg>
  </pc:docChgLst>
  <pc:docChgLst>
    <pc:chgData name="Erin Keith" userId="ea8dc369ae6f1d35" providerId="LiveId" clId="{C56B55EA-BEEF-4580-BEC3-CBA7D522D88E}"/>
    <pc:docChg chg="delSld modSld">
      <pc:chgData name="Erin Keith" userId="ea8dc369ae6f1d35" providerId="LiveId" clId="{C56B55EA-BEEF-4580-BEC3-CBA7D522D88E}" dt="2020-10-27T04:12:31.779" v="10" actId="20577"/>
      <pc:docMkLst>
        <pc:docMk/>
      </pc:docMkLst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68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69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70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71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72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73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74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75"/>
        </pc:sldMkLst>
      </pc:sldChg>
      <pc:sldChg chg="del">
        <pc:chgData name="Erin Keith" userId="ea8dc369ae6f1d35" providerId="LiveId" clId="{C56B55EA-BEEF-4580-BEC3-CBA7D522D88E}" dt="2020-10-27T04:12:15.834" v="0" actId="47"/>
        <pc:sldMkLst>
          <pc:docMk/>
          <pc:sldMk cId="0" sldId="276"/>
        </pc:sldMkLst>
      </pc:sldChg>
      <pc:sldChg chg="modSp mod">
        <pc:chgData name="Erin Keith" userId="ea8dc369ae6f1d35" providerId="LiveId" clId="{C56B55EA-BEEF-4580-BEC3-CBA7D522D88E}" dt="2020-10-27T04:12:31.779" v="10" actId="20577"/>
        <pc:sldMkLst>
          <pc:docMk/>
          <pc:sldMk cId="0" sldId="277"/>
        </pc:sldMkLst>
        <pc:spChg chg="mod">
          <ac:chgData name="Erin Keith" userId="ea8dc369ae6f1d35" providerId="LiveId" clId="{C56B55EA-BEEF-4580-BEC3-CBA7D522D88E}" dt="2020-10-27T04:12:31.779" v="10" actId="20577"/>
          <ac:spMkLst>
            <pc:docMk/>
            <pc:sldMk cId="0" sldId="277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06400" latinLnBrk="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 latinLnBrk="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 latinLnBrk="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 latinLnBrk="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 latinLnBrk="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 latinLnBrk="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 latinLnBrk="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 latinLnBrk="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 latinLnBrk="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uman Computer Interaction Research…"/>
          <p:cNvSpPr txBox="1"/>
          <p:nvPr/>
        </p:nvSpPr>
        <p:spPr>
          <a:xfrm>
            <a:off x="3324580" y="5334000"/>
            <a:ext cx="4536001" cy="97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900" spc="38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900" spc="38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pic>
        <p:nvPicPr>
          <p:cNvPr id="14" name="unrblock.png" descr="unrbl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5422900"/>
            <a:ext cx="558800" cy="558800"/>
          </a:xfrm>
          <a:prstGeom prst="rect">
            <a:avLst/>
          </a:prstGeom>
          <a:ln w="12700"/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2794000" y="2540000"/>
            <a:ext cx="5892800" cy="977900"/>
          </a:xfrm>
          <a:prstGeom prst="rect">
            <a:avLst/>
          </a:prstGeom>
        </p:spPr>
        <p:txBody>
          <a:bodyPr anchor="b"/>
          <a:lstStyle>
            <a:lvl1pPr marL="0" marR="0" defTabSz="406400">
              <a:defRPr sz="4800">
                <a:solidFill>
                  <a:srgbClr val="000000"/>
                </a:solidFill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2300" y="6489700"/>
            <a:ext cx="266700" cy="279400"/>
          </a:xfrm>
          <a:prstGeom prst="rect">
            <a:avLst/>
          </a:prstGeom>
        </p:spPr>
        <p:txBody>
          <a:bodyPr/>
          <a:lstStyle>
            <a:lvl1pPr defTabSz="406400">
              <a:defRPr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85800" y="203200"/>
            <a:ext cx="7772400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701800"/>
            <a:ext cx="7772400" cy="462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ClrTx/>
              <a:buFont typeface="Lucida Grande"/>
              <a:buChar char="»"/>
            </a:lvl2pPr>
            <a:lvl3pPr marL="1131887" indent="-228600">
              <a:buClrTx/>
              <a:buFont typeface="Lucida Grande"/>
              <a:buChar char="‣"/>
              <a:defRPr sz="2400"/>
            </a:lvl3pPr>
            <a:lvl4pPr marL="1589087" indent="-228600">
              <a:spcBef>
                <a:spcPts val="500"/>
              </a:spcBef>
              <a:buFont typeface="Arial Rounded MT Bold"/>
              <a:buChar char="–"/>
              <a:defRPr sz="2000"/>
            </a:lvl4pPr>
            <a:lvl5pPr marL="2046287" indent="-228600">
              <a:spcBef>
                <a:spcPts val="500"/>
              </a:spcBef>
              <a:buClrTx/>
              <a:buChar char="•"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0092" y="6477000"/>
            <a:ext cx="283816" cy="2744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572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9pPr>
    </p:titleStyle>
    <p:bodyStyle>
      <a:lvl1pPr marL="382587" marR="40639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1pPr>
      <a:lvl2pPr marL="731837" marR="40639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2pPr>
      <a:lvl3pPr marL="1169987" marR="40639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3pPr>
      <a:lvl4pPr marL="1680527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4pPr>
      <a:lvl5pPr marL="2137727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5pPr>
      <a:lvl6pPr marL="2137727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6pPr>
      <a:lvl7pPr marL="2137727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7pPr>
      <a:lvl8pPr marL="2137727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8pPr>
      <a:lvl9pPr marL="2137727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"/>
        <a:tabLst/>
        <a:defRPr sz="2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Skia Regular"/>
        </a:defRPr>
      </a:lvl9pPr>
    </p:bodyStyle>
    <p:other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he Command Pattern"/>
          <p:cNvSpPr txBox="1"/>
          <p:nvPr/>
        </p:nvSpPr>
        <p:spPr>
          <a:xfrm>
            <a:off x="4952999" y="1746607"/>
            <a:ext cx="254846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rPr dirty="0"/>
              <a:t>The Command Pattern</a:t>
            </a:r>
          </a:p>
        </p:txBody>
      </p:sp>
      <p:pic>
        <p:nvPicPr>
          <p:cNvPr id="35" name="dog-training-commands.png" descr="dog-training-commands.png"/>
          <p:cNvPicPr>
            <a:picLocks noChangeAspect="1"/>
          </p:cNvPicPr>
          <p:nvPr/>
        </p:nvPicPr>
        <p:blipFill>
          <a:blip r:embed="rId2"/>
          <a:srcRect l="4008" t="1436" r="1441" b="3397"/>
          <a:stretch>
            <a:fillRect/>
          </a:stretch>
        </p:blipFill>
        <p:spPr>
          <a:xfrm>
            <a:off x="1841824" y="1451371"/>
            <a:ext cx="3602355" cy="3601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7" h="21562" extrusionOk="0">
                <a:moveTo>
                  <a:pt x="4537" y="0"/>
                </a:moveTo>
                <a:cubicBezTo>
                  <a:pt x="4481" y="0"/>
                  <a:pt x="4416" y="9"/>
                  <a:pt x="4331" y="21"/>
                </a:cubicBezTo>
                <a:cubicBezTo>
                  <a:pt x="3890" y="83"/>
                  <a:pt x="3400" y="364"/>
                  <a:pt x="3147" y="696"/>
                </a:cubicBezTo>
                <a:cubicBezTo>
                  <a:pt x="3034" y="844"/>
                  <a:pt x="2910" y="1156"/>
                  <a:pt x="2853" y="1435"/>
                </a:cubicBezTo>
                <a:cubicBezTo>
                  <a:pt x="2755" y="1914"/>
                  <a:pt x="2752" y="1918"/>
                  <a:pt x="2514" y="1893"/>
                </a:cubicBezTo>
                <a:cubicBezTo>
                  <a:pt x="2336" y="1875"/>
                  <a:pt x="2274" y="1899"/>
                  <a:pt x="2274" y="1988"/>
                </a:cubicBezTo>
                <a:cubicBezTo>
                  <a:pt x="2274" y="2153"/>
                  <a:pt x="1822" y="2609"/>
                  <a:pt x="1591" y="2677"/>
                </a:cubicBezTo>
                <a:cubicBezTo>
                  <a:pt x="1332" y="2754"/>
                  <a:pt x="1237" y="2841"/>
                  <a:pt x="892" y="3309"/>
                </a:cubicBezTo>
                <a:cubicBezTo>
                  <a:pt x="519" y="3814"/>
                  <a:pt x="377" y="4149"/>
                  <a:pt x="377" y="4526"/>
                </a:cubicBezTo>
                <a:cubicBezTo>
                  <a:pt x="377" y="4884"/>
                  <a:pt x="185" y="6152"/>
                  <a:pt x="76" y="6517"/>
                </a:cubicBezTo>
                <a:cubicBezTo>
                  <a:pt x="-25" y="6854"/>
                  <a:pt x="-26" y="7405"/>
                  <a:pt x="74" y="7467"/>
                </a:cubicBezTo>
                <a:cubicBezTo>
                  <a:pt x="115" y="7493"/>
                  <a:pt x="130" y="7598"/>
                  <a:pt x="104" y="7700"/>
                </a:cubicBezTo>
                <a:cubicBezTo>
                  <a:pt x="38" y="7964"/>
                  <a:pt x="123" y="8233"/>
                  <a:pt x="334" y="8434"/>
                </a:cubicBezTo>
                <a:cubicBezTo>
                  <a:pt x="435" y="8529"/>
                  <a:pt x="594" y="8757"/>
                  <a:pt x="688" y="8940"/>
                </a:cubicBezTo>
                <a:cubicBezTo>
                  <a:pt x="799" y="9158"/>
                  <a:pt x="942" y="9306"/>
                  <a:pt x="1100" y="9373"/>
                </a:cubicBezTo>
                <a:lnTo>
                  <a:pt x="1342" y="9475"/>
                </a:lnTo>
                <a:lnTo>
                  <a:pt x="1271" y="9883"/>
                </a:lnTo>
                <a:cubicBezTo>
                  <a:pt x="1206" y="10263"/>
                  <a:pt x="1221" y="10343"/>
                  <a:pt x="1480" y="10972"/>
                </a:cubicBezTo>
                <a:lnTo>
                  <a:pt x="1760" y="11649"/>
                </a:lnTo>
                <a:lnTo>
                  <a:pt x="1746" y="12796"/>
                </a:lnTo>
                <a:cubicBezTo>
                  <a:pt x="1738" y="13427"/>
                  <a:pt x="1701" y="14077"/>
                  <a:pt x="1663" y="14241"/>
                </a:cubicBezTo>
                <a:cubicBezTo>
                  <a:pt x="1545" y="14733"/>
                  <a:pt x="1340" y="17442"/>
                  <a:pt x="1349" y="18377"/>
                </a:cubicBezTo>
                <a:cubicBezTo>
                  <a:pt x="1359" y="19345"/>
                  <a:pt x="1290" y="19797"/>
                  <a:pt x="1138" y="19763"/>
                </a:cubicBezTo>
                <a:cubicBezTo>
                  <a:pt x="996" y="19730"/>
                  <a:pt x="473" y="20111"/>
                  <a:pt x="429" y="20281"/>
                </a:cubicBezTo>
                <a:cubicBezTo>
                  <a:pt x="351" y="20580"/>
                  <a:pt x="1182" y="20898"/>
                  <a:pt x="2587" y="21107"/>
                </a:cubicBezTo>
                <a:cubicBezTo>
                  <a:pt x="3567" y="21253"/>
                  <a:pt x="4005" y="21249"/>
                  <a:pt x="4893" y="21076"/>
                </a:cubicBezTo>
                <a:cubicBezTo>
                  <a:pt x="5567" y="20946"/>
                  <a:pt x="5768" y="20868"/>
                  <a:pt x="5950" y="20665"/>
                </a:cubicBezTo>
                <a:cubicBezTo>
                  <a:pt x="6096" y="20504"/>
                  <a:pt x="6095" y="20498"/>
                  <a:pt x="5931" y="20162"/>
                </a:cubicBezTo>
                <a:cubicBezTo>
                  <a:pt x="5841" y="19975"/>
                  <a:pt x="5740" y="19819"/>
                  <a:pt x="5709" y="19815"/>
                </a:cubicBezTo>
                <a:cubicBezTo>
                  <a:pt x="5677" y="19810"/>
                  <a:pt x="5550" y="19802"/>
                  <a:pt x="5426" y="19796"/>
                </a:cubicBezTo>
                <a:cubicBezTo>
                  <a:pt x="5254" y="19787"/>
                  <a:pt x="5193" y="19740"/>
                  <a:pt x="5158" y="19594"/>
                </a:cubicBezTo>
                <a:cubicBezTo>
                  <a:pt x="5117" y="19418"/>
                  <a:pt x="5070" y="19401"/>
                  <a:pt x="4549" y="19354"/>
                </a:cubicBezTo>
                <a:cubicBezTo>
                  <a:pt x="4062" y="19310"/>
                  <a:pt x="3961" y="19275"/>
                  <a:pt x="3809" y="19097"/>
                </a:cubicBezTo>
                <a:cubicBezTo>
                  <a:pt x="3701" y="18972"/>
                  <a:pt x="3651" y="18843"/>
                  <a:pt x="3681" y="18767"/>
                </a:cubicBezTo>
                <a:cubicBezTo>
                  <a:pt x="3708" y="18699"/>
                  <a:pt x="3779" y="18387"/>
                  <a:pt x="3840" y="18073"/>
                </a:cubicBezTo>
                <a:cubicBezTo>
                  <a:pt x="3900" y="17760"/>
                  <a:pt x="4018" y="17195"/>
                  <a:pt x="4101" y="16819"/>
                </a:cubicBezTo>
                <a:cubicBezTo>
                  <a:pt x="4183" y="16442"/>
                  <a:pt x="4248" y="15988"/>
                  <a:pt x="4248" y="15809"/>
                </a:cubicBezTo>
                <a:cubicBezTo>
                  <a:pt x="4247" y="15606"/>
                  <a:pt x="4305" y="15405"/>
                  <a:pt x="4397" y="15277"/>
                </a:cubicBezTo>
                <a:cubicBezTo>
                  <a:pt x="4528" y="15095"/>
                  <a:pt x="4549" y="14893"/>
                  <a:pt x="4589" y="13588"/>
                </a:cubicBezTo>
                <a:cubicBezTo>
                  <a:pt x="4658" y="11383"/>
                  <a:pt x="4689" y="10866"/>
                  <a:pt x="4786" y="10280"/>
                </a:cubicBezTo>
                <a:cubicBezTo>
                  <a:pt x="4835" y="9988"/>
                  <a:pt x="4869" y="9550"/>
                  <a:pt x="4862" y="9308"/>
                </a:cubicBezTo>
                <a:cubicBezTo>
                  <a:pt x="4855" y="9067"/>
                  <a:pt x="4870" y="8836"/>
                  <a:pt x="4895" y="8795"/>
                </a:cubicBezTo>
                <a:cubicBezTo>
                  <a:pt x="4921" y="8753"/>
                  <a:pt x="5047" y="8802"/>
                  <a:pt x="5187" y="8909"/>
                </a:cubicBezTo>
                <a:cubicBezTo>
                  <a:pt x="5323" y="9013"/>
                  <a:pt x="5664" y="9217"/>
                  <a:pt x="5943" y="9363"/>
                </a:cubicBezTo>
                <a:cubicBezTo>
                  <a:pt x="6347" y="9574"/>
                  <a:pt x="6487" y="9615"/>
                  <a:pt x="6631" y="9560"/>
                </a:cubicBezTo>
                <a:cubicBezTo>
                  <a:pt x="6731" y="9522"/>
                  <a:pt x="6836" y="9455"/>
                  <a:pt x="6864" y="9411"/>
                </a:cubicBezTo>
                <a:cubicBezTo>
                  <a:pt x="6891" y="9366"/>
                  <a:pt x="6971" y="9330"/>
                  <a:pt x="7041" y="9330"/>
                </a:cubicBezTo>
                <a:cubicBezTo>
                  <a:pt x="7112" y="9330"/>
                  <a:pt x="7389" y="9140"/>
                  <a:pt x="7656" y="8907"/>
                </a:cubicBezTo>
                <a:cubicBezTo>
                  <a:pt x="7922" y="8674"/>
                  <a:pt x="8222" y="8430"/>
                  <a:pt x="8320" y="8365"/>
                </a:cubicBezTo>
                <a:cubicBezTo>
                  <a:pt x="8418" y="8301"/>
                  <a:pt x="8498" y="8204"/>
                  <a:pt x="8498" y="8149"/>
                </a:cubicBezTo>
                <a:cubicBezTo>
                  <a:pt x="8498" y="8025"/>
                  <a:pt x="7934" y="8222"/>
                  <a:pt x="7701" y="8427"/>
                </a:cubicBezTo>
                <a:cubicBezTo>
                  <a:pt x="7285" y="8793"/>
                  <a:pt x="6770" y="8756"/>
                  <a:pt x="6418" y="8337"/>
                </a:cubicBezTo>
                <a:cubicBezTo>
                  <a:pt x="6311" y="8209"/>
                  <a:pt x="6155" y="8114"/>
                  <a:pt x="6055" y="8113"/>
                </a:cubicBezTo>
                <a:cubicBezTo>
                  <a:pt x="5939" y="8113"/>
                  <a:pt x="5764" y="7980"/>
                  <a:pt x="5538" y="7721"/>
                </a:cubicBezTo>
                <a:cubicBezTo>
                  <a:pt x="5350" y="7506"/>
                  <a:pt x="5102" y="7242"/>
                  <a:pt x="4988" y="7134"/>
                </a:cubicBezTo>
                <a:cubicBezTo>
                  <a:pt x="4820" y="6978"/>
                  <a:pt x="4778" y="6871"/>
                  <a:pt x="4776" y="6595"/>
                </a:cubicBezTo>
                <a:cubicBezTo>
                  <a:pt x="4776" y="6406"/>
                  <a:pt x="4710" y="6104"/>
                  <a:pt x="4629" y="5925"/>
                </a:cubicBezTo>
                <a:cubicBezTo>
                  <a:pt x="4549" y="5747"/>
                  <a:pt x="4445" y="5387"/>
                  <a:pt x="4399" y="5127"/>
                </a:cubicBezTo>
                <a:cubicBezTo>
                  <a:pt x="4354" y="4866"/>
                  <a:pt x="4277" y="4534"/>
                  <a:pt x="4229" y="4388"/>
                </a:cubicBezTo>
                <a:cubicBezTo>
                  <a:pt x="4181" y="4242"/>
                  <a:pt x="4150" y="4067"/>
                  <a:pt x="4160" y="4001"/>
                </a:cubicBezTo>
                <a:cubicBezTo>
                  <a:pt x="4170" y="3934"/>
                  <a:pt x="4146" y="3796"/>
                  <a:pt x="4108" y="3694"/>
                </a:cubicBezTo>
                <a:cubicBezTo>
                  <a:pt x="4058" y="3562"/>
                  <a:pt x="4066" y="3466"/>
                  <a:pt x="4141" y="3364"/>
                </a:cubicBezTo>
                <a:cubicBezTo>
                  <a:pt x="4295" y="3153"/>
                  <a:pt x="4641" y="2944"/>
                  <a:pt x="4836" y="2943"/>
                </a:cubicBezTo>
                <a:cubicBezTo>
                  <a:pt x="4947" y="2943"/>
                  <a:pt x="5008" y="2897"/>
                  <a:pt x="5009" y="2810"/>
                </a:cubicBezTo>
                <a:cubicBezTo>
                  <a:pt x="5010" y="2737"/>
                  <a:pt x="5077" y="2592"/>
                  <a:pt x="5158" y="2487"/>
                </a:cubicBezTo>
                <a:cubicBezTo>
                  <a:pt x="5240" y="2383"/>
                  <a:pt x="5307" y="2256"/>
                  <a:pt x="5308" y="2207"/>
                </a:cubicBezTo>
                <a:cubicBezTo>
                  <a:pt x="5309" y="2158"/>
                  <a:pt x="5422" y="1998"/>
                  <a:pt x="5559" y="1853"/>
                </a:cubicBezTo>
                <a:cubicBezTo>
                  <a:pt x="5749" y="1651"/>
                  <a:pt x="5797" y="1547"/>
                  <a:pt x="5761" y="1411"/>
                </a:cubicBezTo>
                <a:cubicBezTo>
                  <a:pt x="5668" y="1065"/>
                  <a:pt x="5462" y="751"/>
                  <a:pt x="5073" y="363"/>
                </a:cubicBezTo>
                <a:cubicBezTo>
                  <a:pt x="4783" y="75"/>
                  <a:pt x="4704" y="-1"/>
                  <a:pt x="4537" y="0"/>
                </a:cubicBezTo>
                <a:close/>
                <a:moveTo>
                  <a:pt x="11263" y="9541"/>
                </a:moveTo>
                <a:lnTo>
                  <a:pt x="11054" y="9926"/>
                </a:lnTo>
                <a:cubicBezTo>
                  <a:pt x="10786" y="10420"/>
                  <a:pt x="10529" y="10622"/>
                  <a:pt x="10170" y="10622"/>
                </a:cubicBezTo>
                <a:cubicBezTo>
                  <a:pt x="10015" y="10622"/>
                  <a:pt x="9783" y="10675"/>
                  <a:pt x="9655" y="10739"/>
                </a:cubicBezTo>
                <a:cubicBezTo>
                  <a:pt x="9472" y="10830"/>
                  <a:pt x="9353" y="10839"/>
                  <a:pt x="9093" y="10779"/>
                </a:cubicBezTo>
                <a:cubicBezTo>
                  <a:pt x="8912" y="10737"/>
                  <a:pt x="8652" y="10702"/>
                  <a:pt x="8517" y="10701"/>
                </a:cubicBezTo>
                <a:cubicBezTo>
                  <a:pt x="8317" y="10699"/>
                  <a:pt x="8270" y="10728"/>
                  <a:pt x="8270" y="10855"/>
                </a:cubicBezTo>
                <a:cubicBezTo>
                  <a:pt x="8270" y="11048"/>
                  <a:pt x="8389" y="11289"/>
                  <a:pt x="8602" y="11523"/>
                </a:cubicBezTo>
                <a:cubicBezTo>
                  <a:pt x="8754" y="11690"/>
                  <a:pt x="8756" y="11704"/>
                  <a:pt x="8630" y="11796"/>
                </a:cubicBezTo>
                <a:cubicBezTo>
                  <a:pt x="8320" y="12023"/>
                  <a:pt x="8642" y="12295"/>
                  <a:pt x="9223" y="12295"/>
                </a:cubicBezTo>
                <a:cubicBezTo>
                  <a:pt x="9381" y="12295"/>
                  <a:pt x="9560" y="12369"/>
                  <a:pt x="9712" y="12497"/>
                </a:cubicBezTo>
                <a:cubicBezTo>
                  <a:pt x="9925" y="12677"/>
                  <a:pt x="9945" y="12728"/>
                  <a:pt x="9902" y="12986"/>
                </a:cubicBezTo>
                <a:cubicBezTo>
                  <a:pt x="9863" y="13217"/>
                  <a:pt x="9887" y="13320"/>
                  <a:pt x="10025" y="13507"/>
                </a:cubicBezTo>
                <a:cubicBezTo>
                  <a:pt x="10187" y="13727"/>
                  <a:pt x="10192" y="13764"/>
                  <a:pt x="10101" y="14139"/>
                </a:cubicBezTo>
                <a:cubicBezTo>
                  <a:pt x="9856" y="15147"/>
                  <a:pt x="9951" y="15608"/>
                  <a:pt x="10580" y="16429"/>
                </a:cubicBezTo>
                <a:cubicBezTo>
                  <a:pt x="10854" y="16786"/>
                  <a:pt x="10864" y="16817"/>
                  <a:pt x="10815" y="17227"/>
                </a:cubicBezTo>
                <a:cubicBezTo>
                  <a:pt x="10786" y="17462"/>
                  <a:pt x="10715" y="17860"/>
                  <a:pt x="10658" y="18111"/>
                </a:cubicBezTo>
                <a:cubicBezTo>
                  <a:pt x="10601" y="18362"/>
                  <a:pt x="10533" y="18695"/>
                  <a:pt x="10509" y="18850"/>
                </a:cubicBezTo>
                <a:cubicBezTo>
                  <a:pt x="10439" y="19288"/>
                  <a:pt x="10159" y="19572"/>
                  <a:pt x="9797" y="19572"/>
                </a:cubicBezTo>
                <a:cubicBezTo>
                  <a:pt x="9457" y="19573"/>
                  <a:pt x="9029" y="19833"/>
                  <a:pt x="9029" y="20041"/>
                </a:cubicBezTo>
                <a:cubicBezTo>
                  <a:pt x="9029" y="20121"/>
                  <a:pt x="9145" y="20224"/>
                  <a:pt x="9325" y="20304"/>
                </a:cubicBezTo>
                <a:cubicBezTo>
                  <a:pt x="9488" y="20376"/>
                  <a:pt x="9716" y="20509"/>
                  <a:pt x="9833" y="20601"/>
                </a:cubicBezTo>
                <a:cubicBezTo>
                  <a:pt x="9950" y="20693"/>
                  <a:pt x="10083" y="20772"/>
                  <a:pt x="10127" y="20775"/>
                </a:cubicBezTo>
                <a:cubicBezTo>
                  <a:pt x="10171" y="20777"/>
                  <a:pt x="10342" y="20817"/>
                  <a:pt x="10509" y="20865"/>
                </a:cubicBezTo>
                <a:cubicBezTo>
                  <a:pt x="10935" y="20988"/>
                  <a:pt x="11756" y="21103"/>
                  <a:pt x="12558" y="21152"/>
                </a:cubicBezTo>
                <a:cubicBezTo>
                  <a:pt x="12934" y="21176"/>
                  <a:pt x="13497" y="21224"/>
                  <a:pt x="13810" y="21259"/>
                </a:cubicBezTo>
                <a:cubicBezTo>
                  <a:pt x="14123" y="21295"/>
                  <a:pt x="14704" y="21303"/>
                  <a:pt x="15100" y="21278"/>
                </a:cubicBezTo>
                <a:cubicBezTo>
                  <a:pt x="16626" y="21182"/>
                  <a:pt x="19446" y="21273"/>
                  <a:pt x="20299" y="21447"/>
                </a:cubicBezTo>
                <a:cubicBezTo>
                  <a:pt x="20936" y="21577"/>
                  <a:pt x="21450" y="21599"/>
                  <a:pt x="21513" y="21497"/>
                </a:cubicBezTo>
                <a:cubicBezTo>
                  <a:pt x="21574" y="21398"/>
                  <a:pt x="21411" y="21099"/>
                  <a:pt x="21326" y="21152"/>
                </a:cubicBezTo>
                <a:cubicBezTo>
                  <a:pt x="21289" y="21175"/>
                  <a:pt x="21235" y="21155"/>
                  <a:pt x="21207" y="21110"/>
                </a:cubicBezTo>
                <a:cubicBezTo>
                  <a:pt x="21164" y="21040"/>
                  <a:pt x="20546" y="20732"/>
                  <a:pt x="19995" y="20504"/>
                </a:cubicBezTo>
                <a:cubicBezTo>
                  <a:pt x="19749" y="20402"/>
                  <a:pt x="18959" y="20144"/>
                  <a:pt x="18591" y="20045"/>
                </a:cubicBezTo>
                <a:cubicBezTo>
                  <a:pt x="18403" y="19995"/>
                  <a:pt x="17862" y="19950"/>
                  <a:pt x="17389" y="19946"/>
                </a:cubicBezTo>
                <a:cubicBezTo>
                  <a:pt x="16590" y="19938"/>
                  <a:pt x="16518" y="19924"/>
                  <a:pt x="16388" y="19763"/>
                </a:cubicBezTo>
                <a:cubicBezTo>
                  <a:pt x="16273" y="19620"/>
                  <a:pt x="16263" y="19549"/>
                  <a:pt x="16329" y="19361"/>
                </a:cubicBezTo>
                <a:cubicBezTo>
                  <a:pt x="16372" y="19235"/>
                  <a:pt x="16393" y="18903"/>
                  <a:pt x="16376" y="18622"/>
                </a:cubicBezTo>
                <a:cubicBezTo>
                  <a:pt x="16350" y="18184"/>
                  <a:pt x="16281" y="17977"/>
                  <a:pt x="15881" y="17161"/>
                </a:cubicBezTo>
                <a:cubicBezTo>
                  <a:pt x="15563" y="16513"/>
                  <a:pt x="15253" y="16017"/>
                  <a:pt x="14908" y="15602"/>
                </a:cubicBezTo>
                <a:cubicBezTo>
                  <a:pt x="14630" y="15268"/>
                  <a:pt x="14368" y="14926"/>
                  <a:pt x="14325" y="14842"/>
                </a:cubicBezTo>
                <a:cubicBezTo>
                  <a:pt x="14281" y="14758"/>
                  <a:pt x="14037" y="14465"/>
                  <a:pt x="13782" y="14191"/>
                </a:cubicBezTo>
                <a:cubicBezTo>
                  <a:pt x="13003" y="13356"/>
                  <a:pt x="12780" y="13102"/>
                  <a:pt x="12638" y="12884"/>
                </a:cubicBezTo>
                <a:cubicBezTo>
                  <a:pt x="12564" y="12769"/>
                  <a:pt x="12458" y="12675"/>
                  <a:pt x="12404" y="12675"/>
                </a:cubicBezTo>
                <a:cubicBezTo>
                  <a:pt x="12117" y="12675"/>
                  <a:pt x="11459" y="11483"/>
                  <a:pt x="11450" y="10948"/>
                </a:cubicBezTo>
                <a:cubicBezTo>
                  <a:pt x="11447" y="10748"/>
                  <a:pt x="11403" y="10351"/>
                  <a:pt x="11353" y="10064"/>
                </a:cubicBezTo>
                <a:lnTo>
                  <a:pt x="11263" y="9541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Sit!!!"/>
          <p:cNvSpPr/>
          <p:nvPr/>
        </p:nvSpPr>
        <p:spPr>
          <a:xfrm>
            <a:off x="2768600" y="1358900"/>
            <a:ext cx="1231900" cy="355600"/>
          </a:xfrm>
          <a:prstGeom prst="roundRect">
            <a:avLst>
              <a:gd name="adj" fmla="val 50000"/>
            </a:avLst>
          </a:prstGeom>
          <a:ln w="12700"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R="40639" defTabSz="914400">
              <a:buClr>
                <a:srgbClr val="000000"/>
              </a:buClr>
              <a:buFont typeface="Wingdings"/>
              <a:defRPr sz="17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Sit!!!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91" name="D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Dog</a:t>
            </a:r>
          </a:p>
        </p:txBody>
      </p:sp>
      <p:sp>
        <p:nvSpPr>
          <p:cNvPr id="92" name="public class Dog {…"/>
          <p:cNvSpPr txBox="1"/>
          <p:nvPr/>
        </p:nvSpPr>
        <p:spPr>
          <a:xfrm>
            <a:off x="800100" y="1701800"/>
            <a:ext cx="6013140" cy="386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Dog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String 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DogCommand </a:t>
            </a:r>
            <a:r>
              <a:rPr>
                <a:solidFill>
                  <a:srgbClr val="0326CC"/>
                </a:solidFill>
              </a:rPr>
              <a:t>commands</a:t>
            </a:r>
            <a:r>
              <a:t>[]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DogCommand[2];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Dog(String name)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name</a:t>
            </a:r>
            <a:r>
              <a:t>=name;	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commands</a:t>
            </a:r>
            <a:r>
              <a:t>[0]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SitCommand();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commands</a:t>
            </a:r>
            <a:r>
              <a:t>[1]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BarkCommand();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96" name="Main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Main class</a:t>
            </a:r>
          </a:p>
        </p:txBody>
      </p:sp>
      <p:sp>
        <p:nvSpPr>
          <p:cNvPr id="97" name="public class TestDogCommand {…"/>
          <p:cNvSpPr txBox="1"/>
          <p:nvPr/>
        </p:nvSpPr>
        <p:spPr>
          <a:xfrm>
            <a:off x="1282700" y="1587500"/>
            <a:ext cx="7110450" cy="32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TestDogCommand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DogCommand cmd;</a:t>
            </a:r>
          </a:p>
          <a:p>
            <a:pPr algn="l" defTabSz="457200"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cmd = (DogCommand) Class.forName(args[0]).newInstance();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cmd.execute();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(InstantiationException e)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e.printStackTrace();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(IllegalAccessException e)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e.printStackTrace();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(ClassNotFoundException e)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e.printStackTrace();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}}}</a:t>
            </a:r>
          </a:p>
        </p:txBody>
      </p:sp>
      <p:sp>
        <p:nvSpPr>
          <p:cNvPr id="98" name="Eelke-Folmers-MacBook-Pro:bin eelke$ java TestDogCommand BarkCommand…"/>
          <p:cNvSpPr txBox="1"/>
          <p:nvPr/>
        </p:nvSpPr>
        <p:spPr>
          <a:xfrm>
            <a:off x="1282700" y="4978400"/>
            <a:ext cx="6578600" cy="635000"/>
          </a:xfrm>
          <a:prstGeom prst="rect">
            <a:avLst/>
          </a:prstGeom>
          <a:solidFill>
            <a:srgbClr val="00364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39" marR="40639" algn="l" defTabSz="914400">
              <a:defRPr sz="1200" b="1">
                <a:solidFill>
                  <a:srgbClr val="96D35F"/>
                </a:solidFill>
                <a:uFill>
                  <a:solidFill>
                    <a:srgbClr val="96D35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Eelke-Folmers-MacBook-Pro:bin eelke$ java TestDogCommand BarkCommand</a:t>
            </a:r>
          </a:p>
          <a:p>
            <a:pPr marL="40639" marR="40639" algn="l" defTabSz="914400">
              <a:defRPr sz="1200" b="1">
                <a:solidFill>
                  <a:srgbClr val="96D35F"/>
                </a:solidFill>
                <a:uFill>
                  <a:solidFill>
                    <a:srgbClr val="96D35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Woof!!</a:t>
            </a:r>
          </a:p>
        </p:txBody>
      </p:sp>
      <p:sp>
        <p:nvSpPr>
          <p:cNvPr id="99" name="OK this is ugly, but it scales up a lot better"/>
          <p:cNvSpPr/>
          <p:nvPr/>
        </p:nvSpPr>
        <p:spPr>
          <a:xfrm>
            <a:off x="6438900" y="3276600"/>
            <a:ext cx="2209800" cy="863600"/>
          </a:xfrm>
          <a:prstGeom prst="roundRect">
            <a:avLst>
              <a:gd name="adj" fmla="val 22059"/>
            </a:avLst>
          </a:prstGeom>
          <a:solidFill>
            <a:srgbClr val="FFF76B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R="40639" defTabSz="914400">
              <a:buClr>
                <a:srgbClr val="000000"/>
              </a:buClr>
              <a:buFont typeface="Wingdings"/>
              <a:defRPr sz="17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OK this is ugly, but it scales up a lot better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03" name="Class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</a:p>
        </p:txBody>
      </p:sp>
      <p:pic>
        <p:nvPicPr>
          <p:cNvPr id="104" name="File-Command_Design_Pattern_Class_Diagram.png" descr="File-Command_Design_Pattern_Class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51000"/>
            <a:ext cx="7073900" cy="4483100"/>
          </a:xfrm>
          <a:prstGeom prst="rect">
            <a:avLst/>
          </a:prstGeom>
          <a:ln w="12700"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4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55" name="Exercise I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Example</a:t>
            </a:r>
            <a:endParaRPr dirty="0"/>
          </a:p>
        </p:txBody>
      </p:sp>
      <p:sp>
        <p:nvSpPr>
          <p:cNvPr id="156" name="Document Editor"/>
          <p:cNvSpPr txBox="1"/>
          <p:nvPr/>
        </p:nvSpPr>
        <p:spPr>
          <a:xfrm>
            <a:off x="2692400" y="5232400"/>
            <a:ext cx="2892435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40639" marR="40639" algn="l" defTabSz="914400">
              <a:def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Document Editor</a:t>
            </a:r>
          </a:p>
        </p:txBody>
      </p:sp>
      <p:pic>
        <p:nvPicPr>
          <p:cNvPr id="157" name="computericons01.png" descr="computericons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74443"/>
            <a:ext cx="3771900" cy="3000757"/>
          </a:xfrm>
          <a:prstGeom prst="rect">
            <a:avLst/>
          </a:prstGeom>
          <a:ln w="12700"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657350"/>
            <a:ext cx="5778500" cy="4635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62" name="Class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</a:p>
        </p:txBody>
      </p:sp>
      <p:sp>
        <p:nvSpPr>
          <p:cNvPr id="163" name="invoker"/>
          <p:cNvSpPr/>
          <p:nvPr/>
        </p:nvSpPr>
        <p:spPr>
          <a:xfrm>
            <a:off x="3581400" y="1968500"/>
            <a:ext cx="1168400" cy="421234"/>
          </a:xfrm>
          <a:prstGeom prst="roundRect">
            <a:avLst>
              <a:gd name="adj" fmla="val 30567"/>
            </a:avLst>
          </a:prstGeom>
          <a:solidFill>
            <a:srgbClr val="FFF76B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R="40639" defTabSz="914400">
              <a:buClr>
                <a:srgbClr val="000000"/>
              </a:buClr>
              <a:buFont typeface="Wingdings"/>
              <a:defRPr sz="17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invoker</a:t>
            </a:r>
          </a:p>
        </p:txBody>
      </p:sp>
      <p:sp>
        <p:nvSpPr>
          <p:cNvPr id="164" name="receiver"/>
          <p:cNvSpPr/>
          <p:nvPr/>
        </p:nvSpPr>
        <p:spPr>
          <a:xfrm>
            <a:off x="3390900" y="4762500"/>
            <a:ext cx="1168400" cy="421234"/>
          </a:xfrm>
          <a:prstGeom prst="roundRect">
            <a:avLst>
              <a:gd name="adj" fmla="val 30567"/>
            </a:avLst>
          </a:prstGeom>
          <a:solidFill>
            <a:srgbClr val="FFF76B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R="40639" defTabSz="914400">
              <a:buClr>
                <a:srgbClr val="000000"/>
              </a:buClr>
              <a:buFont typeface="Wingdings"/>
              <a:defRPr sz="17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receiver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68" name="Command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 Interface</a:t>
            </a:r>
          </a:p>
        </p:txBody>
      </p:sp>
      <p:sp>
        <p:nvSpPr>
          <p:cNvPr id="169" name="public interface Command {…"/>
          <p:cNvSpPr txBox="1"/>
          <p:nvPr/>
        </p:nvSpPr>
        <p:spPr>
          <a:xfrm>
            <a:off x="1143000" y="1524000"/>
            <a:ext cx="3612450" cy="175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Command {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undo();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redo();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73" name="Document write Comm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Document write Command</a:t>
            </a:r>
          </a:p>
        </p:txBody>
      </p:sp>
      <p:sp>
        <p:nvSpPr>
          <p:cNvPr id="174" name="public class DocumentWriteCommand implements Command {…"/>
          <p:cNvSpPr txBox="1"/>
          <p:nvPr/>
        </p:nvSpPr>
        <p:spPr>
          <a:xfrm>
            <a:off x="711200" y="1358900"/>
            <a:ext cx="4818627" cy="450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DocumentWriteCommand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implements</a:t>
            </a:r>
            <a:r>
              <a:rPr dirty="0"/>
              <a:t> Command {</a:t>
            </a:r>
          </a:p>
          <a:p>
            <a:pPr lvl="1"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931A68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Document </a:t>
            </a:r>
            <a:r>
              <a:rPr dirty="0" err="1"/>
              <a:t>editableDoc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lvl="1"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>
                <a:solidFill>
                  <a:srgbClr val="931A68"/>
                </a:solidFill>
              </a:rPr>
              <a:t>private</a:t>
            </a:r>
            <a:r>
              <a:rPr dirty="0"/>
              <a:t> String </a:t>
            </a:r>
            <a:r>
              <a:rPr dirty="0">
                <a:solidFill>
                  <a:srgbClr val="0326CC"/>
                </a:solidFill>
              </a:rPr>
              <a:t>text</a:t>
            </a:r>
            <a:r>
              <a:rPr dirty="0"/>
              <a:t>;</a:t>
            </a:r>
          </a:p>
          <a:p>
            <a:pPr lvl="1"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lvl="1"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DocumentWriteCommand</a:t>
            </a:r>
            <a:r>
              <a:rPr dirty="0"/>
              <a:t>(Document doc, String text) {</a:t>
            </a:r>
          </a:p>
          <a:p>
            <a:pPr lvl="1"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931A68"/>
                </a:solidFill>
              </a:rPr>
              <a:t>this</a:t>
            </a:r>
            <a:r>
              <a:rPr dirty="0" err="1">
                <a:solidFill>
                  <a:srgbClr val="000000"/>
                </a:solidFill>
              </a:rPr>
              <a:t>.</a:t>
            </a:r>
            <a:r>
              <a:rPr dirty="0" err="1"/>
              <a:t>editableDoc</a:t>
            </a:r>
            <a:r>
              <a:rPr dirty="0">
                <a:solidFill>
                  <a:srgbClr val="000000"/>
                </a:solidFill>
              </a:rPr>
              <a:t> = doc;</a:t>
            </a:r>
          </a:p>
          <a:p>
            <a:pPr lvl="2"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 err="1">
                <a:solidFill>
                  <a:srgbClr val="931A68"/>
                </a:solidFill>
              </a:rPr>
              <a:t>this</a:t>
            </a:r>
            <a:r>
              <a:rPr dirty="0" err="1"/>
              <a:t>.</a:t>
            </a:r>
            <a:r>
              <a:rPr dirty="0" err="1">
                <a:solidFill>
                  <a:srgbClr val="0326CC"/>
                </a:solidFill>
              </a:rPr>
              <a:t>text</a:t>
            </a:r>
            <a:r>
              <a:rPr dirty="0"/>
              <a:t> = text;</a:t>
            </a:r>
          </a:p>
          <a:p>
            <a:pPr lvl="1"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lang="en-US" dirty="0"/>
              <a:t>	</a:t>
            </a:r>
            <a:r>
              <a:rPr dirty="0" err="1">
                <a:solidFill>
                  <a:srgbClr val="0326CC"/>
                </a:solidFill>
              </a:rPr>
              <a:t>editableDoc</a:t>
            </a:r>
            <a:r>
              <a:rPr dirty="0" err="1"/>
              <a:t>.Write</a:t>
            </a:r>
            <a:r>
              <a:rPr dirty="0"/>
              <a:t>(text);</a:t>
            </a:r>
          </a:p>
          <a:p>
            <a:pPr lvl="1"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undo() {</a:t>
            </a:r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/>
              <a:t>editableDoc</a:t>
            </a:r>
            <a:r>
              <a:rPr dirty="0" err="1">
                <a:solidFill>
                  <a:srgbClr val="000000"/>
                </a:solidFill>
              </a:rPr>
              <a:t>.Erase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text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redo() {</a:t>
            </a:r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/>
              <a:t>editableDoc</a:t>
            </a:r>
            <a:r>
              <a:rPr dirty="0" err="1">
                <a:solidFill>
                  <a:srgbClr val="000000"/>
                </a:solidFill>
              </a:rPr>
              <a:t>.Write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text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String </a:t>
            </a:r>
            <a:r>
              <a:rPr dirty="0" err="1"/>
              <a:t>toString</a:t>
            </a:r>
            <a:r>
              <a:rPr dirty="0"/>
              <a:t>(){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931A68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"Write"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78" name="Document Invok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Document Invoker</a:t>
            </a:r>
          </a:p>
        </p:txBody>
      </p:sp>
      <p:sp>
        <p:nvSpPr>
          <p:cNvPr id="179" name="import java.util.ArrayList;…"/>
          <p:cNvSpPr txBox="1"/>
          <p:nvPr/>
        </p:nvSpPr>
        <p:spPr>
          <a:xfrm>
            <a:off x="939800" y="1485900"/>
            <a:ext cx="3416000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31A68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java.util.ArrayList</a:t>
            </a:r>
            <a:r>
              <a:rPr dirty="0"/>
              <a:t>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DocumentInvoker</a:t>
            </a:r>
            <a:r>
              <a:rPr dirty="0"/>
              <a:t>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931A68"/>
                </a:solidFill>
              </a:rPr>
              <a:t>      </a:t>
            </a:r>
            <a:r>
              <a:rPr dirty="0">
                <a:solidFill>
                  <a:srgbClr val="931A68"/>
                </a:solidFill>
              </a:rPr>
              <a:t>private</a:t>
            </a:r>
            <a:r>
              <a:rPr dirty="0"/>
              <a:t> </a:t>
            </a:r>
            <a:r>
              <a:rPr u="sng" dirty="0" err="1"/>
              <a:t>ArrayList</a:t>
            </a:r>
            <a:r>
              <a:rPr dirty="0"/>
              <a:t> </a:t>
            </a:r>
            <a:r>
              <a:rPr dirty="0">
                <a:solidFill>
                  <a:srgbClr val="0326CC"/>
                </a:solidFill>
              </a:rPr>
              <a:t>commands</a:t>
            </a:r>
            <a:r>
              <a:rPr dirty="0"/>
              <a:t> = </a:t>
            </a:r>
            <a:r>
              <a:rPr dirty="0">
                <a:solidFill>
                  <a:srgbClr val="931A68"/>
                </a:solidFill>
              </a:rPr>
              <a:t>new</a:t>
            </a:r>
            <a:r>
              <a:rPr dirty="0"/>
              <a:t> </a:t>
            </a:r>
            <a:r>
              <a:rPr u="sng" dirty="0" err="1"/>
              <a:t>ArrayList</a:t>
            </a:r>
            <a:r>
              <a:rPr dirty="0"/>
              <a:t>();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private</a:t>
            </a:r>
            <a:r>
              <a:rPr dirty="0"/>
              <a:t> Document </a:t>
            </a:r>
            <a:r>
              <a:rPr dirty="0" err="1">
                <a:solidFill>
                  <a:srgbClr val="0326CC"/>
                </a:solidFill>
              </a:rPr>
              <a:t>currentdoc</a:t>
            </a:r>
            <a:r>
              <a:rPr dirty="0"/>
              <a:t>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DocumentInvoker</a:t>
            </a:r>
            <a:r>
              <a:rPr dirty="0"/>
              <a:t>(String name)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  </a:t>
            </a:r>
            <a:r>
              <a:rPr dirty="0" err="1">
                <a:solidFill>
                  <a:srgbClr val="0326CC"/>
                </a:solidFill>
              </a:rPr>
              <a:t>currentdoc</a:t>
            </a:r>
            <a:r>
              <a:rPr dirty="0"/>
              <a:t> = </a:t>
            </a:r>
            <a:r>
              <a:rPr dirty="0">
                <a:solidFill>
                  <a:srgbClr val="931A68"/>
                </a:solidFill>
              </a:rPr>
              <a:t>new</a:t>
            </a:r>
            <a:r>
              <a:rPr dirty="0"/>
              <a:t> Document(name);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Redo(</a:t>
            </a:r>
            <a:r>
              <a:rPr dirty="0">
                <a:solidFill>
                  <a:srgbClr val="931A68"/>
                </a:solidFill>
              </a:rPr>
              <a:t>int</a:t>
            </a:r>
            <a:r>
              <a:rPr dirty="0"/>
              <a:t> level)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</a:t>
            </a:r>
            <a:r>
              <a:rPr lang="en-US" dirty="0"/>
              <a:t>        </a:t>
            </a:r>
            <a:r>
              <a:rPr dirty="0"/>
              <a:t>Command </a:t>
            </a:r>
            <a:r>
              <a:rPr dirty="0" err="1"/>
              <a:t>tmp</a:t>
            </a:r>
            <a:r>
              <a:rPr dirty="0"/>
              <a:t>;</a:t>
            </a:r>
          </a:p>
          <a:p>
            <a:pPr algn="l" defTabSz="457200">
              <a:def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 	  </a:t>
            </a:r>
            <a:r>
              <a:rPr dirty="0" err="1">
                <a:solidFill>
                  <a:srgbClr val="000000"/>
                </a:solidFill>
              </a:rPr>
              <a:t>System.</a:t>
            </a:r>
            <a:r>
              <a:rPr dirty="0" err="1">
                <a:solidFill>
                  <a:srgbClr val="0326CC"/>
                </a:solidFill>
              </a:rPr>
              <a:t>out</a:t>
            </a:r>
            <a:r>
              <a:rPr dirty="0" err="1">
                <a:solidFill>
                  <a:srgbClr val="000000"/>
                </a:solidFill>
              </a:rPr>
              <a:t>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"---- Redo level "</a:t>
            </a:r>
            <a:r>
              <a:rPr dirty="0">
                <a:solidFill>
                  <a:srgbClr val="000000"/>
                </a:solidFill>
              </a:rPr>
              <a:t> + level);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</a:t>
            </a:r>
            <a:r>
              <a:rPr lang="en-US" dirty="0"/>
              <a:t>       </a:t>
            </a:r>
            <a:r>
              <a:rPr dirty="0"/>
              <a:t> </a:t>
            </a:r>
            <a:r>
              <a:rPr dirty="0" err="1"/>
              <a:t>tmp</a:t>
            </a:r>
            <a:r>
              <a:rPr dirty="0"/>
              <a:t> = (Command) </a:t>
            </a:r>
            <a:r>
              <a:rPr dirty="0" err="1">
                <a:solidFill>
                  <a:srgbClr val="0326CC"/>
                </a:solidFill>
              </a:rPr>
              <a:t>commands</a:t>
            </a:r>
            <a:r>
              <a:rPr dirty="0" err="1"/>
              <a:t>.get</a:t>
            </a:r>
            <a:r>
              <a:rPr dirty="0"/>
              <a:t>(level);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</a:t>
            </a:r>
            <a:r>
              <a:rPr lang="en-US" dirty="0"/>
              <a:t>       </a:t>
            </a:r>
            <a:r>
              <a:rPr dirty="0"/>
              <a:t> </a:t>
            </a:r>
            <a:r>
              <a:rPr dirty="0" err="1"/>
              <a:t>tmp.redo</a:t>
            </a:r>
            <a:r>
              <a:rPr dirty="0"/>
              <a:t>();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Undo(</a:t>
            </a:r>
            <a:r>
              <a:rPr dirty="0">
                <a:solidFill>
                  <a:srgbClr val="931A68"/>
                </a:solidFill>
              </a:rPr>
              <a:t>int</a:t>
            </a:r>
            <a:r>
              <a:rPr dirty="0"/>
              <a:t> level){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  Command </a:t>
            </a:r>
            <a:r>
              <a:rPr dirty="0" err="1"/>
              <a:t>tmp</a:t>
            </a:r>
            <a:r>
              <a:rPr dirty="0"/>
              <a:t>;</a:t>
            </a:r>
          </a:p>
          <a:p>
            <a:pPr algn="l" defTabSz="457200">
              <a:def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 	  </a:t>
            </a:r>
            <a:r>
              <a:rPr dirty="0" err="1">
                <a:solidFill>
                  <a:srgbClr val="000000"/>
                </a:solidFill>
              </a:rPr>
              <a:t>System.</a:t>
            </a:r>
            <a:r>
              <a:rPr dirty="0" err="1">
                <a:solidFill>
                  <a:srgbClr val="0326CC"/>
                </a:solidFill>
              </a:rPr>
              <a:t>out</a:t>
            </a:r>
            <a:r>
              <a:rPr dirty="0" err="1">
                <a:solidFill>
                  <a:srgbClr val="000000"/>
                </a:solidFill>
              </a:rPr>
              <a:t>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"---- Undo level "</a:t>
            </a:r>
            <a:r>
              <a:rPr dirty="0">
                <a:solidFill>
                  <a:srgbClr val="000000"/>
                </a:solidFill>
              </a:rPr>
              <a:t> + level);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  </a:t>
            </a:r>
            <a:r>
              <a:rPr dirty="0" err="1"/>
              <a:t>tmp</a:t>
            </a:r>
            <a:r>
              <a:rPr dirty="0"/>
              <a:t> = (Command) </a:t>
            </a:r>
            <a:r>
              <a:rPr dirty="0" err="1">
                <a:solidFill>
                  <a:srgbClr val="0326CC"/>
                </a:solidFill>
              </a:rPr>
              <a:t>commands</a:t>
            </a:r>
            <a:r>
              <a:rPr dirty="0" err="1"/>
              <a:t>.get</a:t>
            </a:r>
            <a:r>
              <a:rPr dirty="0"/>
              <a:t>(level);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lang="en-US" dirty="0"/>
              <a:t>       </a:t>
            </a:r>
            <a:r>
              <a:rPr dirty="0" err="1"/>
              <a:t>tmp.undo</a:t>
            </a:r>
            <a:r>
              <a:rPr dirty="0"/>
              <a:t>();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83" name="Document Invok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Document Invoker</a:t>
            </a:r>
          </a:p>
        </p:txBody>
      </p:sp>
      <p:sp>
        <p:nvSpPr>
          <p:cNvPr id="184" name="public void Write(String text)…"/>
          <p:cNvSpPr txBox="1"/>
          <p:nvPr/>
        </p:nvSpPr>
        <p:spPr>
          <a:xfrm>
            <a:off x="684621" y="876300"/>
            <a:ext cx="6479338" cy="582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Write(String text)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 err="1"/>
              <a:t>DocumentWriteCommand</a:t>
            </a:r>
            <a:r>
              <a:rPr dirty="0"/>
              <a:t> </a:t>
            </a:r>
            <a:r>
              <a:rPr dirty="0" err="1"/>
              <a:t>cmd</a:t>
            </a:r>
            <a:r>
              <a:rPr dirty="0"/>
              <a:t> = </a:t>
            </a:r>
            <a:r>
              <a:rPr dirty="0">
                <a:solidFill>
                  <a:srgbClr val="931A68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DocumentWriteCommand</a:t>
            </a:r>
            <a:r>
              <a:rPr dirty="0"/>
              <a:t>(</a:t>
            </a:r>
            <a:r>
              <a:rPr dirty="0" err="1">
                <a:solidFill>
                  <a:srgbClr val="0326CC"/>
                </a:solidFill>
              </a:rPr>
              <a:t>currentdoc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text);</a:t>
            </a:r>
          </a:p>
          <a:p>
            <a:pPr algn="l" defTabSz="457200">
              <a:defRPr sz="1200" u="sng">
                <a:latin typeface="Monaco"/>
                <a:ea typeface="Monaco"/>
                <a:cs typeface="Monaco"/>
                <a:sym typeface="Monaco"/>
              </a:defRPr>
            </a:pPr>
            <a:r>
              <a:rPr u="none" dirty="0"/>
              <a:t>          </a:t>
            </a:r>
            <a:r>
              <a:rPr dirty="0" err="1">
                <a:solidFill>
                  <a:srgbClr val="0326CC"/>
                </a:solidFill>
              </a:rPr>
              <a:t>commands</a:t>
            </a:r>
            <a:r>
              <a:rPr dirty="0" err="1"/>
              <a:t>.add</a:t>
            </a:r>
            <a:r>
              <a:rPr dirty="0"/>
              <a:t>(</a:t>
            </a:r>
            <a:r>
              <a:rPr dirty="0" err="1"/>
              <a:t>cmd</a:t>
            </a:r>
            <a:r>
              <a:rPr dirty="0"/>
              <a:t>)</a:t>
            </a:r>
            <a:r>
              <a:rPr u="none" dirty="0"/>
              <a:t>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Bold(</a:t>
            </a:r>
            <a:r>
              <a:rPr dirty="0">
                <a:solidFill>
                  <a:srgbClr val="931A68"/>
                </a:solidFill>
              </a:rPr>
              <a:t>int</a:t>
            </a:r>
            <a:r>
              <a:rPr dirty="0"/>
              <a:t> line)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 err="1"/>
              <a:t>DocumentBoldCommand</a:t>
            </a:r>
            <a:r>
              <a:rPr dirty="0"/>
              <a:t> </a:t>
            </a:r>
            <a:r>
              <a:rPr dirty="0" err="1"/>
              <a:t>cmd</a:t>
            </a:r>
            <a:r>
              <a:rPr dirty="0"/>
              <a:t> = </a:t>
            </a:r>
            <a:r>
              <a:rPr dirty="0">
                <a:solidFill>
                  <a:srgbClr val="931A68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DocumentBoldCommand</a:t>
            </a:r>
            <a:r>
              <a:rPr dirty="0"/>
              <a:t>(</a:t>
            </a:r>
            <a:r>
              <a:rPr dirty="0" err="1">
                <a:solidFill>
                  <a:srgbClr val="0326CC"/>
                </a:solidFill>
              </a:rPr>
              <a:t>currentdoc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line);</a:t>
            </a:r>
          </a:p>
          <a:p>
            <a:pPr algn="l" defTabSz="457200">
              <a:defRPr sz="1200" u="sng">
                <a:latin typeface="Monaco"/>
                <a:ea typeface="Monaco"/>
                <a:cs typeface="Monaco"/>
                <a:sym typeface="Monaco"/>
              </a:defRPr>
            </a:pPr>
            <a:r>
              <a:rPr u="none" dirty="0"/>
              <a:t>          </a:t>
            </a:r>
            <a:r>
              <a:rPr dirty="0" err="1">
                <a:solidFill>
                  <a:srgbClr val="0326CC"/>
                </a:solidFill>
              </a:rPr>
              <a:t>commands</a:t>
            </a:r>
            <a:r>
              <a:rPr dirty="0" err="1"/>
              <a:t>.add</a:t>
            </a:r>
            <a:r>
              <a:rPr dirty="0"/>
              <a:t>(</a:t>
            </a:r>
            <a:r>
              <a:rPr dirty="0" err="1"/>
              <a:t>cmd</a:t>
            </a:r>
            <a:r>
              <a:rPr dirty="0"/>
              <a:t>)</a:t>
            </a:r>
            <a:r>
              <a:rPr u="none" dirty="0"/>
              <a:t>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RemoveBold</a:t>
            </a:r>
            <a:r>
              <a:rPr dirty="0"/>
              <a:t>(</a:t>
            </a:r>
            <a:r>
              <a:rPr dirty="0">
                <a:solidFill>
                  <a:srgbClr val="931A68"/>
                </a:solidFill>
              </a:rPr>
              <a:t>int</a:t>
            </a:r>
            <a:r>
              <a:rPr dirty="0"/>
              <a:t> line)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 err="1"/>
              <a:t>DocumentRemoveBoldCommand</a:t>
            </a:r>
            <a:r>
              <a:rPr dirty="0"/>
              <a:t> </a:t>
            </a:r>
            <a:r>
              <a:rPr dirty="0" err="1"/>
              <a:t>cmd</a:t>
            </a:r>
            <a:r>
              <a:rPr dirty="0"/>
              <a:t> = </a:t>
            </a:r>
            <a:r>
              <a:rPr dirty="0">
                <a:solidFill>
                  <a:srgbClr val="931A68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DocumentRemoveBoldCommand</a:t>
            </a:r>
            <a:r>
              <a:rPr dirty="0"/>
              <a:t>(</a:t>
            </a:r>
            <a:r>
              <a:rPr dirty="0" err="1">
                <a:solidFill>
                  <a:srgbClr val="0326CC"/>
                </a:solidFill>
              </a:rPr>
              <a:t>currentdoc</a:t>
            </a:r>
            <a:r>
              <a:t>,</a:t>
            </a:r>
            <a:r>
              <a:rPr lang="en-US"/>
              <a:t> </a:t>
            </a:r>
            <a:r>
              <a:t>line</a:t>
            </a:r>
            <a:r>
              <a:rPr dirty="0"/>
              <a:t>);</a:t>
            </a:r>
          </a:p>
          <a:p>
            <a:pPr algn="l" defTabSz="457200">
              <a:defRPr sz="1200" u="sng">
                <a:latin typeface="Monaco"/>
                <a:ea typeface="Monaco"/>
                <a:cs typeface="Monaco"/>
                <a:sym typeface="Monaco"/>
              </a:defRPr>
            </a:pPr>
            <a:r>
              <a:rPr u="none" dirty="0"/>
              <a:t>          </a:t>
            </a:r>
            <a:r>
              <a:rPr dirty="0" err="1">
                <a:solidFill>
                  <a:srgbClr val="0326CC"/>
                </a:solidFill>
              </a:rPr>
              <a:t>commands</a:t>
            </a:r>
            <a:r>
              <a:rPr dirty="0" err="1"/>
              <a:t>.add</a:t>
            </a:r>
            <a:r>
              <a:rPr dirty="0"/>
              <a:t>(</a:t>
            </a:r>
            <a:r>
              <a:rPr dirty="0" err="1"/>
              <a:t>cmd</a:t>
            </a:r>
            <a:r>
              <a:rPr dirty="0"/>
              <a:t>)</a:t>
            </a:r>
            <a:r>
              <a:rPr u="none" dirty="0"/>
              <a:t>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String Read()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>
                <a:solidFill>
                  <a:srgbClr val="931A68"/>
                </a:solidFill>
              </a:rPr>
              <a:t>return</a:t>
            </a:r>
            <a:r>
              <a:rPr dirty="0"/>
              <a:t> </a:t>
            </a:r>
            <a:r>
              <a:rPr dirty="0" err="1">
                <a:solidFill>
                  <a:srgbClr val="0326CC"/>
                </a:solidFill>
              </a:rPr>
              <a:t>currentdoc</a:t>
            </a:r>
            <a:r>
              <a:rPr dirty="0" err="1"/>
              <a:t>.Read</a:t>
            </a:r>
            <a:r>
              <a:rPr dirty="0"/>
              <a:t>();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printCommandBuffer</a:t>
            </a:r>
            <a:r>
              <a:rPr dirty="0"/>
              <a:t>()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</a:t>
            </a:r>
            <a:r>
              <a:rPr dirty="0" err="1"/>
              <a:t>StringBuffer</a:t>
            </a:r>
            <a:r>
              <a:rPr dirty="0"/>
              <a:t> txt = </a:t>
            </a:r>
            <a:r>
              <a:rPr dirty="0">
                <a:solidFill>
                  <a:srgbClr val="931A68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StringBuffer</a:t>
            </a:r>
            <a:r>
              <a:rPr dirty="0"/>
              <a:t>();</a:t>
            </a:r>
          </a:p>
          <a:p>
            <a:pPr algn="l" defTabSz="457200">
              <a:def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 	</a:t>
            </a:r>
            <a:r>
              <a:rPr dirty="0" err="1">
                <a:solidFill>
                  <a:srgbClr val="000000"/>
                </a:solidFill>
              </a:rPr>
              <a:t>txt.append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"---- Commands issued----\n"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</a:t>
            </a:r>
            <a:r>
              <a:rPr dirty="0">
                <a:solidFill>
                  <a:srgbClr val="931A68"/>
                </a:solidFill>
              </a:rPr>
              <a:t>for</a:t>
            </a:r>
            <a:r>
              <a:rPr dirty="0"/>
              <a:t> (</a:t>
            </a:r>
            <a:r>
              <a:rPr dirty="0">
                <a:solidFill>
                  <a:srgbClr val="931A68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>
                <a:solidFill>
                  <a:srgbClr val="0326CC"/>
                </a:solidFill>
              </a:rPr>
              <a:t>commands</a:t>
            </a:r>
            <a:r>
              <a:rPr dirty="0" err="1"/>
              <a:t>.size</a:t>
            </a:r>
            <a:r>
              <a:rPr dirty="0"/>
              <a:t>();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	</a:t>
            </a:r>
            <a:r>
              <a:rPr dirty="0" err="1"/>
              <a:t>txt.append</a:t>
            </a:r>
            <a:r>
              <a:rPr dirty="0"/>
              <a:t>( </a:t>
            </a:r>
            <a:r>
              <a:rPr dirty="0" err="1"/>
              <a:t>i</a:t>
            </a:r>
            <a:r>
              <a:rPr dirty="0"/>
              <a:t> +</a:t>
            </a:r>
            <a:r>
              <a:rPr dirty="0">
                <a:solidFill>
                  <a:srgbClr val="3933FF"/>
                </a:solidFill>
              </a:rPr>
              <a:t>":"</a:t>
            </a:r>
            <a:r>
              <a:rPr dirty="0"/>
              <a:t>+ (Command) </a:t>
            </a:r>
            <a:r>
              <a:rPr dirty="0" err="1">
                <a:solidFill>
                  <a:srgbClr val="0326CC"/>
                </a:solidFill>
              </a:rPr>
              <a:t>commands</a:t>
            </a:r>
            <a:r>
              <a:rPr dirty="0" err="1"/>
              <a:t>.get</a:t>
            </a:r>
            <a:r>
              <a:rPr dirty="0"/>
              <a:t>(</a:t>
            </a:r>
            <a:r>
              <a:rPr dirty="0" err="1"/>
              <a:t>i</a:t>
            </a:r>
            <a:r>
              <a:rPr dirty="0"/>
              <a:t>) + </a:t>
            </a:r>
            <a:r>
              <a:rPr dirty="0">
                <a:solidFill>
                  <a:srgbClr val="3933FF"/>
                </a:solidFill>
              </a:rPr>
              <a:t>"\n"</a:t>
            </a:r>
            <a:r>
              <a:rPr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</a:t>
            </a:r>
            <a:r>
              <a:rPr lang="en-US" dirty="0"/>
              <a:t>	</a:t>
            </a:r>
            <a:r>
              <a:rPr dirty="0" err="1"/>
              <a:t>System.</a:t>
            </a:r>
            <a:r>
              <a:rPr dirty="0" err="1">
                <a:solidFill>
                  <a:srgbClr val="0326CC"/>
                </a:solidFill>
              </a:rPr>
              <a:t>out</a:t>
            </a:r>
            <a:r>
              <a:rPr dirty="0" err="1"/>
              <a:t>.println</a:t>
            </a:r>
            <a:r>
              <a:rPr dirty="0"/>
              <a:t>(</a:t>
            </a:r>
            <a:r>
              <a:rPr dirty="0" err="1"/>
              <a:t>txt.toString</a:t>
            </a:r>
            <a:r>
              <a:rPr dirty="0"/>
              <a:t>());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2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19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public class TestEditor {…"/>
          <p:cNvSpPr txBox="1"/>
          <p:nvPr/>
        </p:nvSpPr>
        <p:spPr>
          <a:xfrm>
            <a:off x="711200" y="1790700"/>
            <a:ext cx="8040316" cy="3448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TestEditor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DocumentInvoker myDocument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DocumentInvoker (</a:t>
            </a:r>
            <a:r>
              <a:rPr>
                <a:solidFill>
                  <a:srgbClr val="3933FF"/>
                </a:solidFill>
              </a:rPr>
              <a:t>"message_to_rudi"</a:t>
            </a:r>
            <a:r>
              <a:t>);</a:t>
            </a:r>
          </a:p>
          <a:p>
            <a:pPr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 myDocument.Write(</a:t>
            </a:r>
            <a:r>
              <a:t>"Hey I just met you"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 myDocument.Write(</a:t>
            </a:r>
            <a:r>
              <a:t>"And this is crazy"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 myDocument.Write(</a:t>
            </a:r>
            <a:r>
              <a:t>"But here’s my number”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myDocument.Write(</a:t>
            </a:r>
            <a:r>
              <a:t>“so Call me maybe?”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 myDocument.Bold(0);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 myDocument.Undo(1);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 myDocument.printCommandBuffer();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.println(myDocument.Read());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40" name="Comm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</a:t>
            </a:r>
          </a:p>
        </p:txBody>
      </p:sp>
      <p:sp>
        <p:nvSpPr>
          <p:cNvPr id="41" name="Behavioral Patterns…"/>
          <p:cNvSpPr txBox="1"/>
          <p:nvPr/>
        </p:nvSpPr>
        <p:spPr>
          <a:xfrm>
            <a:off x="685800" y="1701800"/>
            <a:ext cx="7772400" cy="462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342900" marR="40639" indent="-34290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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Behavioral Patterns</a:t>
            </a:r>
          </a:p>
          <a:p>
            <a:pPr marL="731837" marR="40639" lvl="2" indent="-285750" algn="l" defTabSz="914400">
              <a:spcBef>
                <a:spcPts val="600"/>
              </a:spcBef>
              <a:buSzPct val="100000"/>
              <a:buFont typeface="Lucida Grande"/>
              <a:buChar char="»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strategy</a:t>
            </a:r>
          </a:p>
          <a:p>
            <a:pPr marL="731837" marR="40639" lvl="2" indent="-285750" algn="l" defTabSz="914400">
              <a:spcBef>
                <a:spcPts val="600"/>
              </a:spcBef>
              <a:buSzPct val="100000"/>
              <a:buFont typeface="Lucida Grande"/>
              <a:buChar char="»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observer</a:t>
            </a:r>
          </a:p>
          <a:p>
            <a:pPr marL="731837" marR="40639" lvl="2" indent="-285750" algn="l" defTabSz="914400">
              <a:spcBef>
                <a:spcPts val="600"/>
              </a:spcBef>
              <a:buSzPct val="100000"/>
              <a:buFont typeface="Lucida Grande"/>
              <a:buChar char="»"/>
              <a:defRPr sz="2400">
                <a:solidFill>
                  <a:srgbClr val="77BB41"/>
                </a:solidFill>
                <a:uFill>
                  <a:solidFill>
                    <a:srgbClr val="77BB41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command</a:t>
            </a:r>
          </a:p>
          <a:p>
            <a:pPr marL="342899" marR="57799" indent="-342899" algn="l" defTabSz="1295400">
              <a:spcBef>
                <a:spcPts val="900"/>
              </a:spcBef>
              <a:buClr>
                <a:srgbClr val="000000"/>
              </a:buClr>
              <a:buSzPct val="100000"/>
              <a:buChar char=""/>
              <a:defRPr sz="2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Structural Patterns</a:t>
            </a:r>
          </a:p>
          <a:p>
            <a:pPr marL="731837" marR="57799" lvl="2" indent="-285750" algn="l" defTabSz="1295400">
              <a:spcBef>
                <a:spcPts val="900"/>
              </a:spcBef>
              <a:buSzPct val="100000"/>
              <a:buFont typeface="Lucida Grande"/>
              <a:buChar char="»"/>
              <a:defRPr sz="2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decorator</a:t>
            </a:r>
          </a:p>
        </p:txBody>
      </p:sp>
      <p:sp>
        <p:nvSpPr>
          <p:cNvPr id="42" name="Creational Patterns…"/>
          <p:cNvSpPr txBox="1"/>
          <p:nvPr/>
        </p:nvSpPr>
        <p:spPr>
          <a:xfrm>
            <a:off x="4356100" y="1689100"/>
            <a:ext cx="3114527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342900" marR="40639" indent="-34290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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Creational Patterns</a:t>
            </a:r>
          </a:p>
          <a:p>
            <a:pPr marL="731837" marR="40639" lvl="2" indent="-285750" algn="l" defTabSz="914400">
              <a:spcBef>
                <a:spcPts val="600"/>
              </a:spcBef>
              <a:buSzPct val="100000"/>
              <a:buFont typeface="Lucida Grande"/>
              <a:buChar char="»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factory method</a:t>
            </a:r>
          </a:p>
          <a:p>
            <a:pPr marL="731837" marR="40639" lvl="2" indent="-285750" algn="l" defTabSz="914400">
              <a:spcBef>
                <a:spcPts val="600"/>
              </a:spcBef>
              <a:buSzPct val="100000"/>
              <a:buFont typeface="Lucida Grande"/>
              <a:buChar char="»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abstract factory</a:t>
            </a:r>
          </a:p>
          <a:p>
            <a:pPr marL="731837" marR="40639" lvl="2" indent="-285750" algn="l" defTabSz="914400">
              <a:spcBef>
                <a:spcPts val="600"/>
              </a:spcBef>
              <a:buClr>
                <a:srgbClr val="000000"/>
              </a:buClr>
              <a:buSzPct val="100000"/>
              <a:buFont typeface="Lucida Grande"/>
              <a:buChar char="»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singleton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46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47" name="“your program has many different actions it can perform, implementing these would lead to huge if-elseif or switch blocks”."/>
          <p:cNvSpPr/>
          <p:nvPr/>
        </p:nvSpPr>
        <p:spPr>
          <a:xfrm>
            <a:off x="1955800" y="2095500"/>
            <a:ext cx="5384800" cy="2463800"/>
          </a:xfrm>
          <a:prstGeom prst="roundRect">
            <a:avLst>
              <a:gd name="adj" fmla="val 7732"/>
            </a:avLst>
          </a:prstGeom>
          <a:solidFill>
            <a:srgbClr val="FFF76B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marR="40639" defTabSz="914400">
              <a:spcBef>
                <a:spcPts val="600"/>
              </a:spcBef>
              <a:buClr>
                <a:srgbClr val="000000"/>
              </a:buClr>
              <a:buFont typeface="Wingdings"/>
              <a:def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“your program has many different actions it can perform, implementing these would lead to huge if-elseif or switch blocks”.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51" name="Dog Tr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Dog Training</a:t>
            </a:r>
          </a:p>
        </p:txBody>
      </p:sp>
      <p:sp>
        <p:nvSpPr>
          <p:cNvPr id="52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it"/>
          <p:cNvSpPr txBox="1"/>
          <p:nvPr/>
        </p:nvSpPr>
        <p:spPr>
          <a:xfrm>
            <a:off x="6692900" y="4978400"/>
            <a:ext cx="50915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40639" marR="40639" algn="l" defTabSz="914400"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Sit</a:t>
            </a:r>
          </a:p>
        </p:txBody>
      </p:sp>
      <p:pic>
        <p:nvPicPr>
          <p:cNvPr id="54" name="DogBone.png" descr="DogB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35" y="2679700"/>
            <a:ext cx="1655065" cy="2298700"/>
          </a:xfrm>
          <a:prstGeom prst="rect">
            <a:avLst/>
          </a:prstGeom>
          <a:ln w="12700"/>
        </p:spPr>
      </p:pic>
      <p:pic>
        <p:nvPicPr>
          <p:cNvPr id="55" name="dog_barking.png" descr="dog_bar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74" y="2679700"/>
            <a:ext cx="1498753" cy="2298700"/>
          </a:xfrm>
          <a:prstGeom prst="rect">
            <a:avLst/>
          </a:prstGeom>
          <a:ln w="12700"/>
        </p:spPr>
      </p:pic>
      <p:sp>
        <p:nvSpPr>
          <p:cNvPr id="56" name="Bark"/>
          <p:cNvSpPr txBox="1"/>
          <p:nvPr/>
        </p:nvSpPr>
        <p:spPr>
          <a:xfrm>
            <a:off x="4381500" y="4978400"/>
            <a:ext cx="78344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40639" marR="40639" algn="l" defTabSz="914400"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Bark</a:t>
            </a:r>
          </a:p>
        </p:txBody>
      </p:sp>
      <p:pic>
        <p:nvPicPr>
          <p:cNvPr id="57" name="istockphoto_1821970-play-dead.tiff" descr="istockphoto_1821970-play-dead.tiff"/>
          <p:cNvPicPr>
            <a:picLocks noChangeAspect="1"/>
          </p:cNvPicPr>
          <p:nvPr/>
        </p:nvPicPr>
        <p:blipFill>
          <a:blip r:embed="rId4"/>
          <a:srcRect l="6611" t="44107" r="5032" b="9357"/>
          <a:stretch>
            <a:fillRect/>
          </a:stretch>
        </p:blipFill>
        <p:spPr>
          <a:xfrm>
            <a:off x="745549" y="3585286"/>
            <a:ext cx="3223879" cy="1130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7" h="21435" extrusionOk="0">
                <a:moveTo>
                  <a:pt x="3251" y="17"/>
                </a:moveTo>
                <a:cubicBezTo>
                  <a:pt x="3004" y="-76"/>
                  <a:pt x="2857" y="224"/>
                  <a:pt x="2781" y="935"/>
                </a:cubicBezTo>
                <a:cubicBezTo>
                  <a:pt x="2723" y="1474"/>
                  <a:pt x="3088" y="3574"/>
                  <a:pt x="3381" y="4389"/>
                </a:cubicBezTo>
                <a:cubicBezTo>
                  <a:pt x="3502" y="4727"/>
                  <a:pt x="3608" y="5143"/>
                  <a:pt x="3616" y="5307"/>
                </a:cubicBezTo>
                <a:cubicBezTo>
                  <a:pt x="3641" y="5777"/>
                  <a:pt x="3519" y="6263"/>
                  <a:pt x="3378" y="6263"/>
                </a:cubicBezTo>
                <a:cubicBezTo>
                  <a:pt x="3308" y="6263"/>
                  <a:pt x="3181" y="6397"/>
                  <a:pt x="3095" y="6556"/>
                </a:cubicBezTo>
                <a:cubicBezTo>
                  <a:pt x="3010" y="6715"/>
                  <a:pt x="2915" y="6800"/>
                  <a:pt x="2884" y="6744"/>
                </a:cubicBezTo>
                <a:cubicBezTo>
                  <a:pt x="2852" y="6689"/>
                  <a:pt x="2759" y="6843"/>
                  <a:pt x="2677" y="7091"/>
                </a:cubicBezTo>
                <a:cubicBezTo>
                  <a:pt x="2596" y="7338"/>
                  <a:pt x="2551" y="7542"/>
                  <a:pt x="2577" y="7542"/>
                </a:cubicBezTo>
                <a:cubicBezTo>
                  <a:pt x="2603" y="7542"/>
                  <a:pt x="2562" y="7783"/>
                  <a:pt x="2487" y="8084"/>
                </a:cubicBezTo>
                <a:cubicBezTo>
                  <a:pt x="2401" y="8427"/>
                  <a:pt x="2294" y="8633"/>
                  <a:pt x="2199" y="8633"/>
                </a:cubicBezTo>
                <a:cubicBezTo>
                  <a:pt x="2115" y="8633"/>
                  <a:pt x="1974" y="8708"/>
                  <a:pt x="1884" y="8806"/>
                </a:cubicBezTo>
                <a:cubicBezTo>
                  <a:pt x="1793" y="8904"/>
                  <a:pt x="1467" y="9043"/>
                  <a:pt x="1159" y="9107"/>
                </a:cubicBezTo>
                <a:cubicBezTo>
                  <a:pt x="851" y="9172"/>
                  <a:pt x="524" y="9335"/>
                  <a:pt x="432" y="9468"/>
                </a:cubicBezTo>
                <a:cubicBezTo>
                  <a:pt x="339" y="9602"/>
                  <a:pt x="254" y="9693"/>
                  <a:pt x="241" y="9672"/>
                </a:cubicBezTo>
                <a:cubicBezTo>
                  <a:pt x="228" y="9651"/>
                  <a:pt x="224" y="9667"/>
                  <a:pt x="233" y="9709"/>
                </a:cubicBezTo>
                <a:cubicBezTo>
                  <a:pt x="242" y="9752"/>
                  <a:pt x="190" y="9969"/>
                  <a:pt x="117" y="10191"/>
                </a:cubicBezTo>
                <a:cubicBezTo>
                  <a:pt x="-53" y="10705"/>
                  <a:pt x="-34" y="11721"/>
                  <a:pt x="151" y="12004"/>
                </a:cubicBezTo>
                <a:cubicBezTo>
                  <a:pt x="222" y="12112"/>
                  <a:pt x="419" y="12585"/>
                  <a:pt x="588" y="13058"/>
                </a:cubicBezTo>
                <a:cubicBezTo>
                  <a:pt x="874" y="13861"/>
                  <a:pt x="890" y="13966"/>
                  <a:pt x="850" y="14601"/>
                </a:cubicBezTo>
                <a:cubicBezTo>
                  <a:pt x="826" y="14974"/>
                  <a:pt x="779" y="15378"/>
                  <a:pt x="744" y="15504"/>
                </a:cubicBezTo>
                <a:cubicBezTo>
                  <a:pt x="709" y="15629"/>
                  <a:pt x="705" y="15734"/>
                  <a:pt x="736" y="15737"/>
                </a:cubicBezTo>
                <a:cubicBezTo>
                  <a:pt x="767" y="15740"/>
                  <a:pt x="744" y="15851"/>
                  <a:pt x="686" y="15978"/>
                </a:cubicBezTo>
                <a:cubicBezTo>
                  <a:pt x="588" y="16188"/>
                  <a:pt x="598" y="16267"/>
                  <a:pt x="783" y="16896"/>
                </a:cubicBezTo>
                <a:lnTo>
                  <a:pt x="987" y="17588"/>
                </a:lnTo>
                <a:lnTo>
                  <a:pt x="1355" y="17392"/>
                </a:lnTo>
                <a:cubicBezTo>
                  <a:pt x="1598" y="17264"/>
                  <a:pt x="1778" y="17260"/>
                  <a:pt x="1886" y="17377"/>
                </a:cubicBezTo>
                <a:cubicBezTo>
                  <a:pt x="1977" y="17475"/>
                  <a:pt x="2076" y="17510"/>
                  <a:pt x="2109" y="17453"/>
                </a:cubicBezTo>
                <a:cubicBezTo>
                  <a:pt x="2141" y="17395"/>
                  <a:pt x="2192" y="17524"/>
                  <a:pt x="2220" y="17739"/>
                </a:cubicBezTo>
                <a:cubicBezTo>
                  <a:pt x="2248" y="17953"/>
                  <a:pt x="2297" y="18102"/>
                  <a:pt x="2331" y="18070"/>
                </a:cubicBezTo>
                <a:cubicBezTo>
                  <a:pt x="2364" y="18037"/>
                  <a:pt x="2402" y="18329"/>
                  <a:pt x="2413" y="18724"/>
                </a:cubicBezTo>
                <a:cubicBezTo>
                  <a:pt x="2438" y="19599"/>
                  <a:pt x="2733" y="20737"/>
                  <a:pt x="2982" y="20914"/>
                </a:cubicBezTo>
                <a:cubicBezTo>
                  <a:pt x="3176" y="21053"/>
                  <a:pt x="4466" y="20680"/>
                  <a:pt x="4569" y="20455"/>
                </a:cubicBezTo>
                <a:cubicBezTo>
                  <a:pt x="4715" y="20133"/>
                  <a:pt x="6160" y="19862"/>
                  <a:pt x="6341" y="20124"/>
                </a:cubicBezTo>
                <a:cubicBezTo>
                  <a:pt x="6406" y="20219"/>
                  <a:pt x="6465" y="20213"/>
                  <a:pt x="6489" y="20101"/>
                </a:cubicBezTo>
                <a:cubicBezTo>
                  <a:pt x="6511" y="19999"/>
                  <a:pt x="6554" y="19961"/>
                  <a:pt x="6587" y="20019"/>
                </a:cubicBezTo>
                <a:cubicBezTo>
                  <a:pt x="6711" y="20237"/>
                  <a:pt x="6925" y="20264"/>
                  <a:pt x="7047" y="20079"/>
                </a:cubicBezTo>
                <a:cubicBezTo>
                  <a:pt x="7135" y="19945"/>
                  <a:pt x="7194" y="19946"/>
                  <a:pt x="7240" y="20079"/>
                </a:cubicBezTo>
                <a:cubicBezTo>
                  <a:pt x="7287" y="20211"/>
                  <a:pt x="7346" y="20209"/>
                  <a:pt x="7436" y="20071"/>
                </a:cubicBezTo>
                <a:cubicBezTo>
                  <a:pt x="7508" y="19962"/>
                  <a:pt x="7725" y="19834"/>
                  <a:pt x="7918" y="19793"/>
                </a:cubicBezTo>
                <a:cubicBezTo>
                  <a:pt x="8286" y="19714"/>
                  <a:pt x="8490" y="19497"/>
                  <a:pt x="8608" y="19040"/>
                </a:cubicBezTo>
                <a:cubicBezTo>
                  <a:pt x="8667" y="18811"/>
                  <a:pt x="8882" y="18756"/>
                  <a:pt x="9856" y="18747"/>
                </a:cubicBezTo>
                <a:cubicBezTo>
                  <a:pt x="10939" y="18736"/>
                  <a:pt x="11062" y="18773"/>
                  <a:pt x="11415" y="19161"/>
                </a:cubicBezTo>
                <a:cubicBezTo>
                  <a:pt x="11743" y="19522"/>
                  <a:pt x="11916" y="19584"/>
                  <a:pt x="12631" y="19590"/>
                </a:cubicBezTo>
                <a:cubicBezTo>
                  <a:pt x="17138" y="19628"/>
                  <a:pt x="17058" y="19619"/>
                  <a:pt x="17218" y="20034"/>
                </a:cubicBezTo>
                <a:cubicBezTo>
                  <a:pt x="17418" y="20550"/>
                  <a:pt x="17615" y="20830"/>
                  <a:pt x="17795" y="20846"/>
                </a:cubicBezTo>
                <a:cubicBezTo>
                  <a:pt x="17876" y="20854"/>
                  <a:pt x="18030" y="21010"/>
                  <a:pt x="18136" y="21193"/>
                </a:cubicBezTo>
                <a:cubicBezTo>
                  <a:pt x="18327" y="21524"/>
                  <a:pt x="18487" y="21515"/>
                  <a:pt x="18811" y="21170"/>
                </a:cubicBezTo>
                <a:cubicBezTo>
                  <a:pt x="18969" y="21000"/>
                  <a:pt x="19128" y="20169"/>
                  <a:pt x="19128" y="19499"/>
                </a:cubicBezTo>
                <a:cubicBezTo>
                  <a:pt x="19128" y="19002"/>
                  <a:pt x="19390" y="18669"/>
                  <a:pt x="19863" y="18559"/>
                </a:cubicBezTo>
                <a:cubicBezTo>
                  <a:pt x="21042" y="18284"/>
                  <a:pt x="21254" y="18167"/>
                  <a:pt x="21376" y="17716"/>
                </a:cubicBezTo>
                <a:cubicBezTo>
                  <a:pt x="21547" y="17085"/>
                  <a:pt x="21523" y="16607"/>
                  <a:pt x="21292" y="16030"/>
                </a:cubicBezTo>
                <a:cubicBezTo>
                  <a:pt x="21031" y="15378"/>
                  <a:pt x="20736" y="14972"/>
                  <a:pt x="20215" y="14540"/>
                </a:cubicBezTo>
                <a:cubicBezTo>
                  <a:pt x="19986" y="14351"/>
                  <a:pt x="19702" y="14009"/>
                  <a:pt x="19583" y="13780"/>
                </a:cubicBezTo>
                <a:cubicBezTo>
                  <a:pt x="19464" y="13552"/>
                  <a:pt x="19275" y="13366"/>
                  <a:pt x="19165" y="13366"/>
                </a:cubicBezTo>
                <a:cubicBezTo>
                  <a:pt x="19055" y="13366"/>
                  <a:pt x="18865" y="13281"/>
                  <a:pt x="18742" y="13178"/>
                </a:cubicBezTo>
                <a:cubicBezTo>
                  <a:pt x="18619" y="13076"/>
                  <a:pt x="18095" y="12981"/>
                  <a:pt x="17578" y="12968"/>
                </a:cubicBezTo>
                <a:cubicBezTo>
                  <a:pt x="16643" y="12943"/>
                  <a:pt x="16637" y="12937"/>
                  <a:pt x="16443" y="12433"/>
                </a:cubicBezTo>
                <a:cubicBezTo>
                  <a:pt x="16328" y="12134"/>
                  <a:pt x="16247" y="11747"/>
                  <a:pt x="16247" y="11485"/>
                </a:cubicBezTo>
                <a:cubicBezTo>
                  <a:pt x="16247" y="11241"/>
                  <a:pt x="16205" y="10942"/>
                  <a:pt x="16155" y="10823"/>
                </a:cubicBezTo>
                <a:cubicBezTo>
                  <a:pt x="16104" y="10704"/>
                  <a:pt x="16066" y="10472"/>
                  <a:pt x="16070" y="10304"/>
                </a:cubicBezTo>
                <a:cubicBezTo>
                  <a:pt x="16074" y="10135"/>
                  <a:pt x="16058" y="9821"/>
                  <a:pt x="16033" y="9604"/>
                </a:cubicBezTo>
                <a:cubicBezTo>
                  <a:pt x="16007" y="9380"/>
                  <a:pt x="16016" y="9160"/>
                  <a:pt x="16054" y="9092"/>
                </a:cubicBezTo>
                <a:cubicBezTo>
                  <a:pt x="16096" y="9019"/>
                  <a:pt x="16049" y="8726"/>
                  <a:pt x="15933" y="8325"/>
                </a:cubicBezTo>
                <a:cubicBezTo>
                  <a:pt x="15777" y="7787"/>
                  <a:pt x="15758" y="7616"/>
                  <a:pt x="15819" y="7339"/>
                </a:cubicBezTo>
                <a:cubicBezTo>
                  <a:pt x="15878" y="7069"/>
                  <a:pt x="15871" y="6958"/>
                  <a:pt x="15779" y="6767"/>
                </a:cubicBezTo>
                <a:cubicBezTo>
                  <a:pt x="15683" y="6567"/>
                  <a:pt x="15674" y="6441"/>
                  <a:pt x="15734" y="5992"/>
                </a:cubicBezTo>
                <a:cubicBezTo>
                  <a:pt x="15773" y="5699"/>
                  <a:pt x="15788" y="5151"/>
                  <a:pt x="15766" y="4773"/>
                </a:cubicBezTo>
                <a:cubicBezTo>
                  <a:pt x="15743" y="4394"/>
                  <a:pt x="15725" y="4047"/>
                  <a:pt x="15726" y="3998"/>
                </a:cubicBezTo>
                <a:cubicBezTo>
                  <a:pt x="15727" y="3948"/>
                  <a:pt x="15700" y="3645"/>
                  <a:pt x="15668" y="3328"/>
                </a:cubicBezTo>
                <a:cubicBezTo>
                  <a:pt x="15636" y="3011"/>
                  <a:pt x="15631" y="2662"/>
                  <a:pt x="15655" y="2553"/>
                </a:cubicBezTo>
                <a:cubicBezTo>
                  <a:pt x="15727" y="2221"/>
                  <a:pt x="15719" y="1710"/>
                  <a:pt x="15642" y="1710"/>
                </a:cubicBezTo>
                <a:cubicBezTo>
                  <a:pt x="15539" y="1710"/>
                  <a:pt x="15147" y="529"/>
                  <a:pt x="15200" y="378"/>
                </a:cubicBezTo>
                <a:cubicBezTo>
                  <a:pt x="15278" y="155"/>
                  <a:pt x="15121" y="252"/>
                  <a:pt x="14898" y="559"/>
                </a:cubicBezTo>
                <a:cubicBezTo>
                  <a:pt x="14684" y="853"/>
                  <a:pt x="14327" y="1788"/>
                  <a:pt x="14327" y="2056"/>
                </a:cubicBezTo>
                <a:cubicBezTo>
                  <a:pt x="14327" y="2131"/>
                  <a:pt x="14242" y="2424"/>
                  <a:pt x="14136" y="2711"/>
                </a:cubicBezTo>
                <a:cubicBezTo>
                  <a:pt x="13875" y="3425"/>
                  <a:pt x="13396" y="3475"/>
                  <a:pt x="13150" y="2816"/>
                </a:cubicBezTo>
                <a:cubicBezTo>
                  <a:pt x="13059" y="2574"/>
                  <a:pt x="12983" y="2282"/>
                  <a:pt x="12983" y="2162"/>
                </a:cubicBezTo>
                <a:cubicBezTo>
                  <a:pt x="12983" y="1922"/>
                  <a:pt x="12701" y="1710"/>
                  <a:pt x="12372" y="1710"/>
                </a:cubicBezTo>
                <a:cubicBezTo>
                  <a:pt x="12217" y="1710"/>
                  <a:pt x="12129" y="1843"/>
                  <a:pt x="12036" y="2207"/>
                </a:cubicBezTo>
                <a:cubicBezTo>
                  <a:pt x="11928" y="2630"/>
                  <a:pt x="11896" y="2669"/>
                  <a:pt x="11809" y="2463"/>
                </a:cubicBezTo>
                <a:cubicBezTo>
                  <a:pt x="11690" y="2182"/>
                  <a:pt x="11512" y="2316"/>
                  <a:pt x="11512" y="2688"/>
                </a:cubicBezTo>
                <a:cubicBezTo>
                  <a:pt x="11512" y="2829"/>
                  <a:pt x="11466" y="3049"/>
                  <a:pt x="11412" y="3178"/>
                </a:cubicBezTo>
                <a:cubicBezTo>
                  <a:pt x="11357" y="3306"/>
                  <a:pt x="11328" y="3521"/>
                  <a:pt x="11346" y="3652"/>
                </a:cubicBezTo>
                <a:cubicBezTo>
                  <a:pt x="11391" y="3985"/>
                  <a:pt x="11268" y="4156"/>
                  <a:pt x="11163" y="3907"/>
                </a:cubicBezTo>
                <a:cubicBezTo>
                  <a:pt x="11095" y="3747"/>
                  <a:pt x="11053" y="3790"/>
                  <a:pt x="10978" y="4096"/>
                </a:cubicBezTo>
                <a:cubicBezTo>
                  <a:pt x="10925" y="4312"/>
                  <a:pt x="10895" y="4592"/>
                  <a:pt x="10912" y="4720"/>
                </a:cubicBezTo>
                <a:cubicBezTo>
                  <a:pt x="10962" y="5092"/>
                  <a:pt x="10844" y="5175"/>
                  <a:pt x="10658" y="4901"/>
                </a:cubicBezTo>
                <a:cubicBezTo>
                  <a:pt x="10564" y="4762"/>
                  <a:pt x="10489" y="4684"/>
                  <a:pt x="10489" y="4728"/>
                </a:cubicBezTo>
                <a:cubicBezTo>
                  <a:pt x="10489" y="4995"/>
                  <a:pt x="10469" y="5111"/>
                  <a:pt x="10378" y="5397"/>
                </a:cubicBezTo>
                <a:cubicBezTo>
                  <a:pt x="10260" y="5767"/>
                  <a:pt x="10005" y="5818"/>
                  <a:pt x="9931" y="5488"/>
                </a:cubicBezTo>
                <a:cubicBezTo>
                  <a:pt x="9849" y="5127"/>
                  <a:pt x="9612" y="4815"/>
                  <a:pt x="9351" y="4720"/>
                </a:cubicBezTo>
                <a:cubicBezTo>
                  <a:pt x="9219" y="4672"/>
                  <a:pt x="9077" y="4502"/>
                  <a:pt x="9036" y="4344"/>
                </a:cubicBezTo>
                <a:cubicBezTo>
                  <a:pt x="8958" y="4041"/>
                  <a:pt x="8827" y="4162"/>
                  <a:pt x="8552" y="4788"/>
                </a:cubicBezTo>
                <a:cubicBezTo>
                  <a:pt x="8458" y="5003"/>
                  <a:pt x="8393" y="5000"/>
                  <a:pt x="8105" y="4773"/>
                </a:cubicBezTo>
                <a:cubicBezTo>
                  <a:pt x="7796" y="4529"/>
                  <a:pt x="7767" y="4457"/>
                  <a:pt x="7748" y="3922"/>
                </a:cubicBezTo>
                <a:cubicBezTo>
                  <a:pt x="7737" y="3600"/>
                  <a:pt x="7692" y="3354"/>
                  <a:pt x="7650" y="3373"/>
                </a:cubicBezTo>
                <a:cubicBezTo>
                  <a:pt x="7403" y="3486"/>
                  <a:pt x="7085" y="2644"/>
                  <a:pt x="6997" y="1642"/>
                </a:cubicBezTo>
                <a:cubicBezTo>
                  <a:pt x="6949" y="1102"/>
                  <a:pt x="6889" y="1047"/>
                  <a:pt x="6775" y="1439"/>
                </a:cubicBezTo>
                <a:cubicBezTo>
                  <a:pt x="6670" y="1798"/>
                  <a:pt x="6462" y="1789"/>
                  <a:pt x="6317" y="1417"/>
                </a:cubicBezTo>
                <a:cubicBezTo>
                  <a:pt x="6223" y="1174"/>
                  <a:pt x="6185" y="1162"/>
                  <a:pt x="6106" y="1349"/>
                </a:cubicBezTo>
                <a:cubicBezTo>
                  <a:pt x="6052" y="1475"/>
                  <a:pt x="6008" y="1506"/>
                  <a:pt x="6008" y="1424"/>
                </a:cubicBezTo>
                <a:cubicBezTo>
                  <a:pt x="6008" y="1343"/>
                  <a:pt x="5965" y="1440"/>
                  <a:pt x="5912" y="1635"/>
                </a:cubicBezTo>
                <a:cubicBezTo>
                  <a:pt x="5817" y="1985"/>
                  <a:pt x="5814" y="1985"/>
                  <a:pt x="5719" y="1635"/>
                </a:cubicBezTo>
                <a:cubicBezTo>
                  <a:pt x="5667" y="1440"/>
                  <a:pt x="5624" y="1343"/>
                  <a:pt x="5624" y="1424"/>
                </a:cubicBezTo>
                <a:cubicBezTo>
                  <a:pt x="5624" y="1506"/>
                  <a:pt x="5582" y="1476"/>
                  <a:pt x="5532" y="1356"/>
                </a:cubicBezTo>
                <a:cubicBezTo>
                  <a:pt x="5481" y="1237"/>
                  <a:pt x="5454" y="1039"/>
                  <a:pt x="5471" y="912"/>
                </a:cubicBezTo>
                <a:cubicBezTo>
                  <a:pt x="5527" y="497"/>
                  <a:pt x="5211" y="716"/>
                  <a:pt x="5135" y="1146"/>
                </a:cubicBezTo>
                <a:cubicBezTo>
                  <a:pt x="5095" y="1370"/>
                  <a:pt x="4998" y="1685"/>
                  <a:pt x="4918" y="1846"/>
                </a:cubicBezTo>
                <a:cubicBezTo>
                  <a:pt x="4779" y="2123"/>
                  <a:pt x="4764" y="2111"/>
                  <a:pt x="4622" y="1605"/>
                </a:cubicBezTo>
                <a:cubicBezTo>
                  <a:pt x="4539" y="1313"/>
                  <a:pt x="4474" y="976"/>
                  <a:pt x="4473" y="852"/>
                </a:cubicBezTo>
                <a:cubicBezTo>
                  <a:pt x="4473" y="698"/>
                  <a:pt x="4405" y="736"/>
                  <a:pt x="4257" y="973"/>
                </a:cubicBezTo>
                <a:cubicBezTo>
                  <a:pt x="4043" y="1314"/>
                  <a:pt x="4042" y="1309"/>
                  <a:pt x="3923" y="920"/>
                </a:cubicBezTo>
                <a:cubicBezTo>
                  <a:pt x="3857" y="704"/>
                  <a:pt x="3808" y="461"/>
                  <a:pt x="3817" y="378"/>
                </a:cubicBezTo>
                <a:cubicBezTo>
                  <a:pt x="3827" y="296"/>
                  <a:pt x="3808" y="275"/>
                  <a:pt x="3775" y="333"/>
                </a:cubicBezTo>
                <a:cubicBezTo>
                  <a:pt x="3742" y="391"/>
                  <a:pt x="3634" y="353"/>
                  <a:pt x="3534" y="243"/>
                </a:cubicBezTo>
                <a:cubicBezTo>
                  <a:pt x="3429" y="126"/>
                  <a:pt x="3334" y="48"/>
                  <a:pt x="3251" y="17"/>
                </a:cubicBezTo>
                <a:close/>
              </a:path>
            </a:pathLst>
          </a:custGeom>
          <a:ln w="12700"/>
        </p:spPr>
      </p:pic>
      <p:sp>
        <p:nvSpPr>
          <p:cNvPr id="58" name="Roll"/>
          <p:cNvSpPr txBox="1"/>
          <p:nvPr/>
        </p:nvSpPr>
        <p:spPr>
          <a:xfrm>
            <a:off x="1803400" y="4978400"/>
            <a:ext cx="685513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40639" marR="40639" algn="l" defTabSz="914400"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Roll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62" name="Naive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Naive solution</a:t>
            </a:r>
          </a:p>
        </p:txBody>
      </p:sp>
      <p:sp>
        <p:nvSpPr>
          <p:cNvPr id="63" name="public static void main(String[] args) {…"/>
          <p:cNvSpPr txBox="1"/>
          <p:nvPr/>
        </p:nvSpPr>
        <p:spPr>
          <a:xfrm>
            <a:off x="762000" y="1612900"/>
            <a:ext cx="63119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rPr sz="2001" b="1">
                <a:solidFill>
                  <a:srgbClr val="762156"/>
                </a:solidFill>
              </a:rPr>
              <a:t>public static void </a:t>
            </a:r>
            <a:r>
              <a:rPr sz="2001"/>
              <a:t>main(String[] args) {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t>Dog charles = </a:t>
            </a:r>
            <a:r>
              <a:rPr b="1">
                <a:solidFill>
                  <a:srgbClr val="762156"/>
                </a:solidFill>
              </a:rPr>
              <a:t>new </a:t>
            </a:r>
            <a:r>
              <a:t>Dog(</a:t>
            </a:r>
            <a:r>
              <a:rPr>
                <a:solidFill>
                  <a:srgbClr val="2544F9"/>
                </a:solidFill>
              </a:rPr>
              <a:t>"Snoop"</a:t>
            </a:r>
            <a:r>
              <a:t>);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762156"/>
                </a:solidFill>
              </a:rPr>
              <a:t>if </a:t>
            </a:r>
            <a:r>
              <a:t>(args[0].equals(</a:t>
            </a:r>
            <a:r>
              <a:rPr>
                <a:solidFill>
                  <a:srgbClr val="2544F9"/>
                </a:solidFill>
              </a:rPr>
              <a:t>"bark"</a:t>
            </a:r>
            <a:r>
              <a:t>)) {</a:t>
            </a:r>
          </a:p>
          <a:p>
            <a:pPr lvl="1" indent="22860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t>charles.bark(); }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762156"/>
                </a:solidFill>
              </a:rPr>
              <a:t>else if </a:t>
            </a:r>
            <a:r>
              <a:t>(args[0].equals(</a:t>
            </a:r>
            <a:r>
              <a:rPr>
                <a:solidFill>
                  <a:srgbClr val="2544F9"/>
                </a:solidFill>
              </a:rPr>
              <a:t>"bite"</a:t>
            </a:r>
            <a:r>
              <a:t>)) {</a:t>
            </a:r>
          </a:p>
          <a:p>
            <a:pPr lvl="1" indent="22860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t>charles.bite(); }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762156"/>
                </a:solidFill>
              </a:rPr>
              <a:t>else if </a:t>
            </a:r>
            <a:r>
              <a:t>(args[0].equals(</a:t>
            </a:r>
            <a:r>
              <a:rPr>
                <a:solidFill>
                  <a:srgbClr val="2544F9"/>
                </a:solidFill>
              </a:rPr>
              <a:t>"roll"</a:t>
            </a:r>
            <a:r>
              <a:t>)) {</a:t>
            </a:r>
          </a:p>
          <a:p>
            <a:pPr lvl="1" indent="22860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t>charles.rollover();</a:t>
            </a:r>
          </a:p>
          <a:p>
            <a:pPr lvl="1" indent="22860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97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1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4" name="Works but gets messy when you add lots of commands  (bite, attack, eat homework, barf...)"/>
          <p:cNvSpPr/>
          <p:nvPr/>
        </p:nvSpPr>
        <p:spPr>
          <a:xfrm>
            <a:off x="5969000" y="2603500"/>
            <a:ext cx="1981200" cy="1803400"/>
          </a:xfrm>
          <a:prstGeom prst="roundRect">
            <a:avLst>
              <a:gd name="adj" fmla="val 10563"/>
            </a:avLst>
          </a:prstGeom>
          <a:solidFill>
            <a:srgbClr val="FFF76B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R="40639" defTabSz="914400">
              <a:buClr>
                <a:srgbClr val="000000"/>
              </a:buClr>
              <a:buFont typeface="Wingdings"/>
              <a:defRPr sz="17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Works but gets messy when you add lots of commands  (bite, attack, eat homework, barf...)</a:t>
            </a:r>
          </a:p>
        </p:txBody>
      </p:sp>
      <p:sp>
        <p:nvSpPr>
          <p:cNvPr id="65" name="should this even be in main?"/>
          <p:cNvSpPr/>
          <p:nvPr/>
        </p:nvSpPr>
        <p:spPr>
          <a:xfrm>
            <a:off x="2870200" y="4140200"/>
            <a:ext cx="2209800" cy="635000"/>
          </a:xfrm>
          <a:prstGeom prst="roundRect">
            <a:avLst>
              <a:gd name="adj" fmla="val 30000"/>
            </a:avLst>
          </a:prstGeom>
          <a:solidFill>
            <a:srgbClr val="FFF76B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R="40639" defTabSz="914400">
              <a:buClr>
                <a:srgbClr val="000000"/>
              </a:buClr>
              <a:buFont typeface="Wingdings"/>
              <a:defRPr sz="17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lvl1pPr>
          </a:lstStyle>
          <a:p>
            <a:r>
              <a:t>should this even be in main?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69" name="Command 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 Pattern</a:t>
            </a:r>
          </a:p>
        </p:txBody>
      </p:sp>
      <p:sp>
        <p:nvSpPr>
          <p:cNvPr id="70" name="The Command Pattern: encapsulates a request as an object, thereby letting your parameterize other objects with different requests, queue or log requests, and support undoable operations"/>
          <p:cNvSpPr/>
          <p:nvPr/>
        </p:nvSpPr>
        <p:spPr>
          <a:xfrm>
            <a:off x="1206500" y="2273299"/>
            <a:ext cx="6705600" cy="3052233"/>
          </a:xfrm>
          <a:prstGeom prst="rect">
            <a:avLst/>
          </a:prstGeom>
          <a:solidFill>
            <a:srgbClr val="00C7FC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R="40639" algn="l" defTabSz="914400">
              <a:spcBef>
                <a:spcPts val="600"/>
              </a:spcBef>
              <a:buClr>
                <a:srgbClr val="000000"/>
              </a:buClr>
              <a:buFont typeface="Wingdings"/>
              <a:def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rPr dirty="0"/>
              <a:t>The Command Pattern: encapsulates a request as an object, thereby </a:t>
            </a:r>
            <a:r>
              <a:t>letting you </a:t>
            </a:r>
            <a:r>
              <a:rPr dirty="0"/>
              <a:t>parameterize other objects with different requests, queue or log requests, and support undoable operations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74" name="Command 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 Pattern</a:t>
            </a:r>
          </a:p>
        </p:txBody>
      </p:sp>
      <p:sp>
        <p:nvSpPr>
          <p:cNvPr id="75" name="Move the code for each individual action into it’s own separate clas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848" indent="-306160">
              <a:defRPr sz="2500"/>
            </a:pPr>
            <a:r>
              <a:t>Move the code for each individual action into it’s </a:t>
            </a:r>
            <a:r>
              <a:rPr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own</a:t>
            </a:r>
            <a:r>
              <a:t> separate class.</a:t>
            </a:r>
          </a:p>
          <a:p>
            <a:pPr marL="345848" indent="-306160">
              <a:defRPr sz="2500"/>
            </a:pPr>
            <a:r>
              <a:t>Each of these classes implements the same </a:t>
            </a:r>
            <a:r>
              <a:rPr>
                <a:solidFill>
                  <a:srgbClr val="E32400"/>
                </a:solidFill>
                <a:uFill>
                  <a:solidFill>
                    <a:srgbClr val="E32400"/>
                  </a:solidFill>
                </a:uFill>
              </a:rPr>
              <a:t>Interface</a:t>
            </a:r>
            <a:r>
              <a:t>, allowing the code that uses them to interact solely with the Interface and not know or care about the individual classes. </a:t>
            </a:r>
          </a:p>
          <a:p>
            <a:pPr marL="345848" indent="-306160">
              <a:defRPr sz="2500"/>
            </a:pPr>
            <a:r>
              <a:t>This increases </a:t>
            </a:r>
            <a:r>
              <a:rPr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Cohesion</a:t>
            </a:r>
            <a:r>
              <a:t> because each class is responsible for one discrete set of logic.</a:t>
            </a:r>
          </a:p>
          <a:p>
            <a:pPr marL="345848" indent="-306160">
              <a:defRPr sz="2500"/>
            </a:pPr>
            <a:r>
              <a:t>This decreases </a:t>
            </a:r>
            <a:r>
              <a:rPr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Coupling</a:t>
            </a:r>
            <a:r>
              <a:t> because the code calling the command only deals with one type, the Interface.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79" name="Command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 Interface</a:t>
            </a:r>
          </a:p>
        </p:txBody>
      </p:sp>
      <p:sp>
        <p:nvSpPr>
          <p:cNvPr id="80" name="public interface DogCommand {…"/>
          <p:cNvSpPr txBox="1"/>
          <p:nvPr/>
        </p:nvSpPr>
        <p:spPr>
          <a:xfrm>
            <a:off x="736600" y="1574800"/>
            <a:ext cx="5144319" cy="19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DogCommand {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execute();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81" name="You can put any “generic” method in here:…"/>
          <p:cNvSpPr txBox="1"/>
          <p:nvPr/>
        </p:nvSpPr>
        <p:spPr>
          <a:xfrm>
            <a:off x="571500" y="3479800"/>
            <a:ext cx="7772400" cy="257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342900" marR="40639" indent="-34290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"/>
              <a:defRPr sz="2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You can put any “generic” method in here:</a:t>
            </a:r>
          </a:p>
          <a:p>
            <a:pPr marL="788987" marR="40639" lvl="2" indent="-34290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"/>
              <a:defRPr sz="2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log()</a:t>
            </a:r>
          </a:p>
          <a:p>
            <a:pPr marL="788987" marR="40639" lvl="2" indent="-34290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"/>
              <a:defRPr sz="2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undo()</a:t>
            </a:r>
          </a:p>
          <a:p>
            <a:pPr marL="788987" marR="40639" lvl="2" indent="-34290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"/>
              <a:defRPr sz="2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delete()</a:t>
            </a:r>
          </a:p>
          <a:p>
            <a:pPr marL="788987" marR="40639" lvl="2" indent="-34290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"/>
              <a:defRPr sz="25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Skia Regular"/>
              </a:defRPr>
            </a:pPr>
            <a:r>
              <a:t>load()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673100" y="533400"/>
            <a:ext cx="7785100" cy="838200"/>
          </a:xfrm>
          <a:prstGeom prst="roundRect">
            <a:avLst>
              <a:gd name="adj" fmla="val 22727"/>
            </a:avLst>
          </a:prstGeom>
          <a:gradFill>
            <a:gsLst>
              <a:gs pos="0">
                <a:srgbClr val="060002"/>
              </a:gs>
              <a:gs pos="100000">
                <a:srgbClr val="4C696B"/>
              </a:gs>
            </a:gsLst>
            <a:lin ang="5400000"/>
          </a:gra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" name="Human Computer Interaction Research…"/>
          <p:cNvSpPr txBox="1"/>
          <p:nvPr/>
        </p:nvSpPr>
        <p:spPr>
          <a:xfrm>
            <a:off x="5550528" y="6337300"/>
            <a:ext cx="290695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Human Computer Interaction Research</a:t>
            </a:r>
          </a:p>
          <a:p>
            <a:pPr algn="r" defTabSz="457200">
              <a:defRPr sz="1200" spc="24">
                <a:latin typeface="+mn-lt"/>
                <a:ea typeface="+mn-ea"/>
                <a:cs typeface="+mn-cs"/>
                <a:sym typeface="Skia Regular"/>
              </a:defRPr>
            </a:pPr>
            <a:r>
              <a:t>University of Nevada, Reno</a:t>
            </a:r>
          </a:p>
        </p:txBody>
      </p:sp>
      <p:sp>
        <p:nvSpPr>
          <p:cNvPr id="85" name="Specific Comman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Specific Commands</a:t>
            </a:r>
          </a:p>
        </p:txBody>
      </p:sp>
      <p:sp>
        <p:nvSpPr>
          <p:cNvPr id="86" name="public class BarkCommand implements DogCommand {…"/>
          <p:cNvSpPr txBox="1"/>
          <p:nvPr/>
        </p:nvSpPr>
        <p:spPr>
          <a:xfrm>
            <a:off x="698500" y="1155700"/>
            <a:ext cx="7583116" cy="2455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BarkCommand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DogCommand 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execute() 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	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"Bow wow!!"</a:t>
            </a:r>
            <a:r>
              <a:t>);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87" name="public class BiteCommand implements DogCommand {…"/>
          <p:cNvSpPr txBox="1"/>
          <p:nvPr/>
        </p:nvSpPr>
        <p:spPr>
          <a:xfrm>
            <a:off x="774700" y="3352800"/>
            <a:ext cx="7583116" cy="2455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BiteCommand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DogCommand 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execute() {</a:t>
            </a:r>
          </a:p>
          <a:p>
            <a:pPr algn="l" defTabSz="457200"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rPr>
                <a:solidFill>
                  <a:srgbClr val="000000"/>
                </a:solidFill>
              </a:rPr>
              <a:t>.println(</a:t>
            </a:r>
            <a:r>
              <a:t>"Munch..Munch"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1dd8cce-a74c-495e-bf72-d410dbe00e91"/>
  <p:tag name="TPVERSION" val="8"/>
  <p:tag name="TPFULLVERSION" val="9.0.5.7"/>
  <p:tag name="PPTVERSION" val="16"/>
  <p:tag name="TPOS" val="2"/>
  <p:tag name="TPLASTSAVEVERSION" val="6.4 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kia Regular"/>
        <a:ea typeface="Skia Regular"/>
        <a:cs typeface="Skia Regular"/>
      </a:majorFont>
      <a:minorFont>
        <a:latin typeface="Skia Regular"/>
        <a:ea typeface="Skia Regular"/>
        <a:cs typeface="Skia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kia Regular"/>
        <a:ea typeface="Skia Regular"/>
        <a:cs typeface="Skia Regular"/>
      </a:majorFont>
      <a:minorFont>
        <a:latin typeface="Skia Regular"/>
        <a:ea typeface="Skia Regular"/>
        <a:cs typeface="Skia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1250</Words>
  <Application>Microsoft Office PowerPoint</Application>
  <PresentationFormat>On-screen Show (4:3)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Courier</vt:lpstr>
      <vt:lpstr>Gill Sans</vt:lpstr>
      <vt:lpstr>Lucida Grande</vt:lpstr>
      <vt:lpstr>Monaco</vt:lpstr>
      <vt:lpstr>Skia Regular</vt:lpstr>
      <vt:lpstr>Wingdings</vt:lpstr>
      <vt:lpstr>White</vt:lpstr>
      <vt:lpstr>PowerPoint Presentation</vt:lpstr>
      <vt:lpstr>Command</vt:lpstr>
      <vt:lpstr>Problem</vt:lpstr>
      <vt:lpstr>Dog Training</vt:lpstr>
      <vt:lpstr>Naive solution</vt:lpstr>
      <vt:lpstr>Command Pattern</vt:lpstr>
      <vt:lpstr>Command Pattern</vt:lpstr>
      <vt:lpstr>Command Interface</vt:lpstr>
      <vt:lpstr>Specific Commands</vt:lpstr>
      <vt:lpstr>Dog</vt:lpstr>
      <vt:lpstr>Main class</vt:lpstr>
      <vt:lpstr>Class Diagram</vt:lpstr>
      <vt:lpstr>Example</vt:lpstr>
      <vt:lpstr>Class diagram</vt:lpstr>
      <vt:lpstr>Command Interface</vt:lpstr>
      <vt:lpstr>Document write Command</vt:lpstr>
      <vt:lpstr>Document Invoker</vt:lpstr>
      <vt:lpstr>Document Invoker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Keith</dc:creator>
  <cp:lastModifiedBy>Erin Keith</cp:lastModifiedBy>
  <cp:revision>1</cp:revision>
  <dcterms:modified xsi:type="dcterms:W3CDTF">2022-10-05T19:53:44Z</dcterms:modified>
</cp:coreProperties>
</file>