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2" r:id="rId2"/>
    <p:sldId id="257" r:id="rId3"/>
    <p:sldId id="266" r:id="rId4"/>
    <p:sldId id="258" r:id="rId5"/>
    <p:sldId id="256" r:id="rId6"/>
    <p:sldId id="259" r:id="rId7"/>
    <p:sldId id="267" r:id="rId8"/>
    <p:sldId id="268" r:id="rId9"/>
    <p:sldId id="269" r:id="rId10"/>
    <p:sldId id="270" r:id="rId11"/>
    <p:sldId id="271" r:id="rId12"/>
    <p:sldId id="272" r:id="rId13"/>
    <p:sldId id="273" r:id="rId14"/>
    <p:sldId id="279" r:id="rId15"/>
    <p:sldId id="275" r:id="rId16"/>
    <p:sldId id="281"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05"/>
    <p:restoredTop sz="94720"/>
  </p:normalViewPr>
  <p:slideViewPr>
    <p:cSldViewPr snapToGrid="0">
      <p:cViewPr varScale="1">
        <p:scale>
          <a:sx n="215" d="100"/>
          <a:sy n="215" d="100"/>
        </p:scale>
        <p:origin x="16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DF43-0DD1-47AD-18B7-20A116FAF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A4680A-61B2-5C34-8D27-41A2E163D7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0576DD-C5BB-4328-338D-C1A895738049}"/>
              </a:ext>
            </a:extLst>
          </p:cNvPr>
          <p:cNvSpPr>
            <a:spLocks noGrp="1"/>
          </p:cNvSpPr>
          <p:nvPr>
            <p:ph type="dt" sz="half" idx="10"/>
          </p:nvPr>
        </p:nvSpPr>
        <p:spPr/>
        <p:txBody>
          <a:bodyPr/>
          <a:lstStyle/>
          <a:p>
            <a:fld id="{4A1D518A-4D6C-6248-833E-CEB247A33867}" type="datetimeFigureOut">
              <a:rPr lang="en-US" smtClean="0"/>
              <a:t>5/11/24</a:t>
            </a:fld>
            <a:endParaRPr lang="en-US"/>
          </a:p>
        </p:txBody>
      </p:sp>
      <p:sp>
        <p:nvSpPr>
          <p:cNvPr id="5" name="Footer Placeholder 4">
            <a:extLst>
              <a:ext uri="{FF2B5EF4-FFF2-40B4-BE49-F238E27FC236}">
                <a16:creationId xmlns:a16="http://schemas.microsoft.com/office/drawing/2014/main" id="{DC4688A7-F132-2A13-58C3-3710515DF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C128A-4E2A-94A1-B15E-AC6E2923F252}"/>
              </a:ext>
            </a:extLst>
          </p:cNvPr>
          <p:cNvSpPr>
            <a:spLocks noGrp="1"/>
          </p:cNvSpPr>
          <p:nvPr>
            <p:ph type="sldNum" sz="quarter" idx="12"/>
          </p:nvPr>
        </p:nvSpPr>
        <p:spPr/>
        <p:txBody>
          <a:bodyPr/>
          <a:lstStyle/>
          <a:p>
            <a:fld id="{108385AA-65D2-4B41-9FA7-0C53AA04BBC4}" type="slidenum">
              <a:rPr lang="en-US" smtClean="0"/>
              <a:t>‹#›</a:t>
            </a:fld>
            <a:endParaRPr lang="en-US"/>
          </a:p>
        </p:txBody>
      </p:sp>
    </p:spTree>
    <p:extLst>
      <p:ext uri="{BB962C8B-B14F-4D97-AF65-F5344CB8AC3E}">
        <p14:creationId xmlns:p14="http://schemas.microsoft.com/office/powerpoint/2010/main" val="1676389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DBFF-863B-33CA-07CD-4F524D1D4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8F8D5-61FD-2CEA-BF53-5F2F74802B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108E3-72C1-56AD-AEB1-0403FE13CFEF}"/>
              </a:ext>
            </a:extLst>
          </p:cNvPr>
          <p:cNvSpPr>
            <a:spLocks noGrp="1"/>
          </p:cNvSpPr>
          <p:nvPr>
            <p:ph type="dt" sz="half" idx="10"/>
          </p:nvPr>
        </p:nvSpPr>
        <p:spPr/>
        <p:txBody>
          <a:bodyPr/>
          <a:lstStyle/>
          <a:p>
            <a:fld id="{4A1D518A-4D6C-6248-833E-CEB247A33867}" type="datetimeFigureOut">
              <a:rPr lang="en-US" smtClean="0"/>
              <a:t>5/11/24</a:t>
            </a:fld>
            <a:endParaRPr lang="en-US"/>
          </a:p>
        </p:txBody>
      </p:sp>
      <p:sp>
        <p:nvSpPr>
          <p:cNvPr id="5" name="Footer Placeholder 4">
            <a:extLst>
              <a:ext uri="{FF2B5EF4-FFF2-40B4-BE49-F238E27FC236}">
                <a16:creationId xmlns:a16="http://schemas.microsoft.com/office/drawing/2014/main" id="{5030B45B-A12E-02E0-EBB4-D0BAC0BC7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32921-1024-1EC3-F707-CED1B95A17E4}"/>
              </a:ext>
            </a:extLst>
          </p:cNvPr>
          <p:cNvSpPr>
            <a:spLocks noGrp="1"/>
          </p:cNvSpPr>
          <p:nvPr>
            <p:ph type="sldNum" sz="quarter" idx="12"/>
          </p:nvPr>
        </p:nvSpPr>
        <p:spPr/>
        <p:txBody>
          <a:bodyPr/>
          <a:lstStyle/>
          <a:p>
            <a:fld id="{108385AA-65D2-4B41-9FA7-0C53AA04BBC4}" type="slidenum">
              <a:rPr lang="en-US" smtClean="0"/>
              <a:t>‹#›</a:t>
            </a:fld>
            <a:endParaRPr lang="en-US"/>
          </a:p>
        </p:txBody>
      </p:sp>
    </p:spTree>
    <p:extLst>
      <p:ext uri="{BB962C8B-B14F-4D97-AF65-F5344CB8AC3E}">
        <p14:creationId xmlns:p14="http://schemas.microsoft.com/office/powerpoint/2010/main" val="107436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C9202-A8B2-4732-16C5-23205C59B7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996E4A-0CAA-5403-543A-0C96768394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54C3A-E826-40B8-1968-9A9E51026EDD}"/>
              </a:ext>
            </a:extLst>
          </p:cNvPr>
          <p:cNvSpPr>
            <a:spLocks noGrp="1"/>
          </p:cNvSpPr>
          <p:nvPr>
            <p:ph type="dt" sz="half" idx="10"/>
          </p:nvPr>
        </p:nvSpPr>
        <p:spPr/>
        <p:txBody>
          <a:bodyPr/>
          <a:lstStyle/>
          <a:p>
            <a:fld id="{4A1D518A-4D6C-6248-833E-CEB247A33867}" type="datetimeFigureOut">
              <a:rPr lang="en-US" smtClean="0"/>
              <a:t>5/11/24</a:t>
            </a:fld>
            <a:endParaRPr lang="en-US"/>
          </a:p>
        </p:txBody>
      </p:sp>
      <p:sp>
        <p:nvSpPr>
          <p:cNvPr id="5" name="Footer Placeholder 4">
            <a:extLst>
              <a:ext uri="{FF2B5EF4-FFF2-40B4-BE49-F238E27FC236}">
                <a16:creationId xmlns:a16="http://schemas.microsoft.com/office/drawing/2014/main" id="{4D8C3D65-C168-30FA-CCD0-6E28E4C3F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11DE2-565F-5AC0-5610-F5ADC0C6DFFE}"/>
              </a:ext>
            </a:extLst>
          </p:cNvPr>
          <p:cNvSpPr>
            <a:spLocks noGrp="1"/>
          </p:cNvSpPr>
          <p:nvPr>
            <p:ph type="sldNum" sz="quarter" idx="12"/>
          </p:nvPr>
        </p:nvSpPr>
        <p:spPr/>
        <p:txBody>
          <a:bodyPr/>
          <a:lstStyle/>
          <a:p>
            <a:fld id="{108385AA-65D2-4B41-9FA7-0C53AA04BBC4}" type="slidenum">
              <a:rPr lang="en-US" smtClean="0"/>
              <a:t>‹#›</a:t>
            </a:fld>
            <a:endParaRPr lang="en-US"/>
          </a:p>
        </p:txBody>
      </p:sp>
    </p:spTree>
    <p:extLst>
      <p:ext uri="{BB962C8B-B14F-4D97-AF65-F5344CB8AC3E}">
        <p14:creationId xmlns:p14="http://schemas.microsoft.com/office/powerpoint/2010/main" val="139934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EF11-E580-7FEC-89D4-855FE3558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53951B-A47C-0325-73C1-6AB3F68703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D4225-D1E7-9AB3-B62D-5877ECEECD26}"/>
              </a:ext>
            </a:extLst>
          </p:cNvPr>
          <p:cNvSpPr>
            <a:spLocks noGrp="1"/>
          </p:cNvSpPr>
          <p:nvPr>
            <p:ph type="dt" sz="half" idx="10"/>
          </p:nvPr>
        </p:nvSpPr>
        <p:spPr/>
        <p:txBody>
          <a:bodyPr/>
          <a:lstStyle/>
          <a:p>
            <a:fld id="{4A1D518A-4D6C-6248-833E-CEB247A33867}" type="datetimeFigureOut">
              <a:rPr lang="en-US" smtClean="0"/>
              <a:t>5/11/24</a:t>
            </a:fld>
            <a:endParaRPr lang="en-US"/>
          </a:p>
        </p:txBody>
      </p:sp>
      <p:sp>
        <p:nvSpPr>
          <p:cNvPr id="5" name="Footer Placeholder 4">
            <a:extLst>
              <a:ext uri="{FF2B5EF4-FFF2-40B4-BE49-F238E27FC236}">
                <a16:creationId xmlns:a16="http://schemas.microsoft.com/office/drawing/2014/main" id="{42590352-2544-82B3-F633-90CBAA99F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AEDA8-F044-8AB2-E8E5-B084C35F0360}"/>
              </a:ext>
            </a:extLst>
          </p:cNvPr>
          <p:cNvSpPr>
            <a:spLocks noGrp="1"/>
          </p:cNvSpPr>
          <p:nvPr>
            <p:ph type="sldNum" sz="quarter" idx="12"/>
          </p:nvPr>
        </p:nvSpPr>
        <p:spPr/>
        <p:txBody>
          <a:bodyPr/>
          <a:lstStyle/>
          <a:p>
            <a:fld id="{108385AA-65D2-4B41-9FA7-0C53AA04BBC4}" type="slidenum">
              <a:rPr lang="en-US" smtClean="0"/>
              <a:t>‹#›</a:t>
            </a:fld>
            <a:endParaRPr lang="en-US"/>
          </a:p>
        </p:txBody>
      </p:sp>
    </p:spTree>
    <p:extLst>
      <p:ext uri="{BB962C8B-B14F-4D97-AF65-F5344CB8AC3E}">
        <p14:creationId xmlns:p14="http://schemas.microsoft.com/office/powerpoint/2010/main" val="32280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9DD3-B76C-6469-CB13-8479965386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56DE87-E5DE-AE1E-55DE-4F39D6120D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5DD712-4217-AD67-638C-17176B8F3564}"/>
              </a:ext>
            </a:extLst>
          </p:cNvPr>
          <p:cNvSpPr>
            <a:spLocks noGrp="1"/>
          </p:cNvSpPr>
          <p:nvPr>
            <p:ph type="dt" sz="half" idx="10"/>
          </p:nvPr>
        </p:nvSpPr>
        <p:spPr/>
        <p:txBody>
          <a:bodyPr/>
          <a:lstStyle/>
          <a:p>
            <a:fld id="{4A1D518A-4D6C-6248-833E-CEB247A33867}" type="datetimeFigureOut">
              <a:rPr lang="en-US" smtClean="0"/>
              <a:t>5/11/24</a:t>
            </a:fld>
            <a:endParaRPr lang="en-US"/>
          </a:p>
        </p:txBody>
      </p:sp>
      <p:sp>
        <p:nvSpPr>
          <p:cNvPr id="5" name="Footer Placeholder 4">
            <a:extLst>
              <a:ext uri="{FF2B5EF4-FFF2-40B4-BE49-F238E27FC236}">
                <a16:creationId xmlns:a16="http://schemas.microsoft.com/office/drawing/2014/main" id="{28C840AC-19BA-D8D3-FB4D-15BA2D630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F2FAD-BF59-6C6E-4A0B-8ED44D989B45}"/>
              </a:ext>
            </a:extLst>
          </p:cNvPr>
          <p:cNvSpPr>
            <a:spLocks noGrp="1"/>
          </p:cNvSpPr>
          <p:nvPr>
            <p:ph type="sldNum" sz="quarter" idx="12"/>
          </p:nvPr>
        </p:nvSpPr>
        <p:spPr/>
        <p:txBody>
          <a:bodyPr/>
          <a:lstStyle/>
          <a:p>
            <a:fld id="{108385AA-65D2-4B41-9FA7-0C53AA04BBC4}" type="slidenum">
              <a:rPr lang="en-US" smtClean="0"/>
              <a:t>‹#›</a:t>
            </a:fld>
            <a:endParaRPr lang="en-US"/>
          </a:p>
        </p:txBody>
      </p:sp>
    </p:spTree>
    <p:extLst>
      <p:ext uri="{BB962C8B-B14F-4D97-AF65-F5344CB8AC3E}">
        <p14:creationId xmlns:p14="http://schemas.microsoft.com/office/powerpoint/2010/main" val="193026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A444-AA0A-31B7-F1D0-732B8447E2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C680C2-59A1-0130-9E42-4771433D48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EB8EDB-FAA9-00BE-21FC-ECDFB8257D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2BA119-47D9-0AC2-8A6B-2416B049DF9E}"/>
              </a:ext>
            </a:extLst>
          </p:cNvPr>
          <p:cNvSpPr>
            <a:spLocks noGrp="1"/>
          </p:cNvSpPr>
          <p:nvPr>
            <p:ph type="dt" sz="half" idx="10"/>
          </p:nvPr>
        </p:nvSpPr>
        <p:spPr/>
        <p:txBody>
          <a:bodyPr/>
          <a:lstStyle/>
          <a:p>
            <a:fld id="{4A1D518A-4D6C-6248-833E-CEB247A33867}" type="datetimeFigureOut">
              <a:rPr lang="en-US" smtClean="0"/>
              <a:t>5/11/24</a:t>
            </a:fld>
            <a:endParaRPr lang="en-US"/>
          </a:p>
        </p:txBody>
      </p:sp>
      <p:sp>
        <p:nvSpPr>
          <p:cNvPr id="6" name="Footer Placeholder 5">
            <a:extLst>
              <a:ext uri="{FF2B5EF4-FFF2-40B4-BE49-F238E27FC236}">
                <a16:creationId xmlns:a16="http://schemas.microsoft.com/office/drawing/2014/main" id="{85D41DF2-F22D-E401-FAC7-F5238BC8CA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ADDF5-2FB7-C4DC-F002-3D9EBE313D05}"/>
              </a:ext>
            </a:extLst>
          </p:cNvPr>
          <p:cNvSpPr>
            <a:spLocks noGrp="1"/>
          </p:cNvSpPr>
          <p:nvPr>
            <p:ph type="sldNum" sz="quarter" idx="12"/>
          </p:nvPr>
        </p:nvSpPr>
        <p:spPr/>
        <p:txBody>
          <a:bodyPr/>
          <a:lstStyle/>
          <a:p>
            <a:fld id="{108385AA-65D2-4B41-9FA7-0C53AA04BBC4}" type="slidenum">
              <a:rPr lang="en-US" smtClean="0"/>
              <a:t>‹#›</a:t>
            </a:fld>
            <a:endParaRPr lang="en-US"/>
          </a:p>
        </p:txBody>
      </p:sp>
    </p:spTree>
    <p:extLst>
      <p:ext uri="{BB962C8B-B14F-4D97-AF65-F5344CB8AC3E}">
        <p14:creationId xmlns:p14="http://schemas.microsoft.com/office/powerpoint/2010/main" val="6199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1E71-E3B2-8FBF-EBBF-6BB9FCDDEB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A07E2A-1018-6641-7AEA-494493155C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62F9D-3D2F-5FE3-6E28-D32693EEDA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ADF640-E95E-3410-6D7B-42AB7C6AD7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925D5C-6BB8-3E12-3A8C-8C9D5063B7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659E60-9934-0775-1CDC-A0B7D750375F}"/>
              </a:ext>
            </a:extLst>
          </p:cNvPr>
          <p:cNvSpPr>
            <a:spLocks noGrp="1"/>
          </p:cNvSpPr>
          <p:nvPr>
            <p:ph type="dt" sz="half" idx="10"/>
          </p:nvPr>
        </p:nvSpPr>
        <p:spPr/>
        <p:txBody>
          <a:bodyPr/>
          <a:lstStyle/>
          <a:p>
            <a:fld id="{4A1D518A-4D6C-6248-833E-CEB247A33867}" type="datetimeFigureOut">
              <a:rPr lang="en-US" smtClean="0"/>
              <a:t>5/11/24</a:t>
            </a:fld>
            <a:endParaRPr lang="en-US"/>
          </a:p>
        </p:txBody>
      </p:sp>
      <p:sp>
        <p:nvSpPr>
          <p:cNvPr id="8" name="Footer Placeholder 7">
            <a:extLst>
              <a:ext uri="{FF2B5EF4-FFF2-40B4-BE49-F238E27FC236}">
                <a16:creationId xmlns:a16="http://schemas.microsoft.com/office/drawing/2014/main" id="{5CE11E05-0D34-A269-43BC-77D2460C19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2826E6-AE6A-4FB9-35DD-DE3573B9B7FB}"/>
              </a:ext>
            </a:extLst>
          </p:cNvPr>
          <p:cNvSpPr>
            <a:spLocks noGrp="1"/>
          </p:cNvSpPr>
          <p:nvPr>
            <p:ph type="sldNum" sz="quarter" idx="12"/>
          </p:nvPr>
        </p:nvSpPr>
        <p:spPr/>
        <p:txBody>
          <a:bodyPr/>
          <a:lstStyle/>
          <a:p>
            <a:fld id="{108385AA-65D2-4B41-9FA7-0C53AA04BBC4}" type="slidenum">
              <a:rPr lang="en-US" smtClean="0"/>
              <a:t>‹#›</a:t>
            </a:fld>
            <a:endParaRPr lang="en-US"/>
          </a:p>
        </p:txBody>
      </p:sp>
    </p:spTree>
    <p:extLst>
      <p:ext uri="{BB962C8B-B14F-4D97-AF65-F5344CB8AC3E}">
        <p14:creationId xmlns:p14="http://schemas.microsoft.com/office/powerpoint/2010/main" val="542197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9D6B-3248-16CA-24B6-5D1E3E485F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2612C0-D2D7-CCBA-499C-E9884FD52C27}"/>
              </a:ext>
            </a:extLst>
          </p:cNvPr>
          <p:cNvSpPr>
            <a:spLocks noGrp="1"/>
          </p:cNvSpPr>
          <p:nvPr>
            <p:ph type="dt" sz="half" idx="10"/>
          </p:nvPr>
        </p:nvSpPr>
        <p:spPr/>
        <p:txBody>
          <a:bodyPr/>
          <a:lstStyle/>
          <a:p>
            <a:fld id="{4A1D518A-4D6C-6248-833E-CEB247A33867}" type="datetimeFigureOut">
              <a:rPr lang="en-US" smtClean="0"/>
              <a:t>5/11/24</a:t>
            </a:fld>
            <a:endParaRPr lang="en-US"/>
          </a:p>
        </p:txBody>
      </p:sp>
      <p:sp>
        <p:nvSpPr>
          <p:cNvPr id="4" name="Footer Placeholder 3">
            <a:extLst>
              <a:ext uri="{FF2B5EF4-FFF2-40B4-BE49-F238E27FC236}">
                <a16:creationId xmlns:a16="http://schemas.microsoft.com/office/drawing/2014/main" id="{4CA8414A-25E6-9FCB-A226-DA4B45B6FD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A9511-BFEB-7659-CE62-E02CBCE0CCC5}"/>
              </a:ext>
            </a:extLst>
          </p:cNvPr>
          <p:cNvSpPr>
            <a:spLocks noGrp="1"/>
          </p:cNvSpPr>
          <p:nvPr>
            <p:ph type="sldNum" sz="quarter" idx="12"/>
          </p:nvPr>
        </p:nvSpPr>
        <p:spPr/>
        <p:txBody>
          <a:bodyPr/>
          <a:lstStyle/>
          <a:p>
            <a:fld id="{108385AA-65D2-4B41-9FA7-0C53AA04BBC4}" type="slidenum">
              <a:rPr lang="en-US" smtClean="0"/>
              <a:t>‹#›</a:t>
            </a:fld>
            <a:endParaRPr lang="en-US"/>
          </a:p>
        </p:txBody>
      </p:sp>
    </p:spTree>
    <p:extLst>
      <p:ext uri="{BB962C8B-B14F-4D97-AF65-F5344CB8AC3E}">
        <p14:creationId xmlns:p14="http://schemas.microsoft.com/office/powerpoint/2010/main" val="50253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CDF16A-58D4-A2AB-6805-B4ED861974A6}"/>
              </a:ext>
            </a:extLst>
          </p:cNvPr>
          <p:cNvSpPr>
            <a:spLocks noGrp="1"/>
          </p:cNvSpPr>
          <p:nvPr>
            <p:ph type="dt" sz="half" idx="10"/>
          </p:nvPr>
        </p:nvSpPr>
        <p:spPr/>
        <p:txBody>
          <a:bodyPr/>
          <a:lstStyle/>
          <a:p>
            <a:fld id="{4A1D518A-4D6C-6248-833E-CEB247A33867}" type="datetimeFigureOut">
              <a:rPr lang="en-US" smtClean="0"/>
              <a:t>5/11/24</a:t>
            </a:fld>
            <a:endParaRPr lang="en-US"/>
          </a:p>
        </p:txBody>
      </p:sp>
      <p:sp>
        <p:nvSpPr>
          <p:cNvPr id="3" name="Footer Placeholder 2">
            <a:extLst>
              <a:ext uri="{FF2B5EF4-FFF2-40B4-BE49-F238E27FC236}">
                <a16:creationId xmlns:a16="http://schemas.microsoft.com/office/drawing/2014/main" id="{91A9541A-D841-2B31-9DF4-5FB9788F83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A0A3E2-EBC2-1823-3A60-1B8C610ACC42}"/>
              </a:ext>
            </a:extLst>
          </p:cNvPr>
          <p:cNvSpPr>
            <a:spLocks noGrp="1"/>
          </p:cNvSpPr>
          <p:nvPr>
            <p:ph type="sldNum" sz="quarter" idx="12"/>
          </p:nvPr>
        </p:nvSpPr>
        <p:spPr/>
        <p:txBody>
          <a:bodyPr/>
          <a:lstStyle/>
          <a:p>
            <a:fld id="{108385AA-65D2-4B41-9FA7-0C53AA04BBC4}" type="slidenum">
              <a:rPr lang="en-US" smtClean="0"/>
              <a:t>‹#›</a:t>
            </a:fld>
            <a:endParaRPr lang="en-US"/>
          </a:p>
        </p:txBody>
      </p:sp>
    </p:spTree>
    <p:extLst>
      <p:ext uri="{BB962C8B-B14F-4D97-AF65-F5344CB8AC3E}">
        <p14:creationId xmlns:p14="http://schemas.microsoft.com/office/powerpoint/2010/main" val="1630325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4205-9F6E-CC9B-1E3B-BBC04C068A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E9397D-92D0-2E83-CF4B-FDEF39AB2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356908-F1FD-837B-29D0-5C96F1876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48C3B-BECE-DBE1-8CDC-A344ADEFA2A3}"/>
              </a:ext>
            </a:extLst>
          </p:cNvPr>
          <p:cNvSpPr>
            <a:spLocks noGrp="1"/>
          </p:cNvSpPr>
          <p:nvPr>
            <p:ph type="dt" sz="half" idx="10"/>
          </p:nvPr>
        </p:nvSpPr>
        <p:spPr/>
        <p:txBody>
          <a:bodyPr/>
          <a:lstStyle/>
          <a:p>
            <a:fld id="{4A1D518A-4D6C-6248-833E-CEB247A33867}" type="datetimeFigureOut">
              <a:rPr lang="en-US" smtClean="0"/>
              <a:t>5/11/24</a:t>
            </a:fld>
            <a:endParaRPr lang="en-US"/>
          </a:p>
        </p:txBody>
      </p:sp>
      <p:sp>
        <p:nvSpPr>
          <p:cNvPr id="6" name="Footer Placeholder 5">
            <a:extLst>
              <a:ext uri="{FF2B5EF4-FFF2-40B4-BE49-F238E27FC236}">
                <a16:creationId xmlns:a16="http://schemas.microsoft.com/office/drawing/2014/main" id="{6D2C7FE5-C05A-8564-F432-EE9A42DEF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1B35D-1F91-C604-9547-E3A2452E4B23}"/>
              </a:ext>
            </a:extLst>
          </p:cNvPr>
          <p:cNvSpPr>
            <a:spLocks noGrp="1"/>
          </p:cNvSpPr>
          <p:nvPr>
            <p:ph type="sldNum" sz="quarter" idx="12"/>
          </p:nvPr>
        </p:nvSpPr>
        <p:spPr/>
        <p:txBody>
          <a:bodyPr/>
          <a:lstStyle/>
          <a:p>
            <a:fld id="{108385AA-65D2-4B41-9FA7-0C53AA04BBC4}" type="slidenum">
              <a:rPr lang="en-US" smtClean="0"/>
              <a:t>‹#›</a:t>
            </a:fld>
            <a:endParaRPr lang="en-US"/>
          </a:p>
        </p:txBody>
      </p:sp>
    </p:spTree>
    <p:extLst>
      <p:ext uri="{BB962C8B-B14F-4D97-AF65-F5344CB8AC3E}">
        <p14:creationId xmlns:p14="http://schemas.microsoft.com/office/powerpoint/2010/main" val="397836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7AC8-6F88-0DF2-331B-48C72B0EF7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660697-3EEE-5F6D-D241-74DB92D153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6689A6-C6BE-7479-6D83-9A9F49447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50286E-38EE-17C0-BE3D-78E1EED9D629}"/>
              </a:ext>
            </a:extLst>
          </p:cNvPr>
          <p:cNvSpPr>
            <a:spLocks noGrp="1"/>
          </p:cNvSpPr>
          <p:nvPr>
            <p:ph type="dt" sz="half" idx="10"/>
          </p:nvPr>
        </p:nvSpPr>
        <p:spPr/>
        <p:txBody>
          <a:bodyPr/>
          <a:lstStyle/>
          <a:p>
            <a:fld id="{4A1D518A-4D6C-6248-833E-CEB247A33867}" type="datetimeFigureOut">
              <a:rPr lang="en-US" smtClean="0"/>
              <a:t>5/11/24</a:t>
            </a:fld>
            <a:endParaRPr lang="en-US"/>
          </a:p>
        </p:txBody>
      </p:sp>
      <p:sp>
        <p:nvSpPr>
          <p:cNvPr id="6" name="Footer Placeholder 5">
            <a:extLst>
              <a:ext uri="{FF2B5EF4-FFF2-40B4-BE49-F238E27FC236}">
                <a16:creationId xmlns:a16="http://schemas.microsoft.com/office/drawing/2014/main" id="{16D460D6-2F00-FBF8-4840-E6C6C31B5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785B5-BBB0-33AE-277F-A60D2CECCD43}"/>
              </a:ext>
            </a:extLst>
          </p:cNvPr>
          <p:cNvSpPr>
            <a:spLocks noGrp="1"/>
          </p:cNvSpPr>
          <p:nvPr>
            <p:ph type="sldNum" sz="quarter" idx="12"/>
          </p:nvPr>
        </p:nvSpPr>
        <p:spPr/>
        <p:txBody>
          <a:bodyPr/>
          <a:lstStyle/>
          <a:p>
            <a:fld id="{108385AA-65D2-4B41-9FA7-0C53AA04BBC4}" type="slidenum">
              <a:rPr lang="en-US" smtClean="0"/>
              <a:t>‹#›</a:t>
            </a:fld>
            <a:endParaRPr lang="en-US"/>
          </a:p>
        </p:txBody>
      </p:sp>
    </p:spTree>
    <p:extLst>
      <p:ext uri="{BB962C8B-B14F-4D97-AF65-F5344CB8AC3E}">
        <p14:creationId xmlns:p14="http://schemas.microsoft.com/office/powerpoint/2010/main" val="132042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501B66-63AD-4B47-B9A8-69327FC29B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A10BE4-37ED-96F8-9A00-104C5820AB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7E5B96-37CC-4D6A-DED6-AEDD752984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D518A-4D6C-6248-833E-CEB247A33867}" type="datetimeFigureOut">
              <a:rPr lang="en-US" smtClean="0"/>
              <a:t>5/11/24</a:t>
            </a:fld>
            <a:endParaRPr lang="en-US"/>
          </a:p>
        </p:txBody>
      </p:sp>
      <p:sp>
        <p:nvSpPr>
          <p:cNvPr id="5" name="Footer Placeholder 4">
            <a:extLst>
              <a:ext uri="{FF2B5EF4-FFF2-40B4-BE49-F238E27FC236}">
                <a16:creationId xmlns:a16="http://schemas.microsoft.com/office/drawing/2014/main" id="{C70C83E2-13A6-797B-FB85-2CDA22C36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86F780-8DFE-33A7-A61D-7E5C4045D1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385AA-65D2-4B41-9FA7-0C53AA04BBC4}" type="slidenum">
              <a:rPr lang="en-US" smtClean="0"/>
              <a:t>‹#›</a:t>
            </a:fld>
            <a:endParaRPr lang="en-US"/>
          </a:p>
        </p:txBody>
      </p:sp>
    </p:spTree>
    <p:extLst>
      <p:ext uri="{BB962C8B-B14F-4D97-AF65-F5344CB8AC3E}">
        <p14:creationId xmlns:p14="http://schemas.microsoft.com/office/powerpoint/2010/main" val="3128562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B07C-B5BB-49C2-4B36-263343EEC66E}"/>
              </a:ext>
            </a:extLst>
          </p:cNvPr>
          <p:cNvSpPr>
            <a:spLocks noGrp="1"/>
          </p:cNvSpPr>
          <p:nvPr>
            <p:ph type="title"/>
          </p:nvPr>
        </p:nvSpPr>
        <p:spPr>
          <a:xfrm>
            <a:off x="838200" y="2766218"/>
            <a:ext cx="10515600" cy="1325563"/>
          </a:xfrm>
        </p:spPr>
        <p:txBody>
          <a:bodyPr/>
          <a:lstStyle/>
          <a:p>
            <a:pPr algn="ctr"/>
            <a:r>
              <a:rPr lang="en-US" dirty="0"/>
              <a:t>2023 </a:t>
            </a:r>
            <a:r>
              <a:rPr lang="en-US" dirty="0" err="1"/>
              <a:t>Cyclistic</a:t>
            </a:r>
            <a:r>
              <a:rPr lang="en-US" dirty="0"/>
              <a:t> Ride Data Case Study </a:t>
            </a:r>
          </a:p>
        </p:txBody>
      </p:sp>
    </p:spTree>
    <p:extLst>
      <p:ext uri="{BB962C8B-B14F-4D97-AF65-F5344CB8AC3E}">
        <p14:creationId xmlns:p14="http://schemas.microsoft.com/office/powerpoint/2010/main" val="18456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710FDD-332E-22CF-A9DB-CAA851C6E04B}"/>
              </a:ext>
            </a:extLst>
          </p:cNvPr>
          <p:cNvPicPr>
            <a:picLocks noChangeAspect="1"/>
          </p:cNvPicPr>
          <p:nvPr/>
        </p:nvPicPr>
        <p:blipFill>
          <a:blip r:embed="rId2"/>
          <a:stretch>
            <a:fillRect/>
          </a:stretch>
        </p:blipFill>
        <p:spPr>
          <a:xfrm>
            <a:off x="91118" y="9002"/>
            <a:ext cx="12009763" cy="6839996"/>
          </a:xfrm>
          <a:prstGeom prst="rect">
            <a:avLst/>
          </a:prstGeom>
        </p:spPr>
      </p:pic>
      <p:sp>
        <p:nvSpPr>
          <p:cNvPr id="3" name="Content Placeholder 2">
            <a:extLst>
              <a:ext uri="{FF2B5EF4-FFF2-40B4-BE49-F238E27FC236}">
                <a16:creationId xmlns:a16="http://schemas.microsoft.com/office/drawing/2014/main" id="{79F6C0B9-05E8-5640-114D-1AF6379BF15C}"/>
              </a:ext>
            </a:extLst>
          </p:cNvPr>
          <p:cNvSpPr>
            <a:spLocks noGrp="1"/>
          </p:cNvSpPr>
          <p:nvPr>
            <p:ph idx="1"/>
          </p:nvPr>
        </p:nvSpPr>
        <p:spPr>
          <a:xfrm>
            <a:off x="865788" y="795610"/>
            <a:ext cx="10460421" cy="959616"/>
          </a:xfrm>
        </p:spPr>
        <p:txBody>
          <a:bodyPr/>
          <a:lstStyle/>
          <a:p>
            <a:pPr marL="0" indent="0" algn="ctr">
              <a:buNone/>
            </a:pPr>
            <a:r>
              <a:rPr lang="en-US" b="0" i="0" dirty="0">
                <a:solidFill>
                  <a:srgbClr val="E6EDF3"/>
                </a:solidFill>
                <a:effectLst/>
                <a:highlight>
                  <a:srgbClr val="0D1117"/>
                </a:highlight>
                <a:latin typeface="-apple-system"/>
              </a:rPr>
              <a:t>Both Casuals and Member ride peak in the warmer summer months and fall off during the colder winter months</a:t>
            </a:r>
            <a:endParaRPr lang="en-US" dirty="0"/>
          </a:p>
        </p:txBody>
      </p:sp>
    </p:spTree>
    <p:extLst>
      <p:ext uri="{BB962C8B-B14F-4D97-AF65-F5344CB8AC3E}">
        <p14:creationId xmlns:p14="http://schemas.microsoft.com/office/powerpoint/2010/main" val="263585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245D1D-B61D-6F61-9FCA-7E27675F3335}"/>
              </a:ext>
            </a:extLst>
          </p:cNvPr>
          <p:cNvPicPr>
            <a:picLocks noChangeAspect="1"/>
          </p:cNvPicPr>
          <p:nvPr/>
        </p:nvPicPr>
        <p:blipFill>
          <a:blip r:embed="rId2"/>
          <a:stretch>
            <a:fillRect/>
          </a:stretch>
        </p:blipFill>
        <p:spPr>
          <a:xfrm>
            <a:off x="78470" y="3596"/>
            <a:ext cx="12035059" cy="6854404"/>
          </a:xfrm>
          <a:prstGeom prst="rect">
            <a:avLst/>
          </a:prstGeom>
        </p:spPr>
      </p:pic>
      <p:sp>
        <p:nvSpPr>
          <p:cNvPr id="3" name="Content Placeholder 2">
            <a:extLst>
              <a:ext uri="{FF2B5EF4-FFF2-40B4-BE49-F238E27FC236}">
                <a16:creationId xmlns:a16="http://schemas.microsoft.com/office/drawing/2014/main" id="{60091662-6031-3496-48F2-2434B07C36BF}"/>
              </a:ext>
            </a:extLst>
          </p:cNvPr>
          <p:cNvSpPr>
            <a:spLocks noGrp="1"/>
          </p:cNvSpPr>
          <p:nvPr>
            <p:ph idx="1"/>
          </p:nvPr>
        </p:nvSpPr>
        <p:spPr>
          <a:xfrm>
            <a:off x="2267607" y="5451694"/>
            <a:ext cx="6865883" cy="1054209"/>
          </a:xfrm>
        </p:spPr>
        <p:txBody>
          <a:bodyPr>
            <a:normAutofit/>
          </a:bodyPr>
          <a:lstStyle/>
          <a:p>
            <a:pPr marL="0" indent="0" algn="ctr">
              <a:buNone/>
            </a:pPr>
            <a:r>
              <a:rPr lang="en-US" b="0" i="0" dirty="0">
                <a:solidFill>
                  <a:srgbClr val="E6EDF3"/>
                </a:solidFill>
                <a:effectLst/>
                <a:highlight>
                  <a:srgbClr val="0D1117"/>
                </a:highlight>
                <a:latin typeface="-apple-system"/>
              </a:rPr>
              <a:t>Casuals have more concentrated start stations</a:t>
            </a:r>
          </a:p>
          <a:p>
            <a:pPr marL="0" indent="0" algn="ctr">
              <a:buNone/>
            </a:pPr>
            <a:r>
              <a:rPr lang="en-US" dirty="0">
                <a:solidFill>
                  <a:srgbClr val="E6EDF3"/>
                </a:solidFill>
                <a:highlight>
                  <a:srgbClr val="0D1117"/>
                </a:highlight>
                <a:latin typeface="-apple-system"/>
              </a:rPr>
              <a:t>Members have more spread out start stations</a:t>
            </a:r>
            <a:endParaRPr lang="en-US" dirty="0"/>
          </a:p>
        </p:txBody>
      </p:sp>
    </p:spTree>
    <p:extLst>
      <p:ext uri="{BB962C8B-B14F-4D97-AF65-F5344CB8AC3E}">
        <p14:creationId xmlns:p14="http://schemas.microsoft.com/office/powerpoint/2010/main" val="1106796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EEDF56-4A8F-16B8-E612-7C877927DEB1}"/>
              </a:ext>
            </a:extLst>
          </p:cNvPr>
          <p:cNvPicPr>
            <a:picLocks noChangeAspect="1"/>
          </p:cNvPicPr>
          <p:nvPr/>
        </p:nvPicPr>
        <p:blipFill>
          <a:blip r:embed="rId2"/>
          <a:stretch>
            <a:fillRect/>
          </a:stretch>
        </p:blipFill>
        <p:spPr>
          <a:xfrm>
            <a:off x="90087" y="8414"/>
            <a:ext cx="12011826" cy="6841171"/>
          </a:xfrm>
          <a:prstGeom prst="rect">
            <a:avLst/>
          </a:prstGeom>
        </p:spPr>
      </p:pic>
      <p:sp>
        <p:nvSpPr>
          <p:cNvPr id="6" name="Content Placeholder 2">
            <a:extLst>
              <a:ext uri="{FF2B5EF4-FFF2-40B4-BE49-F238E27FC236}">
                <a16:creationId xmlns:a16="http://schemas.microsoft.com/office/drawing/2014/main" id="{584CF2C3-C7F3-29BE-E8D9-6472991867A2}"/>
              </a:ext>
            </a:extLst>
          </p:cNvPr>
          <p:cNvSpPr txBox="1">
            <a:spLocks/>
          </p:cNvSpPr>
          <p:nvPr/>
        </p:nvSpPr>
        <p:spPr>
          <a:xfrm>
            <a:off x="2267607" y="5451694"/>
            <a:ext cx="6865883" cy="10542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E6EDF3"/>
                </a:solidFill>
                <a:highlight>
                  <a:srgbClr val="0D1117"/>
                </a:highlight>
                <a:latin typeface="-apple-system"/>
              </a:rPr>
              <a:t>Casuals have more concentrated end stations</a:t>
            </a:r>
          </a:p>
          <a:p>
            <a:pPr marL="0" indent="0" algn="ctr">
              <a:buFont typeface="Arial" panose="020B0604020202020204" pitchFamily="34" charset="0"/>
              <a:buNone/>
            </a:pPr>
            <a:r>
              <a:rPr lang="en-US" dirty="0">
                <a:solidFill>
                  <a:srgbClr val="E6EDF3"/>
                </a:solidFill>
                <a:highlight>
                  <a:srgbClr val="0D1117"/>
                </a:highlight>
                <a:latin typeface="-apple-system"/>
              </a:rPr>
              <a:t>Members have more spread out end stations</a:t>
            </a:r>
            <a:endParaRPr lang="en-US" dirty="0"/>
          </a:p>
        </p:txBody>
      </p:sp>
    </p:spTree>
    <p:extLst>
      <p:ext uri="{BB962C8B-B14F-4D97-AF65-F5344CB8AC3E}">
        <p14:creationId xmlns:p14="http://schemas.microsoft.com/office/powerpoint/2010/main" val="1107878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0707FB-6F06-D465-39F5-0C7A7CCC2C89}"/>
              </a:ext>
            </a:extLst>
          </p:cNvPr>
          <p:cNvPicPr>
            <a:picLocks noChangeAspect="1"/>
          </p:cNvPicPr>
          <p:nvPr/>
        </p:nvPicPr>
        <p:blipFill>
          <a:blip r:embed="rId2"/>
          <a:stretch>
            <a:fillRect/>
          </a:stretch>
        </p:blipFill>
        <p:spPr>
          <a:xfrm>
            <a:off x="96062" y="11818"/>
            <a:ext cx="11999875" cy="6834364"/>
          </a:xfrm>
          <a:prstGeom prst="rect">
            <a:avLst/>
          </a:prstGeom>
        </p:spPr>
      </p:pic>
      <p:sp>
        <p:nvSpPr>
          <p:cNvPr id="3" name="Content Placeholder 2">
            <a:extLst>
              <a:ext uri="{FF2B5EF4-FFF2-40B4-BE49-F238E27FC236}">
                <a16:creationId xmlns:a16="http://schemas.microsoft.com/office/drawing/2014/main" id="{4457874C-C293-0CDD-A9E9-FAF971E09BF1}"/>
              </a:ext>
            </a:extLst>
          </p:cNvPr>
          <p:cNvSpPr>
            <a:spLocks noGrp="1"/>
          </p:cNvSpPr>
          <p:nvPr>
            <p:ph idx="1"/>
          </p:nvPr>
        </p:nvSpPr>
        <p:spPr>
          <a:xfrm>
            <a:off x="1675084" y="480300"/>
            <a:ext cx="9073055" cy="1603375"/>
          </a:xfrm>
        </p:spPr>
        <p:txBody>
          <a:bodyPr>
            <a:normAutofit lnSpcReduction="10000"/>
          </a:bodyPr>
          <a:lstStyle/>
          <a:p>
            <a:pPr marL="0" indent="0" algn="ctr">
              <a:buNone/>
            </a:pPr>
            <a:r>
              <a:rPr lang="en-US" b="0" i="0" dirty="0">
                <a:solidFill>
                  <a:srgbClr val="E6EDF3"/>
                </a:solidFill>
                <a:effectLst/>
                <a:highlight>
                  <a:srgbClr val="0D1117"/>
                </a:highlight>
                <a:latin typeface="-apple-system"/>
              </a:rPr>
              <a:t>Most popular Casual Ride routes have the same start and end location</a:t>
            </a:r>
          </a:p>
          <a:p>
            <a:pPr marL="0" indent="0" algn="ctr">
              <a:buNone/>
            </a:pPr>
            <a:r>
              <a:rPr lang="en-US" dirty="0">
                <a:solidFill>
                  <a:srgbClr val="E6EDF3"/>
                </a:solidFill>
                <a:highlight>
                  <a:srgbClr val="0D1117"/>
                </a:highlight>
                <a:latin typeface="-apple-system"/>
              </a:rPr>
              <a:t>Most popular Member ride routes have different start and end stations</a:t>
            </a:r>
            <a:endParaRPr lang="en-US" dirty="0"/>
          </a:p>
        </p:txBody>
      </p:sp>
    </p:spTree>
    <p:extLst>
      <p:ext uri="{BB962C8B-B14F-4D97-AF65-F5344CB8AC3E}">
        <p14:creationId xmlns:p14="http://schemas.microsoft.com/office/powerpoint/2010/main" val="826921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B07C-B5BB-49C2-4B36-263343EEC66E}"/>
              </a:ext>
            </a:extLst>
          </p:cNvPr>
          <p:cNvSpPr>
            <a:spLocks noGrp="1"/>
          </p:cNvSpPr>
          <p:nvPr>
            <p:ph type="title"/>
          </p:nvPr>
        </p:nvSpPr>
        <p:spPr>
          <a:xfrm>
            <a:off x="838200" y="2766218"/>
            <a:ext cx="10515600" cy="1325563"/>
          </a:xfrm>
        </p:spPr>
        <p:txBody>
          <a:bodyPr/>
          <a:lstStyle/>
          <a:p>
            <a:pPr algn="ctr"/>
            <a:r>
              <a:rPr lang="en-US" dirty="0"/>
              <a:t>Top 3 Recommendations to convert Casual Riders to Annual Members</a:t>
            </a:r>
          </a:p>
        </p:txBody>
      </p:sp>
    </p:spTree>
    <p:extLst>
      <p:ext uri="{BB962C8B-B14F-4D97-AF65-F5344CB8AC3E}">
        <p14:creationId xmlns:p14="http://schemas.microsoft.com/office/powerpoint/2010/main" val="2264897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710FDD-332E-22CF-A9DB-CAA851C6E04B}"/>
              </a:ext>
            </a:extLst>
          </p:cNvPr>
          <p:cNvPicPr>
            <a:picLocks noChangeAspect="1"/>
          </p:cNvPicPr>
          <p:nvPr/>
        </p:nvPicPr>
        <p:blipFill>
          <a:blip r:embed="rId2"/>
          <a:stretch>
            <a:fillRect/>
          </a:stretch>
        </p:blipFill>
        <p:spPr>
          <a:xfrm>
            <a:off x="91114" y="18004"/>
            <a:ext cx="12009763" cy="6839996"/>
          </a:xfrm>
          <a:prstGeom prst="rect">
            <a:avLst/>
          </a:prstGeom>
        </p:spPr>
      </p:pic>
      <p:sp>
        <p:nvSpPr>
          <p:cNvPr id="3" name="Content Placeholder 2">
            <a:extLst>
              <a:ext uri="{FF2B5EF4-FFF2-40B4-BE49-F238E27FC236}">
                <a16:creationId xmlns:a16="http://schemas.microsoft.com/office/drawing/2014/main" id="{79F6C0B9-05E8-5640-114D-1AF6379BF15C}"/>
              </a:ext>
            </a:extLst>
          </p:cNvPr>
          <p:cNvSpPr>
            <a:spLocks noGrp="1"/>
          </p:cNvSpPr>
          <p:nvPr>
            <p:ph idx="1"/>
          </p:nvPr>
        </p:nvSpPr>
        <p:spPr>
          <a:xfrm>
            <a:off x="865786" y="690506"/>
            <a:ext cx="10460421" cy="959616"/>
          </a:xfrm>
        </p:spPr>
        <p:txBody>
          <a:bodyPr>
            <a:normAutofit fontScale="92500" lnSpcReduction="20000"/>
          </a:bodyPr>
          <a:lstStyle/>
          <a:p>
            <a:pPr marL="0" indent="0" algn="ctr">
              <a:buNone/>
            </a:pPr>
            <a:r>
              <a:rPr lang="en-US" b="0" i="0" dirty="0">
                <a:effectLst/>
                <a:latin typeface="-apple-system"/>
              </a:rPr>
              <a:t>1. During the Summer Months, offer a discount on the annual membership Since summer are busiest months, casual riders may opt to purchase an annual membership if they plan on riding a lot during the summer</a:t>
            </a:r>
          </a:p>
          <a:p>
            <a:pPr marL="0" indent="0" algn="ctr">
              <a:buNone/>
            </a:pPr>
            <a:endParaRPr lang="en-US" dirty="0"/>
          </a:p>
        </p:txBody>
      </p:sp>
    </p:spTree>
    <p:extLst>
      <p:ext uri="{BB962C8B-B14F-4D97-AF65-F5344CB8AC3E}">
        <p14:creationId xmlns:p14="http://schemas.microsoft.com/office/powerpoint/2010/main" val="2929205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0707FB-6F06-D465-39F5-0C7A7CCC2C89}"/>
              </a:ext>
            </a:extLst>
          </p:cNvPr>
          <p:cNvPicPr>
            <a:picLocks noChangeAspect="1"/>
          </p:cNvPicPr>
          <p:nvPr/>
        </p:nvPicPr>
        <p:blipFill>
          <a:blip r:embed="rId2"/>
          <a:stretch>
            <a:fillRect/>
          </a:stretch>
        </p:blipFill>
        <p:spPr>
          <a:xfrm>
            <a:off x="96062" y="11818"/>
            <a:ext cx="11999875" cy="6834364"/>
          </a:xfrm>
          <a:prstGeom prst="rect">
            <a:avLst/>
          </a:prstGeom>
        </p:spPr>
      </p:pic>
      <p:sp>
        <p:nvSpPr>
          <p:cNvPr id="3" name="Content Placeholder 2">
            <a:extLst>
              <a:ext uri="{FF2B5EF4-FFF2-40B4-BE49-F238E27FC236}">
                <a16:creationId xmlns:a16="http://schemas.microsoft.com/office/drawing/2014/main" id="{4457874C-C293-0CDD-A9E9-FAF971E09BF1}"/>
              </a:ext>
            </a:extLst>
          </p:cNvPr>
          <p:cNvSpPr>
            <a:spLocks noGrp="1"/>
          </p:cNvSpPr>
          <p:nvPr>
            <p:ph idx="1"/>
          </p:nvPr>
        </p:nvSpPr>
        <p:spPr>
          <a:xfrm>
            <a:off x="1675084" y="480300"/>
            <a:ext cx="9073055" cy="1603375"/>
          </a:xfrm>
        </p:spPr>
        <p:txBody>
          <a:bodyPr>
            <a:normAutofit lnSpcReduction="10000"/>
          </a:bodyPr>
          <a:lstStyle/>
          <a:p>
            <a:pPr marL="0" indent="0" algn="ctr">
              <a:buNone/>
            </a:pPr>
            <a:r>
              <a:rPr lang="en-US" b="0" i="0" dirty="0">
                <a:effectLst/>
                <a:latin typeface="-apple-system"/>
              </a:rPr>
              <a:t>2. Display advertising in &amp; around popular casual stations Popular casual stations such as Streeter Dr/Grand Ave and </a:t>
            </a:r>
            <a:r>
              <a:rPr lang="en-US" b="0" i="0" dirty="0" err="1">
                <a:effectLst/>
                <a:latin typeface="-apple-system"/>
              </a:rPr>
              <a:t>DuSable</a:t>
            </a:r>
            <a:r>
              <a:rPr lang="en-US" b="0" i="0" dirty="0">
                <a:effectLst/>
                <a:latin typeface="-apple-system"/>
              </a:rPr>
              <a:t> Lake Shore Dr/Monroe St offer high visibility to casual riders</a:t>
            </a:r>
          </a:p>
        </p:txBody>
      </p:sp>
    </p:spTree>
    <p:extLst>
      <p:ext uri="{BB962C8B-B14F-4D97-AF65-F5344CB8AC3E}">
        <p14:creationId xmlns:p14="http://schemas.microsoft.com/office/powerpoint/2010/main" val="2186160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ACB953-0959-7B87-6A85-C547E110ADAC}"/>
              </a:ext>
            </a:extLst>
          </p:cNvPr>
          <p:cNvPicPr>
            <a:picLocks noChangeAspect="1"/>
          </p:cNvPicPr>
          <p:nvPr/>
        </p:nvPicPr>
        <p:blipFill>
          <a:blip r:embed="rId2"/>
          <a:stretch>
            <a:fillRect/>
          </a:stretch>
        </p:blipFill>
        <p:spPr>
          <a:xfrm>
            <a:off x="87591" y="6992"/>
            <a:ext cx="12016818" cy="6844015"/>
          </a:xfrm>
          <a:prstGeom prst="rect">
            <a:avLst/>
          </a:prstGeom>
        </p:spPr>
      </p:pic>
      <p:sp>
        <p:nvSpPr>
          <p:cNvPr id="2" name="Content Placeholder 2">
            <a:extLst>
              <a:ext uri="{FF2B5EF4-FFF2-40B4-BE49-F238E27FC236}">
                <a16:creationId xmlns:a16="http://schemas.microsoft.com/office/drawing/2014/main" id="{CC730B16-DC9D-74D5-7528-27593AFA0585}"/>
              </a:ext>
            </a:extLst>
          </p:cNvPr>
          <p:cNvSpPr>
            <a:spLocks noGrp="1"/>
          </p:cNvSpPr>
          <p:nvPr>
            <p:ph idx="1"/>
          </p:nvPr>
        </p:nvSpPr>
        <p:spPr>
          <a:xfrm>
            <a:off x="781050" y="4621213"/>
            <a:ext cx="10629900" cy="1843087"/>
          </a:xfrm>
        </p:spPr>
        <p:txBody>
          <a:bodyPr>
            <a:normAutofit/>
          </a:bodyPr>
          <a:lstStyle/>
          <a:p>
            <a:pPr marL="0" indent="0" algn="ctr">
              <a:buNone/>
            </a:pPr>
            <a:r>
              <a:rPr lang="en-US" b="0" i="0" dirty="0">
                <a:effectLst/>
                <a:latin typeface="-apple-system"/>
              </a:rPr>
              <a:t>3. Increase casual price during the weekends to incentivize membership purchases Since weekends are the most popular casual days, casual riders may opt for an annual membership if the daily prices are going to be higher on the weekends</a:t>
            </a:r>
          </a:p>
        </p:txBody>
      </p:sp>
    </p:spTree>
    <p:extLst>
      <p:ext uri="{BB962C8B-B14F-4D97-AF65-F5344CB8AC3E}">
        <p14:creationId xmlns:p14="http://schemas.microsoft.com/office/powerpoint/2010/main" val="290732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8066-221E-DFA6-12BD-054B02627026}"/>
              </a:ext>
            </a:extLst>
          </p:cNvPr>
          <p:cNvSpPr>
            <a:spLocks noGrp="1"/>
          </p:cNvSpPr>
          <p:nvPr>
            <p:ph type="title"/>
          </p:nvPr>
        </p:nvSpPr>
        <p:spPr/>
        <p:txBody>
          <a:bodyPr/>
          <a:lstStyle/>
          <a:p>
            <a:pPr algn="ctr"/>
            <a:r>
              <a:rPr lang="en-US" dirty="0" err="1"/>
              <a:t>Cyclistic</a:t>
            </a:r>
            <a:r>
              <a:rPr lang="en-US" dirty="0"/>
              <a:t> Scenario</a:t>
            </a:r>
          </a:p>
        </p:txBody>
      </p:sp>
      <p:sp>
        <p:nvSpPr>
          <p:cNvPr id="3" name="Content Placeholder 2">
            <a:extLst>
              <a:ext uri="{FF2B5EF4-FFF2-40B4-BE49-F238E27FC236}">
                <a16:creationId xmlns:a16="http://schemas.microsoft.com/office/drawing/2014/main" id="{BE26CDD4-2998-C272-A8CE-B7041D6A9849}"/>
              </a:ext>
            </a:extLst>
          </p:cNvPr>
          <p:cNvSpPr>
            <a:spLocks noGrp="1"/>
          </p:cNvSpPr>
          <p:nvPr>
            <p:ph idx="1"/>
          </p:nvPr>
        </p:nvSpPr>
        <p:spPr/>
        <p:txBody>
          <a:bodyPr/>
          <a:lstStyle/>
          <a:p>
            <a:r>
              <a:rPr lang="en-US" b="0" i="0" dirty="0" err="1">
                <a:effectLst/>
                <a:latin typeface="-apple-system"/>
              </a:rPr>
              <a:t>Cyclistic</a:t>
            </a:r>
            <a:r>
              <a:rPr lang="en-US" b="0" i="0" dirty="0">
                <a:effectLst/>
                <a:latin typeface="-apple-system"/>
              </a:rPr>
              <a:t> is a bike-share company in Chicago. The director of marketing believes the company’s future success depends on maximizing the number of annual memberships. Therefore, your team wants to understand how casual riders and annual members use </a:t>
            </a:r>
            <a:r>
              <a:rPr lang="en-US" b="0" i="0" dirty="0" err="1">
                <a:effectLst/>
                <a:latin typeface="-apple-system"/>
              </a:rPr>
              <a:t>Cyclistic</a:t>
            </a:r>
            <a:r>
              <a:rPr lang="en-US" b="0" i="0" dirty="0">
                <a:effectLst/>
                <a:latin typeface="-apple-system"/>
              </a:rPr>
              <a:t> bikes differently. From these insights, your team will design a new marketing strategy to convert casual riders into annual members. But first, </a:t>
            </a:r>
            <a:r>
              <a:rPr lang="en-US" b="0" i="0" dirty="0" err="1">
                <a:effectLst/>
                <a:latin typeface="-apple-system"/>
              </a:rPr>
              <a:t>Cyclistic</a:t>
            </a:r>
            <a:r>
              <a:rPr lang="en-US" b="0" i="0" dirty="0">
                <a:effectLst/>
                <a:latin typeface="-apple-system"/>
              </a:rPr>
              <a:t> executives must approve your recommendations, so they must be backed up with compelling data insights and professional data visualizations.</a:t>
            </a:r>
            <a:endParaRPr lang="en-US" dirty="0"/>
          </a:p>
        </p:txBody>
      </p:sp>
    </p:spTree>
    <p:extLst>
      <p:ext uri="{BB962C8B-B14F-4D97-AF65-F5344CB8AC3E}">
        <p14:creationId xmlns:p14="http://schemas.microsoft.com/office/powerpoint/2010/main" val="212294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097C8-9090-78C5-D98D-EDB7DB0212D8}"/>
              </a:ext>
            </a:extLst>
          </p:cNvPr>
          <p:cNvSpPr>
            <a:spLocks noGrp="1"/>
          </p:cNvSpPr>
          <p:nvPr>
            <p:ph type="title"/>
          </p:nvPr>
        </p:nvSpPr>
        <p:spPr/>
        <p:txBody>
          <a:bodyPr/>
          <a:lstStyle/>
          <a:p>
            <a:pPr algn="ctr"/>
            <a:r>
              <a:rPr lang="en-US" dirty="0"/>
              <a:t>Stakeholders</a:t>
            </a:r>
          </a:p>
        </p:txBody>
      </p:sp>
      <p:sp>
        <p:nvSpPr>
          <p:cNvPr id="3" name="Content Placeholder 2">
            <a:extLst>
              <a:ext uri="{FF2B5EF4-FFF2-40B4-BE49-F238E27FC236}">
                <a16:creationId xmlns:a16="http://schemas.microsoft.com/office/drawing/2014/main" id="{982C395A-9F1D-4801-1B79-23DCD4728391}"/>
              </a:ext>
            </a:extLst>
          </p:cNvPr>
          <p:cNvSpPr>
            <a:spLocks noGrp="1"/>
          </p:cNvSpPr>
          <p:nvPr>
            <p:ph idx="1"/>
          </p:nvPr>
        </p:nvSpPr>
        <p:spPr/>
        <p:txBody>
          <a:bodyPr/>
          <a:lstStyle/>
          <a:p>
            <a:pPr algn="l">
              <a:buFont typeface="Arial" panose="020B0604020202020204" pitchFamily="34" charset="0"/>
              <a:buChar char="•"/>
            </a:pPr>
            <a:r>
              <a:rPr lang="en-US" b="0" i="0" dirty="0">
                <a:effectLst/>
                <a:latin typeface="-apple-system"/>
              </a:rPr>
              <a:t>Lily Moreno: The </a:t>
            </a:r>
            <a:r>
              <a:rPr lang="en-US" dirty="0">
                <a:latin typeface="-apple-system"/>
              </a:rPr>
              <a:t>d</a:t>
            </a:r>
            <a:r>
              <a:rPr lang="en-US" b="0" i="0" dirty="0">
                <a:effectLst/>
                <a:latin typeface="-apple-system"/>
              </a:rPr>
              <a:t>irector of marketing</a:t>
            </a:r>
          </a:p>
          <a:p>
            <a:pPr algn="l">
              <a:buFont typeface="Arial" panose="020B0604020202020204" pitchFamily="34" charset="0"/>
              <a:buChar char="•"/>
            </a:pPr>
            <a:r>
              <a:rPr lang="en-US" b="0" i="0" dirty="0" err="1">
                <a:effectLst/>
                <a:latin typeface="-apple-system"/>
              </a:rPr>
              <a:t>Cyclistic</a:t>
            </a:r>
            <a:r>
              <a:rPr lang="en-US" b="0" i="0" dirty="0">
                <a:effectLst/>
                <a:latin typeface="-apple-system"/>
              </a:rPr>
              <a:t> Executive Team: </a:t>
            </a:r>
            <a:r>
              <a:rPr lang="en-US" dirty="0">
                <a:latin typeface="-apple-system"/>
              </a:rPr>
              <a:t>Team that will</a:t>
            </a:r>
            <a:r>
              <a:rPr lang="en-US" b="0" i="0" dirty="0">
                <a:effectLst/>
                <a:latin typeface="-apple-system"/>
              </a:rPr>
              <a:t> decide whether to approve the recommended marketing program</a:t>
            </a:r>
          </a:p>
          <a:p>
            <a:pPr algn="l">
              <a:buFont typeface="Arial" panose="020B0604020202020204" pitchFamily="34" charset="0"/>
              <a:buChar char="•"/>
            </a:pPr>
            <a:r>
              <a:rPr lang="en-US" b="0" i="0" dirty="0" err="1">
                <a:effectLst/>
                <a:latin typeface="-apple-system"/>
              </a:rPr>
              <a:t>Cyclistic</a:t>
            </a:r>
            <a:r>
              <a:rPr lang="en-US" b="0" i="0" dirty="0">
                <a:effectLst/>
                <a:latin typeface="-apple-system"/>
              </a:rPr>
              <a:t> Marketing Analytics Team: Team of data analysts responsible for guiding </a:t>
            </a:r>
            <a:r>
              <a:rPr lang="en-US" b="0" i="0" dirty="0" err="1">
                <a:effectLst/>
                <a:latin typeface="-apple-system"/>
              </a:rPr>
              <a:t>Cyclistic</a:t>
            </a:r>
            <a:r>
              <a:rPr lang="en-US" b="0" i="0" dirty="0">
                <a:effectLst/>
                <a:latin typeface="-apple-system"/>
              </a:rPr>
              <a:t> marketing strategy</a:t>
            </a:r>
          </a:p>
          <a:p>
            <a:endParaRPr lang="en-US" dirty="0"/>
          </a:p>
        </p:txBody>
      </p:sp>
    </p:spTree>
    <p:extLst>
      <p:ext uri="{BB962C8B-B14F-4D97-AF65-F5344CB8AC3E}">
        <p14:creationId xmlns:p14="http://schemas.microsoft.com/office/powerpoint/2010/main" val="249412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2BF1-E2A2-D68A-ED42-2F9269541992}"/>
              </a:ext>
            </a:extLst>
          </p:cNvPr>
          <p:cNvSpPr>
            <a:spLocks noGrp="1"/>
          </p:cNvSpPr>
          <p:nvPr>
            <p:ph type="title"/>
          </p:nvPr>
        </p:nvSpPr>
        <p:spPr/>
        <p:txBody>
          <a:bodyPr/>
          <a:lstStyle/>
          <a:p>
            <a:pPr algn="ctr"/>
            <a:r>
              <a:rPr lang="en-US" dirty="0"/>
              <a:t>Main Business Task</a:t>
            </a:r>
          </a:p>
        </p:txBody>
      </p:sp>
      <p:sp>
        <p:nvSpPr>
          <p:cNvPr id="3" name="Content Placeholder 2">
            <a:extLst>
              <a:ext uri="{FF2B5EF4-FFF2-40B4-BE49-F238E27FC236}">
                <a16:creationId xmlns:a16="http://schemas.microsoft.com/office/drawing/2014/main" id="{813ADB7B-C1FE-9ED1-7766-D8BB1F1F30BC}"/>
              </a:ext>
            </a:extLst>
          </p:cNvPr>
          <p:cNvSpPr>
            <a:spLocks noGrp="1"/>
          </p:cNvSpPr>
          <p:nvPr>
            <p:ph idx="1"/>
          </p:nvPr>
        </p:nvSpPr>
        <p:spPr/>
        <p:txBody>
          <a:bodyPr/>
          <a:lstStyle/>
          <a:p>
            <a:pPr algn="l">
              <a:buFont typeface="Arial" panose="020B0604020202020204" pitchFamily="34" charset="0"/>
              <a:buChar char="•"/>
            </a:pPr>
            <a:r>
              <a:rPr lang="en-US" b="0" i="0" dirty="0">
                <a:effectLst/>
                <a:latin typeface="-apple-system"/>
              </a:rPr>
              <a:t>Analyze how members and casual riders use </a:t>
            </a:r>
            <a:r>
              <a:rPr lang="en-US" b="0" i="0" dirty="0" err="1">
                <a:effectLst/>
                <a:latin typeface="-apple-system"/>
              </a:rPr>
              <a:t>Cyclistic</a:t>
            </a:r>
            <a:r>
              <a:rPr lang="en-US" b="0" i="0" dirty="0">
                <a:effectLst/>
                <a:latin typeface="-apple-system"/>
              </a:rPr>
              <a:t> bikes differently.</a:t>
            </a:r>
          </a:p>
          <a:p>
            <a:pPr algn="l">
              <a:buFont typeface="Arial" panose="020B0604020202020204" pitchFamily="34" charset="0"/>
              <a:buChar char="•"/>
            </a:pPr>
            <a:r>
              <a:rPr lang="en-US" b="0" i="0" dirty="0">
                <a:effectLst/>
                <a:latin typeface="-apple-system"/>
              </a:rPr>
              <a:t>Provide recommendations to convert casual riders into annual members based on the findings.</a:t>
            </a:r>
          </a:p>
          <a:p>
            <a:pPr algn="l">
              <a:buFont typeface="Arial" panose="020B0604020202020204" pitchFamily="34" charset="0"/>
              <a:buChar char="•"/>
            </a:pPr>
            <a:endParaRPr lang="en-US" b="0" i="0" dirty="0">
              <a:effectLst/>
              <a:latin typeface="-apple-system"/>
            </a:endParaRPr>
          </a:p>
          <a:p>
            <a:endParaRPr lang="en-US" dirty="0"/>
          </a:p>
        </p:txBody>
      </p:sp>
    </p:spTree>
    <p:extLst>
      <p:ext uri="{BB962C8B-B14F-4D97-AF65-F5344CB8AC3E}">
        <p14:creationId xmlns:p14="http://schemas.microsoft.com/office/powerpoint/2010/main" val="178664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959EF2-42C8-F371-D45E-F430FBEE735B}"/>
              </a:ext>
            </a:extLst>
          </p:cNvPr>
          <p:cNvPicPr>
            <a:picLocks noChangeAspect="1"/>
          </p:cNvPicPr>
          <p:nvPr/>
        </p:nvPicPr>
        <p:blipFill rotWithShape="1">
          <a:blip r:embed="rId2"/>
          <a:srcRect l="1133" r="752" b="829"/>
          <a:stretch/>
        </p:blipFill>
        <p:spPr>
          <a:xfrm>
            <a:off x="1009403" y="617221"/>
            <a:ext cx="10212779" cy="5920145"/>
          </a:xfrm>
          <a:prstGeom prst="rect">
            <a:avLst/>
          </a:prstGeom>
        </p:spPr>
      </p:pic>
      <p:sp>
        <p:nvSpPr>
          <p:cNvPr id="3" name="Subtitle 2">
            <a:extLst>
              <a:ext uri="{FF2B5EF4-FFF2-40B4-BE49-F238E27FC236}">
                <a16:creationId xmlns:a16="http://schemas.microsoft.com/office/drawing/2014/main" id="{B4409BDC-1F8B-E22C-07D4-D88BB45BA537}"/>
              </a:ext>
            </a:extLst>
          </p:cNvPr>
          <p:cNvSpPr>
            <a:spLocks noGrp="1"/>
          </p:cNvSpPr>
          <p:nvPr>
            <p:ph type="subTitle" idx="1"/>
          </p:nvPr>
        </p:nvSpPr>
        <p:spPr>
          <a:xfrm>
            <a:off x="367861" y="536027"/>
            <a:ext cx="4550980" cy="1271751"/>
          </a:xfrm>
        </p:spPr>
        <p:txBody>
          <a:bodyPr>
            <a:noAutofit/>
          </a:bodyPr>
          <a:lstStyle/>
          <a:p>
            <a:r>
              <a:rPr lang="en-US" sz="2800" b="0" i="0" dirty="0">
                <a:solidFill>
                  <a:srgbClr val="E6EDF3"/>
                </a:solidFill>
                <a:effectLst/>
                <a:highlight>
                  <a:srgbClr val="0D1117"/>
                </a:highlight>
                <a:latin typeface="-apple-system"/>
              </a:rPr>
              <a:t>In 2023 approximately 2/3 of the rides were member rides</a:t>
            </a:r>
            <a:endParaRPr lang="en-US" sz="2800" dirty="0"/>
          </a:p>
        </p:txBody>
      </p:sp>
      <p:sp>
        <p:nvSpPr>
          <p:cNvPr id="7" name="Subtitle 2">
            <a:extLst>
              <a:ext uri="{FF2B5EF4-FFF2-40B4-BE49-F238E27FC236}">
                <a16:creationId xmlns:a16="http://schemas.microsoft.com/office/drawing/2014/main" id="{AF6C2BE9-6027-3929-AD70-05C16EF4831A}"/>
              </a:ext>
            </a:extLst>
          </p:cNvPr>
          <p:cNvSpPr txBox="1">
            <a:spLocks/>
          </p:cNvSpPr>
          <p:nvPr/>
        </p:nvSpPr>
        <p:spPr>
          <a:xfrm>
            <a:off x="6095999" y="3209745"/>
            <a:ext cx="5854262" cy="18614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E6EDF3"/>
                </a:solidFill>
                <a:highlight>
                  <a:srgbClr val="0D1117"/>
                </a:highlight>
                <a:latin typeface="-apple-system"/>
              </a:rPr>
              <a:t>Out of 4,247,346 rides</a:t>
            </a:r>
          </a:p>
          <a:p>
            <a:r>
              <a:rPr lang="en-US" dirty="0">
                <a:solidFill>
                  <a:srgbClr val="E6EDF3"/>
                </a:solidFill>
                <a:highlight>
                  <a:srgbClr val="0D1117"/>
                </a:highlight>
                <a:latin typeface="-apple-system"/>
              </a:rPr>
              <a:t>Casual Rides made up 35.44% at 1,505,329</a:t>
            </a:r>
          </a:p>
          <a:p>
            <a:r>
              <a:rPr lang="en-US" dirty="0">
                <a:solidFill>
                  <a:srgbClr val="E6EDF3"/>
                </a:solidFill>
                <a:highlight>
                  <a:srgbClr val="0D1117"/>
                </a:highlight>
                <a:latin typeface="-apple-system"/>
              </a:rPr>
              <a:t>Member Rides made up 64.56% at 2742017</a:t>
            </a:r>
            <a:endParaRPr lang="en-US" dirty="0"/>
          </a:p>
        </p:txBody>
      </p:sp>
    </p:spTree>
    <p:extLst>
      <p:ext uri="{BB962C8B-B14F-4D97-AF65-F5344CB8AC3E}">
        <p14:creationId xmlns:p14="http://schemas.microsoft.com/office/powerpoint/2010/main" val="2067158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46E499-062D-DE8F-5929-38B8DC680FFA}"/>
              </a:ext>
            </a:extLst>
          </p:cNvPr>
          <p:cNvPicPr>
            <a:picLocks noChangeAspect="1"/>
          </p:cNvPicPr>
          <p:nvPr/>
        </p:nvPicPr>
        <p:blipFill>
          <a:blip r:embed="rId2"/>
          <a:stretch>
            <a:fillRect/>
          </a:stretch>
        </p:blipFill>
        <p:spPr>
          <a:xfrm>
            <a:off x="118287" y="24475"/>
            <a:ext cx="11955425" cy="6809049"/>
          </a:xfrm>
          <a:prstGeom prst="rect">
            <a:avLst/>
          </a:prstGeom>
        </p:spPr>
      </p:pic>
      <p:sp>
        <p:nvSpPr>
          <p:cNvPr id="3" name="Content Placeholder 2">
            <a:extLst>
              <a:ext uri="{FF2B5EF4-FFF2-40B4-BE49-F238E27FC236}">
                <a16:creationId xmlns:a16="http://schemas.microsoft.com/office/drawing/2014/main" id="{EC88959C-343F-AA2B-F335-3DA868CC9236}"/>
              </a:ext>
            </a:extLst>
          </p:cNvPr>
          <p:cNvSpPr>
            <a:spLocks noGrp="1"/>
          </p:cNvSpPr>
          <p:nvPr>
            <p:ph idx="1"/>
          </p:nvPr>
        </p:nvSpPr>
        <p:spPr>
          <a:xfrm>
            <a:off x="965239" y="1421181"/>
            <a:ext cx="6834351" cy="1471448"/>
          </a:xfrm>
        </p:spPr>
        <p:txBody>
          <a:bodyPr>
            <a:normAutofit/>
          </a:bodyPr>
          <a:lstStyle/>
          <a:p>
            <a:pPr marL="0" indent="0" algn="ctr">
              <a:buNone/>
            </a:pPr>
            <a:r>
              <a:rPr lang="en-US" b="0" i="0" dirty="0">
                <a:solidFill>
                  <a:srgbClr val="E6EDF3"/>
                </a:solidFill>
                <a:effectLst/>
                <a:highlight>
                  <a:srgbClr val="0D1117"/>
                </a:highlight>
                <a:latin typeface="-apple-system"/>
              </a:rPr>
              <a:t>Both members and casual riders ride classic bikes more than electric</a:t>
            </a:r>
          </a:p>
          <a:p>
            <a:pPr marL="0" indent="0" algn="ctr">
              <a:buNone/>
            </a:pPr>
            <a:r>
              <a:rPr lang="en-US" b="0" i="0" dirty="0">
                <a:solidFill>
                  <a:srgbClr val="E6EDF3"/>
                </a:solidFill>
                <a:effectLst/>
                <a:highlight>
                  <a:srgbClr val="0D1117"/>
                </a:highlight>
                <a:latin typeface="-apple-system"/>
              </a:rPr>
              <a:t>Docked bicycles only appeared in casual rides</a:t>
            </a:r>
            <a:endParaRPr lang="en-US" dirty="0"/>
          </a:p>
        </p:txBody>
      </p:sp>
    </p:spTree>
    <p:extLst>
      <p:ext uri="{BB962C8B-B14F-4D97-AF65-F5344CB8AC3E}">
        <p14:creationId xmlns:p14="http://schemas.microsoft.com/office/powerpoint/2010/main" val="370787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B78622-C419-2A12-2A1E-D0F6A2A35E4C}"/>
              </a:ext>
            </a:extLst>
          </p:cNvPr>
          <p:cNvPicPr>
            <a:picLocks noChangeAspect="1"/>
          </p:cNvPicPr>
          <p:nvPr/>
        </p:nvPicPr>
        <p:blipFill>
          <a:blip r:embed="rId2"/>
          <a:stretch>
            <a:fillRect/>
          </a:stretch>
        </p:blipFill>
        <p:spPr>
          <a:xfrm>
            <a:off x="105259" y="17056"/>
            <a:ext cx="11981482" cy="6823888"/>
          </a:xfrm>
          <a:prstGeom prst="rect">
            <a:avLst/>
          </a:prstGeom>
        </p:spPr>
      </p:pic>
      <p:sp>
        <p:nvSpPr>
          <p:cNvPr id="3" name="Content Placeholder 2">
            <a:extLst>
              <a:ext uri="{FF2B5EF4-FFF2-40B4-BE49-F238E27FC236}">
                <a16:creationId xmlns:a16="http://schemas.microsoft.com/office/drawing/2014/main" id="{87C019AC-76CD-8DF5-7138-FC69DF7BE338}"/>
              </a:ext>
            </a:extLst>
          </p:cNvPr>
          <p:cNvSpPr>
            <a:spLocks noGrp="1"/>
          </p:cNvSpPr>
          <p:nvPr>
            <p:ph idx="1"/>
          </p:nvPr>
        </p:nvSpPr>
        <p:spPr>
          <a:xfrm>
            <a:off x="4330262" y="1240220"/>
            <a:ext cx="8135007" cy="1313794"/>
          </a:xfrm>
        </p:spPr>
        <p:txBody>
          <a:bodyPr>
            <a:normAutofit fontScale="92500" lnSpcReduction="10000"/>
          </a:bodyPr>
          <a:lstStyle/>
          <a:p>
            <a:pPr marL="0" indent="0" algn="ctr">
              <a:buNone/>
            </a:pPr>
            <a:r>
              <a:rPr lang="en-US" b="0" i="0" dirty="0">
                <a:solidFill>
                  <a:srgbClr val="E6EDF3"/>
                </a:solidFill>
                <a:effectLst/>
                <a:highlight>
                  <a:srgbClr val="0D1117"/>
                </a:highlight>
                <a:latin typeface="-apple-system"/>
              </a:rPr>
              <a:t>Members on average have shorter rides than casuals</a:t>
            </a:r>
          </a:p>
          <a:p>
            <a:pPr marL="0" indent="0" algn="ctr">
              <a:buNone/>
            </a:pPr>
            <a:r>
              <a:rPr lang="en-US" dirty="0">
                <a:solidFill>
                  <a:srgbClr val="E6EDF3"/>
                </a:solidFill>
                <a:highlight>
                  <a:srgbClr val="0D1117"/>
                </a:highlight>
                <a:latin typeface="-apple-system"/>
              </a:rPr>
              <a:t>Casual Average Ride duration 22.71 minutes</a:t>
            </a:r>
          </a:p>
          <a:p>
            <a:pPr marL="0" indent="0" algn="ctr">
              <a:buNone/>
            </a:pPr>
            <a:r>
              <a:rPr lang="en-US" dirty="0">
                <a:solidFill>
                  <a:srgbClr val="E6EDF3"/>
                </a:solidFill>
                <a:highlight>
                  <a:srgbClr val="0D1117"/>
                </a:highlight>
                <a:latin typeface="-apple-system"/>
              </a:rPr>
              <a:t>Member average ride duration 11.87 minutes</a:t>
            </a:r>
          </a:p>
        </p:txBody>
      </p:sp>
    </p:spTree>
    <p:extLst>
      <p:ext uri="{BB962C8B-B14F-4D97-AF65-F5344CB8AC3E}">
        <p14:creationId xmlns:p14="http://schemas.microsoft.com/office/powerpoint/2010/main" val="71297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860745-EFBA-415D-C290-B2ED082AB353}"/>
              </a:ext>
            </a:extLst>
          </p:cNvPr>
          <p:cNvPicPr>
            <a:picLocks noChangeAspect="1"/>
          </p:cNvPicPr>
          <p:nvPr/>
        </p:nvPicPr>
        <p:blipFill>
          <a:blip r:embed="rId2"/>
          <a:stretch>
            <a:fillRect/>
          </a:stretch>
        </p:blipFill>
        <p:spPr>
          <a:xfrm>
            <a:off x="87618" y="14017"/>
            <a:ext cx="12016763" cy="6843983"/>
          </a:xfrm>
          <a:prstGeom prst="rect">
            <a:avLst/>
          </a:prstGeom>
        </p:spPr>
      </p:pic>
      <p:sp>
        <p:nvSpPr>
          <p:cNvPr id="3" name="Content Placeholder 2">
            <a:extLst>
              <a:ext uri="{FF2B5EF4-FFF2-40B4-BE49-F238E27FC236}">
                <a16:creationId xmlns:a16="http://schemas.microsoft.com/office/drawing/2014/main" id="{8AB1B33A-7F69-7A32-DBB4-37B1FF9ED4F5}"/>
              </a:ext>
            </a:extLst>
          </p:cNvPr>
          <p:cNvSpPr>
            <a:spLocks noGrp="1"/>
          </p:cNvSpPr>
          <p:nvPr>
            <p:ph idx="1"/>
          </p:nvPr>
        </p:nvSpPr>
        <p:spPr>
          <a:xfrm>
            <a:off x="396765" y="753570"/>
            <a:ext cx="9083566" cy="1453602"/>
          </a:xfrm>
        </p:spPr>
        <p:txBody>
          <a:bodyPr>
            <a:normAutofit lnSpcReduction="10000"/>
          </a:bodyPr>
          <a:lstStyle/>
          <a:p>
            <a:pPr marL="0" indent="0" algn="ctr">
              <a:buNone/>
            </a:pPr>
            <a:r>
              <a:rPr lang="en-US" b="0" i="0" dirty="0">
                <a:solidFill>
                  <a:srgbClr val="E6EDF3"/>
                </a:solidFill>
                <a:effectLst/>
                <a:highlight>
                  <a:srgbClr val="0D1117"/>
                </a:highlight>
                <a:latin typeface="-apple-system"/>
              </a:rPr>
              <a:t>Members are most likely commuting to and from work</a:t>
            </a:r>
          </a:p>
          <a:p>
            <a:pPr marL="0" indent="0" algn="ctr">
              <a:buNone/>
            </a:pPr>
            <a:r>
              <a:rPr lang="en-US" b="0" i="0" dirty="0">
                <a:solidFill>
                  <a:srgbClr val="E6EDF3"/>
                </a:solidFill>
                <a:effectLst/>
                <a:highlight>
                  <a:srgbClr val="0D1117"/>
                </a:highlight>
                <a:latin typeface="-apple-system"/>
              </a:rPr>
              <a:t> Members have peak ride times at 8:00 AM and 5:00 PM</a:t>
            </a:r>
          </a:p>
          <a:p>
            <a:pPr marL="0" indent="0" algn="ctr">
              <a:buNone/>
            </a:pPr>
            <a:r>
              <a:rPr lang="en-US" b="0" i="0" dirty="0">
                <a:solidFill>
                  <a:srgbClr val="E6EDF3"/>
                </a:solidFill>
                <a:effectLst/>
                <a:highlight>
                  <a:srgbClr val="0D1117"/>
                </a:highlight>
                <a:latin typeface="-apple-system"/>
              </a:rPr>
              <a:t> Casuals only have a peak at 5:00 PM</a:t>
            </a:r>
            <a:endParaRPr lang="en-US" dirty="0"/>
          </a:p>
        </p:txBody>
      </p:sp>
    </p:spTree>
    <p:extLst>
      <p:ext uri="{BB962C8B-B14F-4D97-AF65-F5344CB8AC3E}">
        <p14:creationId xmlns:p14="http://schemas.microsoft.com/office/powerpoint/2010/main" val="485666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ACB953-0959-7B87-6A85-C547E110ADAC}"/>
              </a:ext>
            </a:extLst>
          </p:cNvPr>
          <p:cNvPicPr>
            <a:picLocks noChangeAspect="1"/>
          </p:cNvPicPr>
          <p:nvPr/>
        </p:nvPicPr>
        <p:blipFill>
          <a:blip r:embed="rId2"/>
          <a:stretch>
            <a:fillRect/>
          </a:stretch>
        </p:blipFill>
        <p:spPr>
          <a:xfrm>
            <a:off x="87591" y="6992"/>
            <a:ext cx="12016818" cy="6844015"/>
          </a:xfrm>
          <a:prstGeom prst="rect">
            <a:avLst/>
          </a:prstGeom>
        </p:spPr>
      </p:pic>
      <p:sp>
        <p:nvSpPr>
          <p:cNvPr id="3" name="Content Placeholder 2">
            <a:extLst>
              <a:ext uri="{FF2B5EF4-FFF2-40B4-BE49-F238E27FC236}">
                <a16:creationId xmlns:a16="http://schemas.microsoft.com/office/drawing/2014/main" id="{EA8604E6-627E-C454-1AEF-DD36947F33C7}"/>
              </a:ext>
            </a:extLst>
          </p:cNvPr>
          <p:cNvSpPr>
            <a:spLocks noGrp="1"/>
          </p:cNvSpPr>
          <p:nvPr>
            <p:ph idx="1"/>
          </p:nvPr>
        </p:nvSpPr>
        <p:spPr>
          <a:xfrm>
            <a:off x="781706" y="4621378"/>
            <a:ext cx="10628586" cy="1842485"/>
          </a:xfrm>
        </p:spPr>
        <p:txBody>
          <a:bodyPr>
            <a:normAutofit/>
          </a:bodyPr>
          <a:lstStyle/>
          <a:p>
            <a:pPr marL="0" indent="0" algn="ctr">
              <a:buNone/>
            </a:pPr>
            <a:r>
              <a:rPr lang="en-US" b="0" i="0" dirty="0">
                <a:solidFill>
                  <a:srgbClr val="E6EDF3"/>
                </a:solidFill>
                <a:effectLst/>
                <a:highlight>
                  <a:srgbClr val="0D1117"/>
                </a:highlight>
                <a:latin typeface="-apple-system"/>
              </a:rPr>
              <a:t>Casual and member riders have inverse ride preferences</a:t>
            </a:r>
          </a:p>
          <a:p>
            <a:pPr marL="0" indent="0" algn="ctr">
              <a:buNone/>
            </a:pPr>
            <a:r>
              <a:rPr lang="en-US" b="0" i="0" dirty="0">
                <a:solidFill>
                  <a:srgbClr val="E6EDF3"/>
                </a:solidFill>
                <a:effectLst/>
                <a:highlight>
                  <a:srgbClr val="0D1117"/>
                </a:highlight>
                <a:latin typeface="-apple-system"/>
              </a:rPr>
              <a:t>Members most likely ride for midweek work commutes </a:t>
            </a:r>
          </a:p>
          <a:p>
            <a:pPr marL="0" indent="0" algn="ctr">
              <a:buNone/>
            </a:pPr>
            <a:r>
              <a:rPr lang="en-US" dirty="0">
                <a:solidFill>
                  <a:srgbClr val="E6EDF3"/>
                </a:solidFill>
                <a:highlight>
                  <a:srgbClr val="0D1117"/>
                </a:highlight>
                <a:latin typeface="-apple-system"/>
              </a:rPr>
              <a:t>C</a:t>
            </a:r>
            <a:r>
              <a:rPr lang="en-US" b="0" i="0" dirty="0">
                <a:solidFill>
                  <a:srgbClr val="E6EDF3"/>
                </a:solidFill>
                <a:effectLst/>
                <a:highlight>
                  <a:srgbClr val="0D1117"/>
                </a:highlight>
                <a:latin typeface="-apple-system"/>
              </a:rPr>
              <a:t>asuals most likely ride for weekend leisure</a:t>
            </a:r>
            <a:endParaRPr lang="en-US" dirty="0"/>
          </a:p>
        </p:txBody>
      </p:sp>
    </p:spTree>
    <p:extLst>
      <p:ext uri="{BB962C8B-B14F-4D97-AF65-F5344CB8AC3E}">
        <p14:creationId xmlns:p14="http://schemas.microsoft.com/office/powerpoint/2010/main" val="3890908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476</Words>
  <Application>Microsoft Macintosh PowerPoint</Application>
  <PresentationFormat>Widescreen</PresentationFormat>
  <Paragraphs>36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Calibri</vt:lpstr>
      <vt:lpstr>Calibri Light</vt:lpstr>
      <vt:lpstr>Office Theme</vt:lpstr>
      <vt:lpstr>2023 Cyclistic Ride Data Case Study </vt:lpstr>
      <vt:lpstr>Cyclistic Scenario</vt:lpstr>
      <vt:lpstr>Stakeholders</vt:lpstr>
      <vt:lpstr>Main Business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3 Recommendations to convert Casual Riders to Annual Members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Castillo</dc:creator>
  <cp:lastModifiedBy>Nathaniel Castillo</cp:lastModifiedBy>
  <cp:revision>21</cp:revision>
  <dcterms:created xsi:type="dcterms:W3CDTF">2024-05-11T00:48:54Z</dcterms:created>
  <dcterms:modified xsi:type="dcterms:W3CDTF">2024-05-11T20:44:52Z</dcterms:modified>
</cp:coreProperties>
</file>