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66" r:id="rId3"/>
    <p:sldId id="273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5" r:id="rId12"/>
    <p:sldId id="280" r:id="rId13"/>
    <p:sldId id="281" r:id="rId14"/>
    <p:sldId id="27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Dg1i5OVwtnjBEDx7VOaJDjWV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5C685-8621-4C7E-AD44-CCA4D42C6C8E}">
  <a:tblStyle styleId="{D005C685-8621-4C7E-AD44-CCA4D42C6C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e.flexiple.com/illustration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photo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105e33cad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f105e33cad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Cover Dark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Gambar vector bisa didownload di: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https://scale.flexiple.com/illustrations/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Jika ingin foto free royalty bisa download di: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https://pixabay.com/photos/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9e6b1ca36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269e6b1ca36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a056b0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6a056b0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a056b0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6a056b0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2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a056b0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6a056b0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a056b0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6a056b0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12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a056b03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26a056b03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105e33c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105e33c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105e33c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105e33c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6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105e33c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105e33c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2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105e33c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105e33c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18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737600" y="620964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982851867_2_12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6933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11" name="Google Shape;11;g26982851867_2_12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3733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>
            <a:endParaRPr/>
          </a:p>
        </p:txBody>
      </p:sp>
      <p:sp>
        <p:nvSpPr>
          <p:cNvPr id="12" name="Google Shape;12;g26982851867_2_1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8924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1938733" y="2539900"/>
            <a:ext cx="78360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148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3979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8945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9851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1044700" y="930267"/>
            <a:ext cx="1015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2400"/>
              <a:buFont typeface="Figtree"/>
              <a:buNone/>
              <a:defRPr>
                <a:solidFill>
                  <a:srgbClr val="043170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>
  <p:cSld name="Header Bagia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4756727" y="2906715"/>
            <a:ext cx="6569557" cy="101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E6F2"/>
              </a:buClr>
              <a:buSzPts val="5867"/>
              <a:buFont typeface="Arial"/>
              <a:buNone/>
              <a:defRPr sz="5867" b="1" cap="none">
                <a:solidFill>
                  <a:srgbClr val="DCE6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4756727" y="3959766"/>
            <a:ext cx="5117523" cy="44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2823385" y="2665214"/>
            <a:ext cx="1933343" cy="185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58ED5"/>
              </a:buClr>
              <a:buSzPts val="10666"/>
              <a:buNone/>
              <a:defRPr sz="10666" b="1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609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4165600" y="611430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8737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4766733" y="699247"/>
            <a:ext cx="6815667" cy="542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609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4165600" y="621982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737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>
  <p:cSld name="Gambar dengan Keteranga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47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667"/>
              <a:buFont typeface="Arial"/>
              <a:buNone/>
              <a:defRPr sz="2667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476" cy="506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867"/>
              <a:buNone/>
              <a:defRPr sz="18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184" cy="64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None/>
              <a:defRPr sz="2667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184" cy="111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0090"/>
              </a:buClr>
              <a:buSzPts val="1867"/>
              <a:buNone/>
              <a:defRPr sz="1867" b="0">
                <a:solidFill>
                  <a:srgbClr val="00009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03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f105e33cad_0_8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f105e33cad_0_898"/>
          <p:cNvSpPr txBox="1"/>
          <p:nvPr/>
        </p:nvSpPr>
        <p:spPr>
          <a:xfrm>
            <a:off x="773133" y="654467"/>
            <a:ext cx="61132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1800"/>
            </a:pPr>
            <a:r>
              <a:rPr lang="en-ID" sz="2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1604C011 - Algorithm and Programming</a:t>
            </a:r>
          </a:p>
        </p:txBody>
      </p:sp>
      <p:sp>
        <p:nvSpPr>
          <p:cNvPr id="200" name="Google Shape;200;g2f105e33cad_0_898"/>
          <p:cNvSpPr txBox="1"/>
          <p:nvPr/>
        </p:nvSpPr>
        <p:spPr>
          <a:xfrm>
            <a:off x="773133" y="5272967"/>
            <a:ext cx="53392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1200"/>
            </a:pPr>
            <a:r>
              <a:rPr lang="es" sz="2133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WEEK 00</a:t>
            </a:r>
            <a:br>
              <a:rPr lang="es" sz="2133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s" sz="2133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endParaRPr sz="2133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>
              <a:lnSpc>
                <a:spcPct val="115000"/>
              </a:lnSpc>
              <a:buSzPts val="1200"/>
            </a:pPr>
            <a:r>
              <a:rPr lang="es" sz="2133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2133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1" name="Google Shape;201;g2f105e33cad_0_898"/>
          <p:cNvSpPr txBox="1"/>
          <p:nvPr/>
        </p:nvSpPr>
        <p:spPr>
          <a:xfrm>
            <a:off x="773133" y="1735667"/>
            <a:ext cx="5813600" cy="102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SzPts val="4800"/>
            </a:pPr>
            <a:r>
              <a:rPr lang="en-ID" sz="5067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Introduction</a:t>
            </a:r>
          </a:p>
        </p:txBody>
      </p:sp>
      <p:pic>
        <p:nvPicPr>
          <p:cNvPr id="202" name="Google Shape;202;g2f105e33cad_0_898"/>
          <p:cNvPicPr preferRelativeResize="0"/>
          <p:nvPr/>
        </p:nvPicPr>
        <p:blipFill rotWithShape="1">
          <a:blip r:embed="rId4">
            <a:alphaModFix/>
          </a:blip>
          <a:srcRect l="11137" r="11408"/>
          <a:stretch/>
        </p:blipFill>
        <p:spPr>
          <a:xfrm>
            <a:off x="5966300" y="1076367"/>
            <a:ext cx="5813600" cy="562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f105e33cad_0_8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0183" y="248965"/>
            <a:ext cx="1176781" cy="44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f105e33cad_0_8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9368" y="117133"/>
            <a:ext cx="1883409" cy="676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f105e33cad_0_898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a056b03d4_0_22"/>
          <p:cNvSpPr txBox="1">
            <a:spLocks noGrp="1"/>
          </p:cNvSpPr>
          <p:nvPr>
            <p:ph type="body" idx="4294967295"/>
          </p:nvPr>
        </p:nvSpPr>
        <p:spPr>
          <a:xfrm>
            <a:off x="718167" y="1759533"/>
            <a:ext cx="106704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  <a:buNone/>
            </a:pP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Nilai Akhir (NA) = 40% NTS + 60% NAS</a:t>
            </a:r>
          </a:p>
          <a:p>
            <a:pPr marL="0" indent="0">
              <a:spcBef>
                <a:spcPts val="0"/>
              </a:spcBef>
              <a:buSzPts val="1400"/>
              <a:buNone/>
            </a:pPr>
            <a:endParaRPr lang="en-ID" dirty="0">
              <a:latin typeface="Albert Sans"/>
              <a:ea typeface="Albert Sans"/>
              <a:cs typeface="Albert Sans"/>
              <a:sym typeface="Albert Sans"/>
            </a:endParaRPr>
          </a:p>
          <a:p>
            <a:pPr marL="0" indent="0">
              <a:spcBef>
                <a:spcPts val="0"/>
              </a:spcBef>
              <a:buSzPts val="1400"/>
              <a:buNone/>
            </a:pP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NTS = 20% Latihan + 30% Quiz + </a:t>
            </a:r>
          </a:p>
          <a:p>
            <a:pPr marL="0" indent="0">
              <a:spcBef>
                <a:spcPts val="0"/>
              </a:spcBef>
              <a:buSzPts val="1400"/>
              <a:buNone/>
            </a:pP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                        50% </a:t>
            </a:r>
            <a:r>
              <a:rPr lang="en-ID" dirty="0" err="1">
                <a:latin typeface="Albert Sans"/>
                <a:ea typeface="Albert Sans"/>
                <a:cs typeface="Albert Sans"/>
                <a:sym typeface="Albert Sans"/>
              </a:rPr>
              <a:t>Ujian</a:t>
            </a: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 Tengah Semester</a:t>
            </a:r>
          </a:p>
          <a:p>
            <a:pPr marL="0" indent="0">
              <a:spcBef>
                <a:spcPts val="0"/>
              </a:spcBef>
              <a:buSzPts val="1400"/>
              <a:buNone/>
            </a:pPr>
            <a:endParaRPr lang="en-ID" dirty="0">
              <a:latin typeface="Albert Sans"/>
              <a:ea typeface="Albert Sans"/>
              <a:cs typeface="Albert Sans"/>
              <a:sym typeface="Albert Sans"/>
            </a:endParaRPr>
          </a:p>
          <a:p>
            <a:pPr marL="0" indent="0">
              <a:spcBef>
                <a:spcPts val="0"/>
              </a:spcBef>
              <a:buSzPts val="1400"/>
              <a:buNone/>
            </a:pP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NAS = 20% Latihan + 30% Quiz + </a:t>
            </a:r>
          </a:p>
          <a:p>
            <a:pPr marL="0" indent="0">
              <a:spcBef>
                <a:spcPts val="0"/>
              </a:spcBef>
              <a:buSzPts val="1400"/>
              <a:buNone/>
            </a:pP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                        50% </a:t>
            </a:r>
            <a:r>
              <a:rPr lang="en-ID" dirty="0" err="1">
                <a:latin typeface="Albert Sans"/>
                <a:ea typeface="Albert Sans"/>
                <a:cs typeface="Albert Sans"/>
                <a:sym typeface="Albert Sans"/>
              </a:rPr>
              <a:t>Ujian</a:t>
            </a: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 Akhir Semester</a:t>
            </a:r>
          </a:p>
          <a:p>
            <a:pPr marL="0" indent="0">
              <a:spcBef>
                <a:spcPts val="0"/>
              </a:spcBef>
              <a:buSzPts val="1400"/>
              <a:buNone/>
            </a:pPr>
            <a:endParaRPr lang="en-ID" dirty="0">
              <a:latin typeface="Albert Sans"/>
              <a:ea typeface="Albert Sans"/>
              <a:cs typeface="Albert Sans"/>
              <a:sym typeface="Albert Sans"/>
            </a:endParaRPr>
          </a:p>
          <a:p>
            <a:pPr marL="0" indent="0">
              <a:spcBef>
                <a:spcPts val="0"/>
              </a:spcBef>
              <a:buSzPts val="1400"/>
              <a:buNone/>
            </a:pPr>
            <a:r>
              <a:rPr lang="en-ID" dirty="0" err="1">
                <a:latin typeface="Albert Sans"/>
                <a:ea typeface="Albert Sans"/>
                <a:cs typeface="Albert Sans"/>
                <a:sym typeface="Albert Sans"/>
              </a:rPr>
              <a:t>Catatan</a:t>
            </a: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 : Nilai minimal </a:t>
            </a:r>
            <a:r>
              <a:rPr lang="en-ID" dirty="0" err="1">
                <a:latin typeface="Albert Sans"/>
                <a:ea typeface="Albert Sans"/>
                <a:cs typeface="Albert Sans"/>
                <a:sym typeface="Albert Sans"/>
              </a:rPr>
              <a:t>untuk</a:t>
            </a:r>
            <a:r>
              <a:rPr lang="en-ID" dirty="0">
                <a:latin typeface="Albert Sans"/>
                <a:ea typeface="Albert Sans"/>
                <a:cs typeface="Albert Sans"/>
                <a:sym typeface="Albert Sans"/>
              </a:rPr>
              <a:t> lulus = C (NA = 55)</a:t>
            </a:r>
          </a:p>
          <a:p>
            <a:pPr marL="0" indent="0">
              <a:spcBef>
                <a:spcPts val="0"/>
              </a:spcBef>
              <a:buSzPts val="1400"/>
              <a:buNone/>
            </a:pPr>
            <a:endParaRPr lang="en-ID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718167" y="102333"/>
            <a:ext cx="8058800" cy="1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200"/>
            </a:pPr>
            <a:r>
              <a:rPr lang="en-ID" sz="4267" dirty="0" err="1">
                <a:solidFill>
                  <a:srgbClr val="0012A2"/>
                </a:solidFill>
              </a:rPr>
              <a:t>Penilaian</a:t>
            </a:r>
            <a:r>
              <a:rPr lang="en-ID" sz="4267" dirty="0">
                <a:solidFill>
                  <a:srgbClr val="0012A2"/>
                </a:solidFill>
              </a:rPr>
              <a:t> dan </a:t>
            </a:r>
            <a:r>
              <a:rPr lang="en-ID" sz="4267" dirty="0" err="1">
                <a:solidFill>
                  <a:srgbClr val="0012A2"/>
                </a:solidFill>
              </a:rPr>
              <a:t>Evaluasi</a:t>
            </a:r>
            <a:endParaRPr lang="en-ID" sz="4267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7" name="Google Shape;327;g26a056b03d4_0_22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9e6b1ca36_0_217"/>
          <p:cNvSpPr txBox="1">
            <a:spLocks noGrp="1"/>
          </p:cNvSpPr>
          <p:nvPr>
            <p:ph type="body" idx="4294967295"/>
          </p:nvPr>
        </p:nvSpPr>
        <p:spPr>
          <a:xfrm>
            <a:off x="718167" y="2438300"/>
            <a:ext cx="5507200" cy="3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 dirty="0" err="1"/>
              <a:t>Pemrograman</a:t>
            </a:r>
            <a:r>
              <a:rPr lang="en-US" sz="2400" b="1" dirty="0"/>
              <a:t> adalah sebuah </a:t>
            </a:r>
            <a:r>
              <a:rPr lang="en-US" sz="2400" b="1" dirty="0" err="1"/>
              <a:t>keahlian</a:t>
            </a:r>
            <a:r>
              <a:rPr lang="en-US" sz="2400" b="1" dirty="0"/>
              <a:t> (SKILL) </a:t>
            </a:r>
            <a:endParaRPr lang="en-US" sz="2400" dirty="0"/>
          </a:p>
          <a:p>
            <a:pPr marL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/>
              <a:t>Untuk </a:t>
            </a:r>
            <a:r>
              <a:rPr lang="en-US" sz="2400" dirty="0" err="1"/>
              <a:t>menguasai</a:t>
            </a:r>
            <a:r>
              <a:rPr lang="en-US" sz="2400" dirty="0"/>
              <a:t> sebuah Skill anda harus</a:t>
            </a:r>
            <a:br>
              <a:rPr lang="en-US" sz="2400" dirty="0"/>
            </a:br>
            <a:r>
              <a:rPr lang="en-US" sz="2400" b="1" dirty="0" err="1"/>
              <a:t>mengetahui</a:t>
            </a:r>
            <a:r>
              <a:rPr lang="en-US" sz="2400" b="1" dirty="0"/>
              <a:t> </a:t>
            </a:r>
            <a:r>
              <a:rPr lang="en-US" sz="2400" b="1" dirty="0" err="1"/>
              <a:t>teori</a:t>
            </a:r>
            <a:r>
              <a:rPr lang="en-US" sz="2400" b="1" dirty="0"/>
              <a:t> di balik Skill tersebut</a:t>
            </a:r>
            <a:r>
              <a:rPr lang="en-US" sz="2400" dirty="0"/>
              <a:t> &amp; </a:t>
            </a:r>
            <a:br>
              <a:rPr lang="en-US" sz="2400" dirty="0"/>
            </a:br>
            <a:r>
              <a:rPr lang="en-US" sz="2400" b="1" dirty="0"/>
              <a:t>latihan </a:t>
            </a:r>
            <a:r>
              <a:rPr lang="en-US" sz="2400" b="1" dirty="0" err="1"/>
              <a:t>mengasah</a:t>
            </a:r>
            <a:r>
              <a:rPr lang="en-US" sz="2400" b="1" dirty="0"/>
              <a:t> Skill tersebut</a:t>
            </a:r>
            <a:r>
              <a:rPr lang="en-US" sz="2400" dirty="0"/>
              <a:t> (</a:t>
            </a:r>
            <a:r>
              <a:rPr lang="en-US" sz="2400" dirty="0" err="1"/>
              <a:t>menulis</a:t>
            </a:r>
            <a:r>
              <a:rPr lang="en-US" sz="2400" dirty="0"/>
              <a:t> program) </a:t>
            </a:r>
            <a:r>
              <a:rPr lang="en-US" sz="2400" b="1" u="sng" dirty="0"/>
              <a:t>secara </a:t>
            </a:r>
            <a:r>
              <a:rPr lang="en-US" sz="2400" b="1" u="sng" dirty="0" err="1"/>
              <a:t>teratur</a:t>
            </a:r>
            <a:endParaRPr lang="en-US" sz="2400" dirty="0"/>
          </a:p>
        </p:txBody>
      </p:sp>
      <p:sp>
        <p:nvSpPr>
          <p:cNvPr id="310" name="Google Shape;310;g269e6b1ca36_0_217"/>
          <p:cNvSpPr/>
          <p:nvPr/>
        </p:nvSpPr>
        <p:spPr>
          <a:xfrm>
            <a:off x="480291" y="0"/>
            <a:ext cx="3158836" cy="18356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0431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2000"/>
            </a:pPr>
            <a:r>
              <a:rPr lang="en-ID" sz="2667" b="1" dirty="0" err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Mempelajari</a:t>
            </a:r>
            <a:r>
              <a:rPr lang="en-ID" sz="2667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-ID" sz="2667" b="1" dirty="0" err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Pemrograman</a:t>
            </a:r>
            <a:endParaRPr sz="2667" b="1"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311" name="Google Shape;311;g269e6b1ca36_0_217"/>
          <p:cNvPicPr preferRelativeResize="0"/>
          <p:nvPr/>
        </p:nvPicPr>
        <p:blipFill rotWithShape="1">
          <a:blip r:embed="rId3">
            <a:alphaModFix/>
          </a:blip>
          <a:srcRect l="21591" r="34887"/>
          <a:stretch/>
        </p:blipFill>
        <p:spPr>
          <a:xfrm>
            <a:off x="6885701" y="1"/>
            <a:ext cx="53063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69e6b1ca36_0_217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Google Shape;190;p12" descr="A person in a black shirt&#10;&#10;Description automatically generated">
            <a:extLst>
              <a:ext uri="{FF2B5EF4-FFF2-40B4-BE49-F238E27FC236}">
                <a16:creationId xmlns:a16="http://schemas.microsoft.com/office/drawing/2014/main" id="{1291F509-45DB-7EF6-9FFE-BF3BE7B5A1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2" b="6168"/>
          <a:stretch/>
        </p:blipFill>
        <p:spPr>
          <a:xfrm>
            <a:off x="7637535" y="2320372"/>
            <a:ext cx="4129456" cy="3874655"/>
          </a:xfrm>
          <a:custGeom>
            <a:avLst/>
            <a:gdLst/>
            <a:ahLst/>
            <a:cxnLst/>
            <a:rect l="l" t="t" r="r" b="b"/>
            <a:pathLst>
              <a:path w="7308978" h="6858000" extrusionOk="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a056b03d4_0_0"/>
          <p:cNvSpPr txBox="1">
            <a:spLocks noGrp="1"/>
          </p:cNvSpPr>
          <p:nvPr>
            <p:ph type="title"/>
          </p:nvPr>
        </p:nvSpPr>
        <p:spPr>
          <a:xfrm>
            <a:off x="0" y="593100"/>
            <a:ext cx="12192000" cy="1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sz="3733" dirty="0">
                <a:solidFill>
                  <a:srgbClr val="043170"/>
                </a:solidFill>
                <a:latin typeface="Albert Sans"/>
                <a:ea typeface="Albert Sans"/>
                <a:cs typeface="Albert Sans"/>
                <a:sym typeface="Albert Sans"/>
              </a:rPr>
              <a:t>Program?</a:t>
            </a:r>
            <a:endParaRPr sz="3733" dirty="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g26a056b03d4_0_0"/>
          <p:cNvSpPr txBox="1">
            <a:spLocks noGrp="1"/>
          </p:cNvSpPr>
          <p:nvPr>
            <p:ph type="body" idx="1"/>
          </p:nvPr>
        </p:nvSpPr>
        <p:spPr>
          <a:xfrm>
            <a:off x="1334667" y="2522933"/>
            <a:ext cx="95456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Sebuah program adalah </a:t>
            </a:r>
            <a:endParaRPr lang="en-US" dirty="0"/>
          </a:p>
          <a:p>
            <a:pPr marL="990575" lvl="1" indent="-3809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/</a:t>
            </a:r>
            <a:r>
              <a:rPr lang="en-US" sz="2000" dirty="0" err="1"/>
              <a:t>perintah</a:t>
            </a:r>
            <a:endParaRPr lang="en-US" sz="2000" dirty="0"/>
          </a:p>
          <a:p>
            <a:pPr marL="990575" lvl="1" indent="-3809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yang </a:t>
            </a:r>
            <a:r>
              <a:rPr lang="en-US" sz="2000" dirty="0" err="1"/>
              <a:t>diurutkan</a:t>
            </a:r>
            <a:r>
              <a:rPr lang="en-US" sz="2000" dirty="0"/>
              <a:t> dengan sebuah urutan tertentu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dan ditulis dengan sebuah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dan aturan tertentu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untuk </a:t>
            </a:r>
            <a:r>
              <a:rPr lang="en-US" sz="2000" dirty="0" err="1"/>
              <a:t>melaksanakan</a:t>
            </a:r>
            <a:r>
              <a:rPr lang="en-US" sz="2000" dirty="0"/>
              <a:t> sebuah proses tertentu</a:t>
            </a:r>
          </a:p>
        </p:txBody>
      </p:sp>
      <p:sp>
        <p:nvSpPr>
          <p:cNvPr id="320" name="Google Shape;320;g26a056b03d4_0_0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 dirty="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 dirty="0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a056b03d4_0_0"/>
          <p:cNvSpPr txBox="1">
            <a:spLocks noGrp="1"/>
          </p:cNvSpPr>
          <p:nvPr>
            <p:ph type="title"/>
          </p:nvPr>
        </p:nvSpPr>
        <p:spPr>
          <a:xfrm>
            <a:off x="0" y="593100"/>
            <a:ext cx="12192000" cy="1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 err="1"/>
              <a:t>Menjalankan</a:t>
            </a:r>
            <a:r>
              <a:rPr lang="en-US" sz="4000" dirty="0"/>
              <a:t> sebuah program</a:t>
            </a:r>
            <a:endParaRPr sz="3733" dirty="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g26a056b03d4_0_0"/>
          <p:cNvSpPr txBox="1">
            <a:spLocks noGrp="1"/>
          </p:cNvSpPr>
          <p:nvPr>
            <p:ph type="body" idx="1"/>
          </p:nvPr>
        </p:nvSpPr>
        <p:spPr>
          <a:xfrm>
            <a:off x="1334667" y="2522933"/>
            <a:ext cx="95456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Bagaimana sebuah komputer dapat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?</a:t>
            </a:r>
          </a:p>
          <a:p>
            <a:pPr marL="457189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Kita memerlukan sebuah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(software) untuk </a:t>
            </a:r>
            <a:r>
              <a:rPr lang="en-US" sz="1800" dirty="0" err="1"/>
              <a:t>menerjemahkan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menjadi </a:t>
            </a:r>
            <a:r>
              <a:rPr lang="en-US" sz="1800" dirty="0" err="1"/>
              <a:t>bahasa</a:t>
            </a:r>
            <a:r>
              <a:rPr lang="en-US" sz="1800" dirty="0"/>
              <a:t> mesin/komputer</a:t>
            </a:r>
          </a:p>
          <a:p>
            <a:pPr marL="457189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Pada contoh </a:t>
            </a:r>
            <a:r>
              <a:rPr lang="en-US" sz="1800" dirty="0" err="1"/>
              <a:t>mata</a:t>
            </a:r>
            <a:r>
              <a:rPr lang="en-US" sz="1800" dirty="0"/>
              <a:t> kuliah ini:</a:t>
            </a:r>
            <a:endParaRPr lang="en-US" dirty="0"/>
          </a:p>
          <a:p>
            <a:pPr marL="990575" lvl="1" indent="-3809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dirty="0"/>
              <a:t>Software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gunakan adalah Visual Studio Community/Enterprise</a:t>
            </a:r>
            <a:endParaRPr lang="en-US" dirty="0"/>
          </a:p>
          <a:p>
            <a:pPr marL="990575" lvl="1" indent="-3809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dirty="0"/>
              <a:t>Bahasa </a:t>
            </a:r>
            <a:r>
              <a:rPr lang="en-US" sz="1800" dirty="0" err="1"/>
              <a:t>pemrograman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gunakan adalah C#</a:t>
            </a:r>
            <a:endParaRPr lang="en-US" dirty="0"/>
          </a:p>
          <a:p>
            <a:pPr marL="457189" lvl="0" indent="-3428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</p:txBody>
      </p:sp>
      <p:sp>
        <p:nvSpPr>
          <p:cNvPr id="320" name="Google Shape;320;g26a056b03d4_0_0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Google Shape;208;p14" descr="PC">
            <a:extLst>
              <a:ext uri="{FF2B5EF4-FFF2-40B4-BE49-F238E27FC236}">
                <a16:creationId xmlns:a16="http://schemas.microsoft.com/office/drawing/2014/main" id="{FDD1224F-B22C-CC47-2F73-D7C964ED9C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1700" y="3904200"/>
            <a:ext cx="2675291" cy="267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45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</a:pPr>
            <a:r>
              <a:rPr lang="en-US"/>
              <a:t>C#</a:t>
            </a: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838200" y="2478024"/>
            <a:ext cx="1051560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189" lvl="0" indent="-45718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Bahasa </a:t>
            </a:r>
            <a:r>
              <a:rPr lang="en-US" sz="2200" dirty="0" err="1"/>
              <a:t>pemrograman</a:t>
            </a:r>
            <a:r>
              <a:rPr lang="en-US" sz="2200" dirty="0"/>
              <a:t> yang digunakan pada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macam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endParaRPr lang="en-US" sz="2200" dirty="0"/>
          </a:p>
          <a:p>
            <a:pPr marL="457189" lvl="0" indent="-45718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</a:t>
            </a:r>
            <a:r>
              <a:rPr lang="en-US" sz="2200" dirty="0" err="1"/>
              <a:t>pemrograman</a:t>
            </a:r>
            <a:r>
              <a:rPr lang="en-US" sz="2200" dirty="0"/>
              <a:t> dengan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terbanyak</a:t>
            </a:r>
            <a:endParaRPr lang="en-US" sz="2200" dirty="0"/>
          </a:p>
          <a:p>
            <a:pPr marL="457189" lvl="0" indent="-45718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lang="en-US" sz="2200" dirty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Software: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Gunakan </a:t>
            </a:r>
            <a:r>
              <a:rPr lang="en-US" sz="2200" dirty="0">
                <a:solidFill>
                  <a:srgbClr val="FF0000"/>
                </a:solidFill>
              </a:rPr>
              <a:t>VISUAL STUDIO COMMUNITY </a:t>
            </a:r>
            <a:r>
              <a:rPr lang="en-US" sz="2200" dirty="0">
                <a:solidFill>
                  <a:schemeClr val="tx1"/>
                </a:solidFill>
              </a:rPr>
              <a:t>atau</a:t>
            </a:r>
            <a:r>
              <a:rPr lang="en-US" sz="2200" dirty="0">
                <a:solidFill>
                  <a:srgbClr val="FF0000"/>
                </a:solidFill>
              </a:rPr>
              <a:t> ENTERPRISE 2017-2022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solidFill>
                  <a:schemeClr val="tx1"/>
                </a:solidFill>
              </a:rPr>
              <a:t>Bisa download langsung gratis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Microsoft</a:t>
            </a: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solidFill>
                  <a:srgbClr val="FF0000"/>
                </a:solidFill>
              </a:rPr>
              <a:t>JANGAN </a:t>
            </a:r>
            <a:r>
              <a:rPr lang="en-US" sz="2200" dirty="0">
                <a:solidFill>
                  <a:schemeClr val="tx1"/>
                </a:solidFill>
              </a:rPr>
              <a:t>menggunakan Visual Studio Code</a:t>
            </a:r>
          </a:p>
        </p:txBody>
      </p:sp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Google Shape;320;g26a056b03d4_0_0">
            <a:extLst>
              <a:ext uri="{FF2B5EF4-FFF2-40B4-BE49-F238E27FC236}">
                <a16:creationId xmlns:a16="http://schemas.microsoft.com/office/drawing/2014/main" id="{72DD9243-61FD-D69D-A38B-F90D2DC70080}"/>
              </a:ext>
            </a:extLst>
          </p:cNvPr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 dirty="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 dirty="0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a056b03d4_0_0"/>
          <p:cNvSpPr txBox="1">
            <a:spLocks noGrp="1"/>
          </p:cNvSpPr>
          <p:nvPr>
            <p:ph type="title"/>
          </p:nvPr>
        </p:nvSpPr>
        <p:spPr>
          <a:xfrm>
            <a:off x="0" y="593100"/>
            <a:ext cx="12192000" cy="7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/>
              <a:t>Learning Outcome</a:t>
            </a:r>
            <a:endParaRPr sz="3600" dirty="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g26a056b03d4_0_0"/>
          <p:cNvSpPr txBox="1">
            <a:spLocks noGrp="1"/>
          </p:cNvSpPr>
          <p:nvPr>
            <p:ph type="body" idx="1"/>
          </p:nvPr>
        </p:nvSpPr>
        <p:spPr>
          <a:xfrm>
            <a:off x="1334667" y="1331650"/>
            <a:ext cx="95456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b="1" dirty="0"/>
              <a:t>Learning Outcome for Graduate:</a:t>
            </a:r>
            <a:endParaRPr lang="en-US" sz="1600" dirty="0"/>
          </a:p>
          <a:p>
            <a:pPr marL="457189" lvl="0" indent="-457189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KU-1: Mampu </a:t>
            </a:r>
            <a:r>
              <a:rPr lang="en-US" sz="1600" dirty="0" err="1"/>
              <a:t>berpikir</a:t>
            </a:r>
            <a:r>
              <a:rPr lang="en-US" sz="1600" dirty="0"/>
              <a:t> </a:t>
            </a:r>
            <a:r>
              <a:rPr lang="en-US" sz="1600" dirty="0" err="1"/>
              <a:t>logis</a:t>
            </a:r>
            <a:r>
              <a:rPr lang="en-US" sz="1600" dirty="0"/>
              <a:t>, </a:t>
            </a:r>
            <a:r>
              <a:rPr lang="en-US" sz="1600" dirty="0" err="1"/>
              <a:t>kritis</a:t>
            </a:r>
            <a:r>
              <a:rPr lang="en-US" sz="1600" dirty="0"/>
              <a:t>, </a:t>
            </a:r>
            <a:r>
              <a:rPr lang="en-US" sz="1600" dirty="0" err="1"/>
              <a:t>sistematis</a:t>
            </a:r>
            <a:r>
              <a:rPr lang="en-US" sz="1600" dirty="0"/>
              <a:t> dan </a:t>
            </a:r>
            <a:r>
              <a:rPr lang="en-US" sz="1600" dirty="0" err="1"/>
              <a:t>inovatif</a:t>
            </a:r>
            <a:r>
              <a:rPr lang="en-US" sz="1600" dirty="0"/>
              <a:t> dengan </a:t>
            </a:r>
            <a:r>
              <a:rPr lang="en-US" sz="1600" dirty="0" err="1"/>
              <a:t>menerapkan</a:t>
            </a:r>
            <a:r>
              <a:rPr lang="en-US" sz="1600" dirty="0"/>
              <a:t> </a:t>
            </a:r>
            <a:r>
              <a:rPr lang="en-US" sz="1600" dirty="0" err="1"/>
              <a:t>keilmuan</a:t>
            </a:r>
            <a:r>
              <a:rPr lang="en-US" sz="1600" dirty="0"/>
              <a:t> di </a:t>
            </a:r>
            <a:r>
              <a:rPr lang="en-US" sz="1600" dirty="0" err="1"/>
              <a:t>bidang</a:t>
            </a:r>
            <a:r>
              <a:rPr lang="en-US" sz="1600" dirty="0"/>
              <a:t> teknologi informasi dalam </a:t>
            </a: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dan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mendokumentasikan</a:t>
            </a:r>
            <a:r>
              <a:rPr lang="en-US" sz="1600" dirty="0"/>
              <a:t> hasil </a:t>
            </a:r>
            <a:r>
              <a:rPr lang="en-US" sz="1600" dirty="0" err="1"/>
              <a:t>pemikiran</a:t>
            </a:r>
            <a:r>
              <a:rPr lang="en-US" sz="1600" dirty="0"/>
              <a:t> secara </a:t>
            </a:r>
            <a:r>
              <a:rPr lang="en-US" sz="1600" dirty="0" err="1"/>
              <a:t>saintifik</a:t>
            </a:r>
            <a:endParaRPr lang="en-US" sz="1600" dirty="0"/>
          </a:p>
          <a:p>
            <a:pPr marL="457189" lvl="0" indent="-457189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KU-2: Mampu menunjukkan </a:t>
            </a:r>
            <a:r>
              <a:rPr lang="en-US" sz="1600" dirty="0" err="1"/>
              <a:t>kinerja</a:t>
            </a:r>
            <a:r>
              <a:rPr lang="en-US" sz="1600" dirty="0"/>
              <a:t> yang </a:t>
            </a:r>
            <a:r>
              <a:rPr lang="en-US" sz="1600" dirty="0" err="1"/>
              <a:t>bermutu</a:t>
            </a:r>
            <a:r>
              <a:rPr lang="en-US" sz="1600" dirty="0"/>
              <a:t> dan </a:t>
            </a:r>
            <a:r>
              <a:rPr lang="en-US" sz="1600" dirty="0" err="1"/>
              <a:t>bertanggungjawab</a:t>
            </a:r>
            <a:r>
              <a:rPr lang="en-US" sz="1600" dirty="0"/>
              <a:t> baik secara </a:t>
            </a:r>
            <a:r>
              <a:rPr lang="en-US" sz="1600" dirty="0" err="1"/>
              <a:t>mandiri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berkelompok</a:t>
            </a:r>
            <a:r>
              <a:rPr lang="en-US" sz="1600" dirty="0"/>
              <a:t>, termasuk melakukan </a:t>
            </a:r>
            <a:r>
              <a:rPr lang="en-US" sz="1600" dirty="0" err="1"/>
              <a:t>supervisi</a:t>
            </a:r>
            <a:r>
              <a:rPr lang="en-US" sz="1600" dirty="0"/>
              <a:t> dan </a:t>
            </a:r>
            <a:r>
              <a:rPr lang="en-US" sz="1600" dirty="0" err="1"/>
              <a:t>evaluasi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dapat </a:t>
            </a:r>
            <a:r>
              <a:rPr lang="en-US" sz="1600" dirty="0" err="1"/>
              <a:t>berkomunikasi</a:t>
            </a:r>
            <a:r>
              <a:rPr lang="en-US" sz="1600" dirty="0"/>
              <a:t> dan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kerja dengan </a:t>
            </a:r>
            <a:r>
              <a:rPr lang="en-US" sz="1600" dirty="0" err="1"/>
              <a:t>berbagai</a:t>
            </a:r>
            <a:r>
              <a:rPr lang="en-US" sz="1600" dirty="0"/>
              <a:t> pihak.</a:t>
            </a:r>
            <a:endParaRPr lang="en-US" sz="2400" dirty="0"/>
          </a:p>
          <a:p>
            <a:pPr marL="457189" lvl="0" indent="-457189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KK-1: Mampu </a:t>
            </a:r>
            <a:r>
              <a:rPr lang="en-US" sz="1600" dirty="0" err="1"/>
              <a:t>menganalisis</a:t>
            </a:r>
            <a:r>
              <a:rPr lang="en-US" sz="1600" dirty="0"/>
              <a:t> masalah dan </a:t>
            </a:r>
            <a:r>
              <a:rPr lang="en-US" sz="1600" dirty="0" err="1"/>
              <a:t>merumuskan</a:t>
            </a:r>
            <a:r>
              <a:rPr lang="en-US" sz="1600" dirty="0"/>
              <a:t> </a:t>
            </a:r>
            <a:r>
              <a:rPr lang="en-US" sz="1600" dirty="0" err="1"/>
              <a:t>solusinya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teknologi informasi dan komunikasi</a:t>
            </a:r>
          </a:p>
          <a:p>
            <a:pPr marL="457189" lvl="0" indent="-457189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PP-1: </a:t>
            </a:r>
            <a:r>
              <a:rPr lang="en-US" sz="1600" dirty="0" err="1"/>
              <a:t>Menguasai</a:t>
            </a:r>
            <a:r>
              <a:rPr lang="en-US" sz="1600" dirty="0"/>
              <a:t> konsep </a:t>
            </a:r>
            <a:r>
              <a:rPr lang="en-US" sz="1600" dirty="0" err="1"/>
              <a:t>matematika</a:t>
            </a:r>
            <a:r>
              <a:rPr lang="en-US" sz="1600" dirty="0"/>
              <a:t> fundamental dan </a:t>
            </a:r>
            <a:r>
              <a:rPr lang="en-US" sz="1600" dirty="0" err="1"/>
              <a:t>prinsip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komputer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lain yang </a:t>
            </a:r>
            <a:r>
              <a:rPr lang="en-US" sz="1600" dirty="0" err="1"/>
              <a:t>relevan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b="1" dirty="0"/>
              <a:t>Learning Outcome of Alpro:</a:t>
            </a:r>
            <a:endParaRPr lang="en-US" sz="1600" dirty="0"/>
          </a:p>
          <a:p>
            <a:pPr marL="457189" lvl="0" indent="-457189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Mampu </a:t>
            </a:r>
            <a:r>
              <a:rPr lang="en-US" sz="1600" dirty="0" err="1"/>
              <a:t>memahami</a:t>
            </a:r>
            <a:r>
              <a:rPr lang="en-US" sz="1600" dirty="0"/>
              <a:t> logika dan konsep yang diperlukan untuk menyelesaikan suatu masalah, dan </a:t>
            </a:r>
            <a:r>
              <a:rPr lang="en-US" sz="1600" dirty="0" err="1"/>
              <a:t>mewujudkannya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sebuah program modular yang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tipe data, proses </a:t>
            </a:r>
            <a:r>
              <a:rPr lang="en-US" sz="1600" dirty="0" err="1"/>
              <a:t>kondisional</a:t>
            </a:r>
            <a:r>
              <a:rPr lang="en-US" sz="1600" dirty="0"/>
              <a:t>, </a:t>
            </a:r>
            <a:r>
              <a:rPr lang="en-US" sz="1600" dirty="0" err="1"/>
              <a:t>perulangan</a:t>
            </a:r>
            <a:r>
              <a:rPr lang="en-US" sz="1600" dirty="0"/>
              <a:t> dan </a:t>
            </a:r>
            <a:r>
              <a:rPr lang="en-US" sz="1600" dirty="0" err="1"/>
              <a:t>penyimpanan</a:t>
            </a:r>
            <a:r>
              <a:rPr lang="en-US" sz="1600" dirty="0"/>
              <a:t> data dengan bentuk array atau list.</a:t>
            </a:r>
            <a:endParaRPr lang="en-US" sz="2400" dirty="0"/>
          </a:p>
        </p:txBody>
      </p:sp>
      <p:sp>
        <p:nvSpPr>
          <p:cNvPr id="320" name="Google Shape;320;g26a056b03d4_0_0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a056b03d4_0_0"/>
          <p:cNvSpPr txBox="1">
            <a:spLocks noGrp="1"/>
          </p:cNvSpPr>
          <p:nvPr>
            <p:ph type="title"/>
          </p:nvPr>
        </p:nvSpPr>
        <p:spPr>
          <a:xfrm>
            <a:off x="0" y="593100"/>
            <a:ext cx="12192000" cy="7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/>
              <a:t>Metode Pembelajaran</a:t>
            </a:r>
            <a:endParaRPr sz="3600" dirty="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g26a056b03d4_0_0"/>
          <p:cNvSpPr txBox="1">
            <a:spLocks noGrp="1"/>
          </p:cNvSpPr>
          <p:nvPr>
            <p:ph type="body" idx="1"/>
          </p:nvPr>
        </p:nvSpPr>
        <p:spPr>
          <a:xfrm>
            <a:off x="1334667" y="1331650"/>
            <a:ext cx="95456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14 Minggu pertemuan: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4 jam per minggu (2 x 2 jam per pertemuan)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2 jam per minggu (1 x 2 jam per pertemuan) </a:t>
            </a:r>
            <a:r>
              <a:rPr lang="en-US" dirty="0" err="1"/>
              <a:t>praktek</a:t>
            </a:r>
            <a:endParaRPr lang="en-US" dirty="0"/>
          </a:p>
          <a:p>
            <a:pPr marL="457189" lvl="0" indent="-45718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dirty="0"/>
              <a:t>Pada setiap pertemuan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melakukan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, termasuk: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 err="1"/>
              <a:t>Mempelajari</a:t>
            </a:r>
            <a:r>
              <a:rPr lang="en-US" dirty="0"/>
              <a:t> konsep </a:t>
            </a:r>
            <a:r>
              <a:rPr lang="en-US" dirty="0" err="1"/>
              <a:t>pemrograman</a:t>
            </a:r>
            <a:r>
              <a:rPr lang="en-US" dirty="0"/>
              <a:t> untuk menyelesaikan sebuah masalah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Melihat contoh </a:t>
            </a:r>
            <a:r>
              <a:rPr lang="en-US" dirty="0" err="1"/>
              <a:t>penggunaan</a:t>
            </a:r>
            <a:r>
              <a:rPr lang="en-US" dirty="0"/>
              <a:t> konsep tersebut</a:t>
            </a:r>
          </a:p>
          <a:p>
            <a:pPr marL="990575" lvl="1" indent="-3809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Mencoba membuat program tersebut</a:t>
            </a:r>
          </a:p>
          <a:p>
            <a:pPr marL="609585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: C# (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: C Sharp)</a:t>
            </a:r>
          </a:p>
        </p:txBody>
      </p:sp>
      <p:sp>
        <p:nvSpPr>
          <p:cNvPr id="320" name="Google Shape;320;g26a056b03d4_0_0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67472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44296" y="575573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</a:pPr>
            <a:r>
              <a:rPr lang="en-US" sz="4000" dirty="0"/>
              <a:t>TIPS untuk </a:t>
            </a:r>
            <a:r>
              <a:rPr lang="en-US" sz="4000" dirty="0" err="1"/>
              <a:t>mendapatkan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ALPRO baik</a:t>
            </a:r>
            <a:endParaRPr sz="4000"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873254" y="6356350"/>
            <a:ext cx="24774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838200" y="1927627"/>
            <a:ext cx="10515600" cy="4354800"/>
            <a:chOff x="0" y="1361"/>
            <a:chExt cx="10515600" cy="4354800"/>
          </a:xfrm>
        </p:grpSpPr>
        <p:sp>
          <p:nvSpPr>
            <p:cNvPr id="122" name="Google Shape;122;p4"/>
            <p:cNvSpPr/>
            <p:nvPr/>
          </p:nvSpPr>
          <p:spPr>
            <a:xfrm>
              <a:off x="2103120" y="1361"/>
              <a:ext cx="8412480" cy="1395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2103120" y="1361"/>
              <a:ext cx="8412480" cy="1395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225" tIns="354525" rIns="163225" bIns="354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Gunakan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komputer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hanya untuk keperluan kelas Alpro saja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dirty="0">
                  <a:solidFill>
                    <a:schemeClr val="lt1"/>
                  </a:solidFill>
                </a:rPr>
                <a:t>(Jangan browsing </a:t>
              </a:r>
              <a:r>
                <a:rPr lang="en-US" sz="1700" dirty="0" err="1">
                  <a:solidFill>
                    <a:schemeClr val="lt1"/>
                  </a:solidFill>
                </a:rPr>
                <a:t>hal-hal</a:t>
              </a:r>
              <a:r>
                <a:rPr lang="en-US" sz="1700" dirty="0">
                  <a:solidFill>
                    <a:schemeClr val="lt1"/>
                  </a:solidFill>
                </a:rPr>
                <a:t> yang tidak </a:t>
              </a:r>
              <a:r>
                <a:rPr lang="en-US" sz="1700" dirty="0" err="1">
                  <a:solidFill>
                    <a:schemeClr val="lt1"/>
                  </a:solidFill>
                </a:rPr>
                <a:t>berhubungan</a:t>
              </a:r>
              <a:r>
                <a:rPr lang="en-US" sz="1700" dirty="0">
                  <a:solidFill>
                    <a:schemeClr val="lt1"/>
                  </a:solidFill>
                </a:rPr>
                <a:t> dengan </a:t>
              </a:r>
              <a:r>
                <a:rPr lang="en-US" sz="1700" dirty="0" err="1">
                  <a:solidFill>
                    <a:schemeClr val="lt1"/>
                  </a:solidFill>
                </a:rPr>
                <a:t>pelajaran</a:t>
              </a:r>
              <a:r>
                <a:rPr lang="en-US" sz="1700" dirty="0">
                  <a:solidFill>
                    <a:schemeClr val="lt1"/>
                  </a:solidFill>
                </a:rPr>
                <a:t>, LINE, Discord, IG, </a:t>
              </a:r>
              <a:r>
                <a:rPr lang="en-US" sz="1700" dirty="0" err="1">
                  <a:solidFill>
                    <a:schemeClr val="lt1"/>
                  </a:solidFill>
                </a:rPr>
                <a:t>dll</a:t>
              </a:r>
              <a:r>
                <a:rPr lang="en-US" sz="1700" dirty="0">
                  <a:solidFill>
                    <a:schemeClr val="lt1"/>
                  </a:solidFill>
                </a:rPr>
                <a:t>, </a:t>
              </a:r>
              <a:r>
                <a:rPr lang="en-US" sz="1700" dirty="0" err="1">
                  <a:solidFill>
                    <a:schemeClr val="lt1"/>
                  </a:solidFill>
                </a:rPr>
                <a:t>fokus</a:t>
              </a:r>
              <a:r>
                <a:rPr lang="en-US" sz="1700" dirty="0">
                  <a:solidFill>
                    <a:schemeClr val="lt1"/>
                  </a:solidFill>
                </a:rPr>
                <a:t> pada keperluan kelas)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0" y="1361"/>
              <a:ext cx="2103120" cy="139576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0" y="1361"/>
              <a:ext cx="2103120" cy="1395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275" tIns="137850" rIns="111275" bIns="13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Gunakan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103120" y="1480877"/>
              <a:ext cx="8412480" cy="1395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2103120" y="1480877"/>
              <a:ext cx="8412480" cy="1395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225" tIns="354525" rIns="163225" bIns="354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Dengarkan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dosen saat 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ada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penjelasan</a:t>
              </a:r>
              <a:r>
                <a:rPr lang="en-US" sz="1700" dirty="0">
                  <a:solidFill>
                    <a:schemeClr val="lt1"/>
                  </a:solidFill>
                </a:rPr>
                <a:t>. </a:t>
              </a:r>
              <a:r>
                <a:rPr lang="en-US" sz="1700" dirty="0" err="1">
                  <a:solidFill>
                    <a:schemeClr val="lt1"/>
                  </a:solidFill>
                </a:rPr>
                <a:t>Hindari</a:t>
              </a:r>
              <a:r>
                <a:rPr lang="en-US" sz="1700" dirty="0">
                  <a:solidFill>
                    <a:schemeClr val="lt1"/>
                  </a:solidFill>
                </a:rPr>
                <a:t> gadget anda </a:t>
              </a:r>
              <a:r>
                <a:rPr lang="en-US" sz="1700" dirty="0" err="1">
                  <a:solidFill>
                    <a:schemeClr val="lt1"/>
                  </a:solidFill>
                </a:rPr>
                <a:t>karena</a:t>
              </a:r>
              <a:r>
                <a:rPr lang="en-US" sz="1700" dirty="0">
                  <a:solidFill>
                    <a:schemeClr val="lt1"/>
                  </a:solidFill>
                </a:rPr>
                <a:t> dapat sangat mengganggu </a:t>
              </a:r>
              <a:r>
                <a:rPr lang="en-US" sz="1700" dirty="0" err="1">
                  <a:solidFill>
                    <a:schemeClr val="lt1"/>
                  </a:solidFill>
                </a:rPr>
                <a:t>konsentrasi</a:t>
              </a:r>
              <a:r>
                <a:rPr lang="en-US" sz="1700" dirty="0">
                  <a:solidFill>
                    <a:schemeClr val="lt1"/>
                  </a:solidFill>
                </a:rPr>
                <a:t> (multitasking 100% itu </a:t>
              </a:r>
              <a:r>
                <a:rPr lang="en-US" sz="1700" dirty="0" err="1">
                  <a:solidFill>
                    <a:schemeClr val="lt1"/>
                  </a:solidFill>
                </a:rPr>
                <a:t>mitos</a:t>
              </a:r>
              <a:r>
                <a:rPr lang="en-US" sz="1700" dirty="0">
                  <a:solidFill>
                    <a:schemeClr val="lt1"/>
                  </a:solidFill>
                </a:rPr>
                <a:t> bagi kebanyakan orang)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0" y="1480877"/>
              <a:ext cx="2103120" cy="139576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0" y="1480877"/>
              <a:ext cx="2103120" cy="1395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275" tIns="137850" rIns="111275" bIns="13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Dengarkan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103120" y="2960392"/>
              <a:ext cx="8412480" cy="1395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2103120" y="2960392"/>
              <a:ext cx="8412480" cy="1395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225" tIns="354525" rIns="163225" bIns="354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Batas 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keterlambatan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sesuai 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peraturan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dari</a:t>
              </a: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Rektor adalah </a:t>
              </a:r>
              <a:r>
                <a:rPr lang="en-US" sz="17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 MENIT</a:t>
              </a:r>
              <a:endParaRPr lang="en-US" sz="17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0" dirty="0" err="1">
                  <a:solidFill>
                    <a:schemeClr val="lt1"/>
                  </a:solidFill>
                </a:rPr>
                <a:t>Keterlambatan</a:t>
              </a:r>
              <a:r>
                <a:rPr lang="en-US" sz="1700" b="0" dirty="0">
                  <a:solidFill>
                    <a:schemeClr val="lt1"/>
                  </a:solidFill>
                </a:rPr>
                <a:t> </a:t>
              </a:r>
              <a:r>
                <a:rPr lang="en-US" sz="1700" b="0" dirty="0" err="1">
                  <a:solidFill>
                    <a:schemeClr val="lt1"/>
                  </a:solidFill>
                </a:rPr>
                <a:t>akan</a:t>
              </a:r>
              <a:r>
                <a:rPr lang="en-US" sz="1700" b="0" dirty="0">
                  <a:solidFill>
                    <a:schemeClr val="lt1"/>
                  </a:solidFill>
                </a:rPr>
                <a:t> </a:t>
              </a:r>
              <a:r>
                <a:rPr lang="en-US" sz="1700" b="0" dirty="0" err="1">
                  <a:solidFill>
                    <a:schemeClr val="lt1"/>
                  </a:solidFill>
                </a:rPr>
                <a:t>berakibat</a:t>
              </a:r>
              <a:r>
                <a:rPr lang="en-US" sz="1700" b="0" dirty="0">
                  <a:solidFill>
                    <a:schemeClr val="lt1"/>
                  </a:solidFill>
                </a:rPr>
                <a:t> tidak </a:t>
              </a:r>
              <a:r>
                <a:rPr lang="en-US" sz="1700" b="0" dirty="0" err="1">
                  <a:solidFill>
                    <a:schemeClr val="lt1"/>
                  </a:solidFill>
                </a:rPr>
                <a:t>mendapatkan</a:t>
              </a:r>
              <a:r>
                <a:rPr lang="en-US" sz="1700" b="0" dirty="0">
                  <a:solidFill>
                    <a:schemeClr val="lt1"/>
                  </a:solidFill>
                </a:rPr>
                <a:t> absen, dan anda </a:t>
              </a:r>
              <a:r>
                <a:rPr lang="en-US" sz="1700" b="0" dirty="0" err="1">
                  <a:solidFill>
                    <a:schemeClr val="lt1"/>
                  </a:solidFill>
                </a:rPr>
                <a:t>beresiko</a:t>
              </a:r>
              <a:r>
                <a:rPr lang="en-US" sz="1700" b="0" dirty="0">
                  <a:solidFill>
                    <a:schemeClr val="lt1"/>
                  </a:solidFill>
                </a:rPr>
                <a:t> </a:t>
              </a:r>
              <a:r>
                <a:rPr lang="en-US" sz="1700" b="0" dirty="0" err="1">
                  <a:solidFill>
                    <a:schemeClr val="lt1"/>
                  </a:solidFill>
                </a:rPr>
                <a:t>tertinggal</a:t>
              </a:r>
              <a:r>
                <a:rPr lang="en-US" sz="1700" b="0" dirty="0">
                  <a:solidFill>
                    <a:schemeClr val="lt1"/>
                  </a:solidFill>
                </a:rPr>
                <a:t> </a:t>
              </a:r>
              <a:r>
                <a:rPr lang="en-US" sz="1700" b="0" dirty="0" err="1">
                  <a:solidFill>
                    <a:schemeClr val="lt1"/>
                  </a:solidFill>
                </a:rPr>
                <a:t>penjelasan</a:t>
              </a:r>
              <a:r>
                <a:rPr lang="en-US" sz="1700" b="0" dirty="0">
                  <a:solidFill>
                    <a:schemeClr val="lt1"/>
                  </a:solidFill>
                </a:rPr>
                <a:t> penting di awal kelas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0" y="2960392"/>
              <a:ext cx="2103120" cy="139576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0" y="2960392"/>
              <a:ext cx="2103120" cy="1395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275" tIns="137850" rIns="111275" bIns="137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Jangan terlambat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a056b03d4_0_31"/>
          <p:cNvSpPr txBox="1">
            <a:spLocks noGrp="1"/>
          </p:cNvSpPr>
          <p:nvPr>
            <p:ph type="title"/>
          </p:nvPr>
        </p:nvSpPr>
        <p:spPr>
          <a:xfrm>
            <a:off x="1141133" y="4319000"/>
            <a:ext cx="3170000" cy="1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US" sz="6000" dirty="0"/>
              <a:t>Aturan</a:t>
            </a:r>
            <a:br>
              <a:rPr lang="en-US" sz="6000" dirty="0"/>
            </a:br>
            <a:r>
              <a:rPr lang="en-US" sz="6000" dirty="0"/>
              <a:t>Kelas</a:t>
            </a:r>
            <a:endParaRPr sz="3733" dirty="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33" name="Google Shape;333;g26a056b03d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535" y="922101"/>
            <a:ext cx="6510168" cy="488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a056b03d4_0_31"/>
          <p:cNvPicPr preferRelativeResize="0"/>
          <p:nvPr/>
        </p:nvPicPr>
        <p:blipFill rotWithShape="1">
          <a:blip r:embed="rId4">
            <a:alphaModFix/>
          </a:blip>
          <a:srcRect l="913" t="13442" r="45688" b="15357"/>
          <a:stretch/>
        </p:blipFill>
        <p:spPr>
          <a:xfrm>
            <a:off x="4364534" y="922101"/>
            <a:ext cx="6510169" cy="488263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a056b03d4_0_31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" name="Google Shape;141;p5">
            <a:extLst>
              <a:ext uri="{FF2B5EF4-FFF2-40B4-BE49-F238E27FC236}">
                <a16:creationId xmlns:a16="http://schemas.microsoft.com/office/drawing/2014/main" id="{0768EFE0-9E72-9DCA-43BB-0A062964884C}"/>
              </a:ext>
            </a:extLst>
          </p:cNvPr>
          <p:cNvGrpSpPr/>
          <p:nvPr/>
        </p:nvGrpSpPr>
        <p:grpSpPr>
          <a:xfrm>
            <a:off x="5303520" y="772947"/>
            <a:ext cx="6364224" cy="5321250"/>
            <a:chOff x="0" y="96291"/>
            <a:chExt cx="6364224" cy="5321250"/>
          </a:xfrm>
        </p:grpSpPr>
        <p:sp>
          <p:nvSpPr>
            <p:cNvPr id="3" name="Google Shape;142;p5">
              <a:extLst>
                <a:ext uri="{FF2B5EF4-FFF2-40B4-BE49-F238E27FC236}">
                  <a16:creationId xmlns:a16="http://schemas.microsoft.com/office/drawing/2014/main" id="{BB135416-E404-8728-AA5B-0B670BF200C9}"/>
                </a:ext>
              </a:extLst>
            </p:cNvPr>
            <p:cNvSpPr/>
            <p:nvPr/>
          </p:nvSpPr>
          <p:spPr>
            <a:xfrm>
              <a:off x="0" y="96291"/>
              <a:ext cx="6364224" cy="1725750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3;p5">
              <a:extLst>
                <a:ext uri="{FF2B5EF4-FFF2-40B4-BE49-F238E27FC236}">
                  <a16:creationId xmlns:a16="http://schemas.microsoft.com/office/drawing/2014/main" id="{480C28F1-BAA7-72FC-80B6-A42F1FA46C52}"/>
                </a:ext>
              </a:extLst>
            </p:cNvPr>
            <p:cNvSpPr txBox="1"/>
            <p:nvPr/>
          </p:nvSpPr>
          <p:spPr>
            <a:xfrm>
              <a:off x="84244" y="180535"/>
              <a:ext cx="6195736" cy="155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000" dirty="0">
                  <a:solidFill>
                    <a:schemeClr val="lt1"/>
                  </a:solidFill>
                </a:rPr>
                <a:t>DILARANG </a:t>
              </a:r>
              <a:r>
                <a:rPr lang="en-US" sz="2000" dirty="0" err="1">
                  <a:solidFill>
                    <a:schemeClr val="lt1"/>
                  </a:solidFill>
                </a:rPr>
                <a:t>plagiat</a:t>
              </a:r>
              <a:r>
                <a:rPr lang="en-US" sz="2000" dirty="0">
                  <a:solidFill>
                    <a:schemeClr val="lt1"/>
                  </a:solidFill>
                </a:rPr>
                <a:t>!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Belajar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dari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Internet (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memahami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dan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menggunakannya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dengan benar) OK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000" dirty="0" err="1">
                  <a:solidFill>
                    <a:schemeClr val="lt1"/>
                  </a:solidFill>
                </a:rPr>
                <a:t>Mengkopas</a:t>
              </a:r>
              <a:r>
                <a:rPr lang="en-US" sz="2000" dirty="0">
                  <a:solidFill>
                    <a:schemeClr val="lt1"/>
                  </a:solidFill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</a:rPr>
                <a:t>dari</a:t>
              </a:r>
              <a:r>
                <a:rPr lang="en-US" sz="2000" dirty="0">
                  <a:solidFill>
                    <a:schemeClr val="lt1"/>
                  </a:solidFill>
                </a:rPr>
                <a:t> Internet tanpa </a:t>
              </a:r>
              <a:r>
                <a:rPr lang="en-US" sz="2000" dirty="0" err="1">
                  <a:solidFill>
                    <a:schemeClr val="lt1"/>
                  </a:solidFill>
                </a:rPr>
                <a:t>memahaminya</a:t>
              </a:r>
              <a:r>
                <a:rPr lang="en-US" sz="2000" dirty="0">
                  <a:solidFill>
                    <a:schemeClr val="lt1"/>
                  </a:solidFill>
                </a:rPr>
                <a:t> TIDAK OK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4;p5">
              <a:extLst>
                <a:ext uri="{FF2B5EF4-FFF2-40B4-BE49-F238E27FC236}">
                  <a16:creationId xmlns:a16="http://schemas.microsoft.com/office/drawing/2014/main" id="{29AC9D91-98F7-D5F5-CD10-B97942247FCA}"/>
                </a:ext>
              </a:extLst>
            </p:cNvPr>
            <p:cNvSpPr/>
            <p:nvPr/>
          </p:nvSpPr>
          <p:spPr>
            <a:xfrm>
              <a:off x="0" y="1894041"/>
              <a:ext cx="6364224" cy="1725750"/>
            </a:xfrm>
            <a:prstGeom prst="roundRect">
              <a:avLst>
                <a:gd name="adj" fmla="val 16667"/>
              </a:avLst>
            </a:prstGeom>
            <a:solidFill>
              <a:srgbClr val="BB995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5;p5">
              <a:extLst>
                <a:ext uri="{FF2B5EF4-FFF2-40B4-BE49-F238E27FC236}">
                  <a16:creationId xmlns:a16="http://schemas.microsoft.com/office/drawing/2014/main" id="{C6F12C8F-193D-88FD-DC8C-734023BAF1E9}"/>
                </a:ext>
              </a:extLst>
            </p:cNvPr>
            <p:cNvSpPr txBox="1"/>
            <p:nvPr/>
          </p:nvSpPr>
          <p:spPr>
            <a:xfrm>
              <a:off x="84244" y="1978285"/>
              <a:ext cx="6195736" cy="155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Menolong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teman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dengan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memberikan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arahan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dan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petunjuk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serta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berdiskusi</a:t>
              </a:r>
              <a:r>
                <a:rPr lang="en-US"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saat belajar di kelas OK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000" dirty="0" err="1">
                  <a:solidFill>
                    <a:schemeClr val="lt1"/>
                  </a:solidFill>
                </a:rPr>
                <a:t>Memberikan</a:t>
              </a:r>
              <a:r>
                <a:rPr lang="en-US" sz="2000" dirty="0">
                  <a:solidFill>
                    <a:schemeClr val="lt1"/>
                  </a:solidFill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</a:rPr>
                <a:t>kodingan</a:t>
              </a:r>
              <a:r>
                <a:rPr lang="en-US" sz="2000" dirty="0">
                  <a:solidFill>
                    <a:schemeClr val="lt1"/>
                  </a:solidFill>
                </a:rPr>
                <a:t>/program/jawaban ke </a:t>
              </a:r>
              <a:r>
                <a:rPr lang="en-US" sz="2000" dirty="0" err="1">
                  <a:solidFill>
                    <a:schemeClr val="lt1"/>
                  </a:solidFill>
                </a:rPr>
                <a:t>teman</a:t>
              </a:r>
              <a:r>
                <a:rPr lang="en-US" sz="2000" dirty="0">
                  <a:solidFill>
                    <a:schemeClr val="lt1"/>
                  </a:solidFill>
                </a:rPr>
                <a:t> TIDAK OK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6;p5">
              <a:extLst>
                <a:ext uri="{FF2B5EF4-FFF2-40B4-BE49-F238E27FC236}">
                  <a16:creationId xmlns:a16="http://schemas.microsoft.com/office/drawing/2014/main" id="{CFC70DB5-6E79-EBB8-EF64-83F259554289}"/>
                </a:ext>
              </a:extLst>
            </p:cNvPr>
            <p:cNvSpPr/>
            <p:nvPr/>
          </p:nvSpPr>
          <p:spPr>
            <a:xfrm>
              <a:off x="0" y="3691791"/>
              <a:ext cx="6364224" cy="1725750"/>
            </a:xfrm>
            <a:prstGeom prst="roundRect">
              <a:avLst>
                <a:gd name="adj" fmla="val 16667"/>
              </a:avLst>
            </a:prstGeom>
            <a:solidFill>
              <a:srgbClr val="99B95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7;p5">
              <a:extLst>
                <a:ext uri="{FF2B5EF4-FFF2-40B4-BE49-F238E27FC236}">
                  <a16:creationId xmlns:a16="http://schemas.microsoft.com/office/drawing/2014/main" id="{6933D72F-E150-2F2D-CD99-6B286108D3DC}"/>
                </a:ext>
              </a:extLst>
            </p:cNvPr>
            <p:cNvSpPr txBox="1"/>
            <p:nvPr/>
          </p:nvSpPr>
          <p:spPr>
            <a:xfrm>
              <a:off x="84244" y="3776035"/>
              <a:ext cx="6195736" cy="155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Plagiarisme</a:t>
              </a:r>
              <a:r>
                <a:rPr lang="en-US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dan </a:t>
              </a:r>
              <a:r>
                <a:rPr lang="en-US" sz="25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kecurangan</a:t>
              </a:r>
              <a:r>
                <a:rPr lang="en-US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dalam </a:t>
              </a:r>
              <a:r>
                <a:rPr lang="en-US" sz="25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bentuk</a:t>
              </a:r>
              <a:r>
                <a:rPr lang="en-US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apapun 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Nilai Akhir Alpro = 0 (E)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105e33cad_0_19"/>
          <p:cNvSpPr txBox="1">
            <a:spLocks noGrp="1"/>
          </p:cNvSpPr>
          <p:nvPr>
            <p:ph type="title"/>
          </p:nvPr>
        </p:nvSpPr>
        <p:spPr>
          <a:xfrm>
            <a:off x="1044700" y="930266"/>
            <a:ext cx="10157600" cy="8395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200" dirty="0"/>
              <a:t>Jadwal pembelajaran:</a:t>
            </a:r>
            <a:br>
              <a:rPr lang="en-US" sz="3200" dirty="0"/>
            </a:br>
            <a:r>
              <a:rPr lang="en-US" sz="3200" dirty="0"/>
              <a:t>Paruh awal semester</a:t>
            </a:r>
            <a:endParaRPr sz="3200" dirty="0"/>
          </a:p>
        </p:txBody>
      </p:sp>
      <p:graphicFrame>
        <p:nvGraphicFramePr>
          <p:cNvPr id="234" name="Google Shape;234;g2f105e33cad_0_19"/>
          <p:cNvGraphicFramePr/>
          <p:nvPr>
            <p:extLst>
              <p:ext uri="{D42A27DB-BD31-4B8C-83A1-F6EECF244321}">
                <p14:modId xmlns:p14="http://schemas.microsoft.com/office/powerpoint/2010/main" val="4197271644"/>
              </p:ext>
            </p:extLst>
          </p:nvPr>
        </p:nvGraphicFramePr>
        <p:xfrm>
          <a:off x="1044700" y="1769814"/>
          <a:ext cx="10157599" cy="4091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900" b="1" u="none" strike="noStrike" cap="none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Topics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1A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Albert Sans" pitchFamily="2" charset="0"/>
                          <a:ea typeface="Arial"/>
                          <a:cs typeface="Arial"/>
                          <a:sym typeface="Arial"/>
                        </a:rPr>
                        <a:t>Algorithm &amp; Flowchart  </a:t>
                      </a:r>
                      <a:endParaRPr sz="1800" b="1" u="none" strike="noStrike" cap="none" dirty="0">
                        <a:latin typeface="Albert Sans" pitchFamily="2" charset="0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D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1B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Latihan Algorithm &amp; Flowchart - Data Type, Variable, I/O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2A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Introduction to C# Console - Data Type, Variable, I/O in C#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</a:t>
                      </a:r>
                      <a:r>
                        <a:rPr lang="en-ID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Latihan C# - Data Type, Variable, I/O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</a:t>
                      </a:r>
                      <a:r>
                        <a:rPr lang="en-ID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Conditional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</a:t>
                      </a:r>
                      <a:r>
                        <a:rPr lang="en-ID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Multiple Conditional 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</a:t>
                      </a:r>
                      <a:r>
                        <a:rPr lang="en-ID" sz="1800" b="1" u="none" strike="noStrike" cap="none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Nested Conditional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" name="Google Shape;235;g2f105e33cad_0_19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105e33cad_0_19"/>
          <p:cNvSpPr txBox="1">
            <a:spLocks noGrp="1"/>
          </p:cNvSpPr>
          <p:nvPr>
            <p:ph type="title"/>
          </p:nvPr>
        </p:nvSpPr>
        <p:spPr>
          <a:xfrm>
            <a:off x="1044700" y="930266"/>
            <a:ext cx="10157600" cy="8395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200" dirty="0"/>
              <a:t>Jadwal pembelajaran:</a:t>
            </a:r>
            <a:br>
              <a:rPr lang="en-US" sz="3200" dirty="0"/>
            </a:br>
            <a:r>
              <a:rPr lang="en-US" sz="3200" dirty="0"/>
              <a:t>Paruh awal semester</a:t>
            </a:r>
            <a:endParaRPr sz="3200" dirty="0"/>
          </a:p>
        </p:txBody>
      </p:sp>
      <p:graphicFrame>
        <p:nvGraphicFramePr>
          <p:cNvPr id="234" name="Google Shape;234;g2f105e33cad_0_19"/>
          <p:cNvGraphicFramePr/>
          <p:nvPr>
            <p:extLst>
              <p:ext uri="{D42A27DB-BD31-4B8C-83A1-F6EECF244321}">
                <p14:modId xmlns:p14="http://schemas.microsoft.com/office/powerpoint/2010/main" val="2325957357"/>
              </p:ext>
            </p:extLst>
          </p:nvPr>
        </p:nvGraphicFramePr>
        <p:xfrm>
          <a:off x="1044700" y="1769814"/>
          <a:ext cx="10157599" cy="4091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900" b="1" u="none" strike="noStrike" cap="none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Topics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4B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Latihan Conditional</a:t>
                      </a:r>
                      <a:endParaRPr lang="en-ID" sz="1800" b="1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5A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Quiz Tengah Semester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5B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Looping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6A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Looping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6B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Nested Looping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7A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Nested Looping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7B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Latihan UTS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" name="Google Shape;235;g2f105e33cad_0_19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0760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105e33cad_0_19"/>
          <p:cNvSpPr txBox="1">
            <a:spLocks noGrp="1"/>
          </p:cNvSpPr>
          <p:nvPr>
            <p:ph type="title"/>
          </p:nvPr>
        </p:nvSpPr>
        <p:spPr>
          <a:xfrm>
            <a:off x="1044700" y="930266"/>
            <a:ext cx="10157600" cy="8395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200" dirty="0"/>
              <a:t>Jadwal pembelajaran:</a:t>
            </a:r>
            <a:br>
              <a:rPr lang="en-US" sz="3200" dirty="0"/>
            </a:br>
            <a:r>
              <a:rPr lang="en-US" sz="3200" dirty="0"/>
              <a:t>Paruh akhir semester</a:t>
            </a:r>
            <a:endParaRPr sz="3200" dirty="0"/>
          </a:p>
        </p:txBody>
      </p:sp>
      <p:graphicFrame>
        <p:nvGraphicFramePr>
          <p:cNvPr id="234" name="Google Shape;234;g2f105e33cad_0_19"/>
          <p:cNvGraphicFramePr/>
          <p:nvPr>
            <p:extLst>
              <p:ext uri="{D42A27DB-BD31-4B8C-83A1-F6EECF244321}">
                <p14:modId xmlns:p14="http://schemas.microsoft.com/office/powerpoint/2010/main" val="1229346827"/>
              </p:ext>
            </p:extLst>
          </p:nvPr>
        </p:nvGraphicFramePr>
        <p:xfrm>
          <a:off x="1044700" y="1769814"/>
          <a:ext cx="10157599" cy="4091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900" b="1" u="none" strike="noStrike" cap="none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Topics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8A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Introduction to C# GUI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8B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Introduction to C# GUI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9A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Introduction to C# GUI (3)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9B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Array 1D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10A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Array 1D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10B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Array 2D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11A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Array 2D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" name="Google Shape;235;g2f105e33cad_0_19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40307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105e33cad_0_19"/>
          <p:cNvSpPr txBox="1">
            <a:spLocks noGrp="1"/>
          </p:cNvSpPr>
          <p:nvPr>
            <p:ph type="title"/>
          </p:nvPr>
        </p:nvSpPr>
        <p:spPr>
          <a:xfrm>
            <a:off x="1044700" y="930266"/>
            <a:ext cx="10157600" cy="8395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200" dirty="0"/>
              <a:t>Jadwal pembelajaran:</a:t>
            </a:r>
            <a:br>
              <a:rPr lang="en-US" sz="3200" dirty="0"/>
            </a:br>
            <a:r>
              <a:rPr lang="en-US" sz="3200" dirty="0"/>
              <a:t>Paruh akhir semester</a:t>
            </a:r>
            <a:endParaRPr sz="3200" dirty="0"/>
          </a:p>
        </p:txBody>
      </p:sp>
      <p:graphicFrame>
        <p:nvGraphicFramePr>
          <p:cNvPr id="234" name="Google Shape;234;g2f105e33cad_0_19"/>
          <p:cNvGraphicFramePr/>
          <p:nvPr>
            <p:extLst>
              <p:ext uri="{D42A27DB-BD31-4B8C-83A1-F6EECF244321}">
                <p14:modId xmlns:p14="http://schemas.microsoft.com/office/powerpoint/2010/main" val="287308746"/>
              </p:ext>
            </p:extLst>
          </p:nvPr>
        </p:nvGraphicFramePr>
        <p:xfrm>
          <a:off x="1044700" y="1769814"/>
          <a:ext cx="10157599" cy="4091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900" b="1" u="none" strike="noStrike" cap="none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Topics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91433" marB="91433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11B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List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12A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List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12B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Quiz Akhir Semester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13A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Method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13B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Method (2)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14A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Method (3)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  <a:latin typeface="Albert Sans" pitchFamily="2" charset="0"/>
                        </a:rPr>
                        <a:t>14B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Albert Sans" pitchFamily="2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317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lbert Sans" pitchFamily="2" charset="0"/>
                        </a:rPr>
                        <a:t>Latihan UAS</a:t>
                      </a:r>
                      <a:endParaRPr lang="en-ID" sz="1800" b="1" dirty="0">
                        <a:effectLst/>
                        <a:latin typeface="Albert Sans" pitchFamily="2" charset="0"/>
                      </a:endParaRPr>
                    </a:p>
                  </a:txBody>
                  <a:tcPr marL="63500" marR="63500" anchor="ctr">
                    <a:lnL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4317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" name="Google Shape;235;g2f105e33cad_0_19"/>
          <p:cNvSpPr txBox="1"/>
          <p:nvPr/>
        </p:nvSpPr>
        <p:spPr>
          <a:xfrm>
            <a:off x="7746591" y="6434491"/>
            <a:ext cx="4020400" cy="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buSzPts val="1200"/>
            </a:pPr>
            <a:r>
              <a:rPr lang="es" sz="1333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sz="1333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985907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IF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887</Words>
  <Application>Microsoft Office PowerPoint</Application>
  <PresentationFormat>Widescreen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Albert Sans</vt:lpstr>
      <vt:lpstr>Albert Sans Light</vt:lpstr>
      <vt:lpstr>Arial</vt:lpstr>
      <vt:lpstr>Arvo</vt:lpstr>
      <vt:lpstr>Bodoni</vt:lpstr>
      <vt:lpstr>Calibri</vt:lpstr>
      <vt:lpstr>Figtree</vt:lpstr>
      <vt:lpstr>Template IF</vt:lpstr>
      <vt:lpstr>PowerPoint Presentation</vt:lpstr>
      <vt:lpstr>Learning Outcome</vt:lpstr>
      <vt:lpstr>Metode Pembelajaran</vt:lpstr>
      <vt:lpstr>TIPS untuk mendapatkan nilai ALPRO baik</vt:lpstr>
      <vt:lpstr>Aturan Kelas</vt:lpstr>
      <vt:lpstr>Jadwal pembelajaran: Paruh awal semester</vt:lpstr>
      <vt:lpstr>Jadwal pembelajaran: Paruh awal semester</vt:lpstr>
      <vt:lpstr>Jadwal pembelajaran: Paruh akhir semester</vt:lpstr>
      <vt:lpstr>Jadwal pembelajaran: Paruh akhir semester</vt:lpstr>
      <vt:lpstr>Penilaian dan Evaluasi</vt:lpstr>
      <vt:lpstr>PowerPoint Presentation</vt:lpstr>
      <vt:lpstr>Program?</vt:lpstr>
      <vt:lpstr>Menjalankan sebuah program</vt:lpstr>
      <vt:lpstr>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Joko Siswantoro  S.Si.  M.Si.</dc:creator>
  <cp:lastModifiedBy>Remy Mangowal</cp:lastModifiedBy>
  <cp:revision>47</cp:revision>
  <dcterms:created xsi:type="dcterms:W3CDTF">2021-02-03T03:39:56Z</dcterms:created>
  <dcterms:modified xsi:type="dcterms:W3CDTF">2024-08-20T06:17:29Z</dcterms:modified>
</cp:coreProperties>
</file>