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1" r:id="rId4"/>
    <p:sldId id="258" r:id="rId5"/>
    <p:sldId id="265" r:id="rId6"/>
    <p:sldId id="266" r:id="rId7"/>
    <p:sldId id="260" r:id="rId8"/>
    <p:sldId id="264" r:id="rId9"/>
    <p:sldId id="262" r:id="rId10"/>
    <p:sldId id="263"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16" d="100"/>
          <a:sy n="116" d="100"/>
        </p:scale>
        <p:origin x="1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1E523B1-D2C5-4A98-AEF6-786FD9BA7BB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4AE7FDA-8AD1-4352-B51F-918411DEC48B}">
      <dgm:prSet/>
      <dgm:spPr/>
      <dgm:t>
        <a:bodyPr/>
        <a:lstStyle/>
        <a:p>
          <a:r>
            <a:rPr lang="en-US" dirty="0"/>
            <a:t>In current Android applications, location is most often accessed through the Fused Location Provider (FLP) API. </a:t>
          </a:r>
        </a:p>
      </dgm:t>
    </dgm:pt>
    <dgm:pt modelId="{9AFBA720-9E72-4A36-B6C3-0D3BC99FF87E}" type="parTrans" cxnId="{5CE6ABF7-9615-4AD0-8FC8-433C780D9631}">
      <dgm:prSet/>
      <dgm:spPr/>
      <dgm:t>
        <a:bodyPr/>
        <a:lstStyle/>
        <a:p>
          <a:endParaRPr lang="en-US"/>
        </a:p>
      </dgm:t>
    </dgm:pt>
    <dgm:pt modelId="{4908ABBE-30A6-4253-8431-1373D3AB61E1}" type="sibTrans" cxnId="{5CE6ABF7-9615-4AD0-8FC8-433C780D9631}">
      <dgm:prSet/>
      <dgm:spPr/>
      <dgm:t>
        <a:bodyPr/>
        <a:lstStyle/>
        <a:p>
          <a:endParaRPr lang="en-US"/>
        </a:p>
      </dgm:t>
    </dgm:pt>
    <dgm:pt modelId="{09439570-06DA-4232-99ED-3C5B4AF52D2B}">
      <dgm:prSet/>
      <dgm:spPr/>
      <dgm:t>
        <a:bodyPr/>
        <a:lstStyle/>
        <a:p>
          <a:r>
            <a:rPr lang="en-US"/>
            <a:t>This API works with either coarse or fine location with no code changes.</a:t>
          </a:r>
        </a:p>
      </dgm:t>
    </dgm:pt>
    <dgm:pt modelId="{072B2FF8-A549-4742-B973-933A2AB93CC0}" type="parTrans" cxnId="{6D726DAD-9555-4D3A-87FB-D88660787F23}">
      <dgm:prSet/>
      <dgm:spPr/>
      <dgm:t>
        <a:bodyPr/>
        <a:lstStyle/>
        <a:p>
          <a:endParaRPr lang="en-US"/>
        </a:p>
      </dgm:t>
    </dgm:pt>
    <dgm:pt modelId="{697BBCE9-C4B1-4EDB-90E1-028BCE605459}" type="sibTrans" cxnId="{6D726DAD-9555-4D3A-87FB-D88660787F23}">
      <dgm:prSet/>
      <dgm:spPr/>
      <dgm:t>
        <a:bodyPr/>
        <a:lstStyle/>
        <a:p>
          <a:endParaRPr lang="en-US"/>
        </a:p>
      </dgm:t>
    </dgm:pt>
    <dgm:pt modelId="{E707E665-84F7-487E-8C91-C588A1E4B7DE}">
      <dgm:prSet/>
      <dgm:spPr/>
      <dgm:t>
        <a:bodyPr/>
        <a:lstStyle/>
        <a:p>
          <a:r>
            <a:rPr lang="en-US"/>
            <a:t>If background location access is granted, this API can be used to periodically generate location updates in the background.</a:t>
          </a:r>
        </a:p>
      </dgm:t>
    </dgm:pt>
    <dgm:pt modelId="{819E41B0-3DF3-4E4F-B294-2CB0898732A7}" type="parTrans" cxnId="{8CC5C609-5FCB-4DC1-9177-1FEFDBD1798F}">
      <dgm:prSet/>
      <dgm:spPr/>
      <dgm:t>
        <a:bodyPr/>
        <a:lstStyle/>
        <a:p>
          <a:endParaRPr lang="en-US"/>
        </a:p>
      </dgm:t>
    </dgm:pt>
    <dgm:pt modelId="{0ADBA6C6-04E3-4C08-B237-9E20767060E7}" type="sibTrans" cxnId="{8CC5C609-5FCB-4DC1-9177-1FEFDBD1798F}">
      <dgm:prSet/>
      <dgm:spPr/>
      <dgm:t>
        <a:bodyPr/>
        <a:lstStyle/>
        <a:p>
          <a:endParaRPr lang="en-US"/>
        </a:p>
      </dgm:t>
    </dgm:pt>
    <dgm:pt modelId="{8767A55B-EC7D-493A-BC9B-29628880BA91}">
      <dgm:prSet/>
      <dgm:spPr/>
      <dgm:t>
        <a:bodyPr/>
        <a:lstStyle/>
        <a:p>
          <a:r>
            <a:rPr lang="en-US"/>
            <a:t>There are other ways to access location data more often and more cleanly, but this API can be more undetectable due to battery considerations.</a:t>
          </a:r>
        </a:p>
      </dgm:t>
    </dgm:pt>
    <dgm:pt modelId="{DB4AEA83-CEB2-4FE0-AAE6-5AC1A14DF2E9}" type="parTrans" cxnId="{2DCE22B7-CE49-4957-950F-E800520BCA77}">
      <dgm:prSet/>
      <dgm:spPr/>
      <dgm:t>
        <a:bodyPr/>
        <a:lstStyle/>
        <a:p>
          <a:endParaRPr lang="en-US"/>
        </a:p>
      </dgm:t>
    </dgm:pt>
    <dgm:pt modelId="{98193E52-C2E4-44B4-AC74-367DABF4E01E}" type="sibTrans" cxnId="{2DCE22B7-CE49-4957-950F-E800520BCA77}">
      <dgm:prSet/>
      <dgm:spPr/>
      <dgm:t>
        <a:bodyPr/>
        <a:lstStyle/>
        <a:p>
          <a:endParaRPr lang="en-US"/>
        </a:p>
      </dgm:t>
    </dgm:pt>
    <dgm:pt modelId="{622394E0-AC6E-4AC6-B90C-09090403938C}" type="pres">
      <dgm:prSet presAssocID="{C1E523B1-D2C5-4A98-AEF6-786FD9BA7BBB}" presName="root" presStyleCnt="0">
        <dgm:presLayoutVars>
          <dgm:dir/>
          <dgm:resizeHandles val="exact"/>
        </dgm:presLayoutVars>
      </dgm:prSet>
      <dgm:spPr/>
    </dgm:pt>
    <dgm:pt modelId="{FD51E88B-7FDC-4A6D-879E-C632F0BC23BF}" type="pres">
      <dgm:prSet presAssocID="{B4AE7FDA-8AD1-4352-B51F-918411DEC48B}" presName="compNode" presStyleCnt="0"/>
      <dgm:spPr/>
    </dgm:pt>
    <dgm:pt modelId="{C281D037-17B2-410F-B223-32CD3354782B}" type="pres">
      <dgm:prSet presAssocID="{B4AE7FDA-8AD1-4352-B51F-918411DEC48B}" presName="bgRect" presStyleLbl="bgShp" presStyleIdx="0" presStyleCnt="4"/>
      <dgm:spPr/>
    </dgm:pt>
    <dgm:pt modelId="{AAD7165B-BDE0-46D3-9E84-4BD8A82022F0}" type="pres">
      <dgm:prSet presAssocID="{B4AE7FDA-8AD1-4352-B51F-918411DEC48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30EA5BB4-15E7-4905-A0C6-108592313F0A}" type="pres">
      <dgm:prSet presAssocID="{B4AE7FDA-8AD1-4352-B51F-918411DEC48B}" presName="spaceRect" presStyleCnt="0"/>
      <dgm:spPr/>
    </dgm:pt>
    <dgm:pt modelId="{CEA7FDDF-248A-4C95-8A74-C4758E905FCA}" type="pres">
      <dgm:prSet presAssocID="{B4AE7FDA-8AD1-4352-B51F-918411DEC48B}" presName="parTx" presStyleLbl="revTx" presStyleIdx="0" presStyleCnt="4">
        <dgm:presLayoutVars>
          <dgm:chMax val="0"/>
          <dgm:chPref val="0"/>
        </dgm:presLayoutVars>
      </dgm:prSet>
      <dgm:spPr/>
    </dgm:pt>
    <dgm:pt modelId="{71C8A802-48F0-452D-8BFE-505E99173A73}" type="pres">
      <dgm:prSet presAssocID="{4908ABBE-30A6-4253-8431-1373D3AB61E1}" presName="sibTrans" presStyleCnt="0"/>
      <dgm:spPr/>
    </dgm:pt>
    <dgm:pt modelId="{21F9508C-3578-456B-B2F3-978718C1628D}" type="pres">
      <dgm:prSet presAssocID="{09439570-06DA-4232-99ED-3C5B4AF52D2B}" presName="compNode" presStyleCnt="0"/>
      <dgm:spPr/>
    </dgm:pt>
    <dgm:pt modelId="{B0B6E7A0-3CFA-4597-9697-57CC57D9BD76}" type="pres">
      <dgm:prSet presAssocID="{09439570-06DA-4232-99ED-3C5B4AF52D2B}" presName="bgRect" presStyleLbl="bgShp" presStyleIdx="1" presStyleCnt="4"/>
      <dgm:spPr/>
    </dgm:pt>
    <dgm:pt modelId="{1951F06E-0868-4E41-8FCD-D641118B2A35}" type="pres">
      <dgm:prSet presAssocID="{09439570-06DA-4232-99ED-3C5B4AF52D2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969421D4-6EFB-4F5B-B250-F8A1FD1101ED}" type="pres">
      <dgm:prSet presAssocID="{09439570-06DA-4232-99ED-3C5B4AF52D2B}" presName="spaceRect" presStyleCnt="0"/>
      <dgm:spPr/>
    </dgm:pt>
    <dgm:pt modelId="{07932513-0CA7-4A97-B6CE-D8E357FA7898}" type="pres">
      <dgm:prSet presAssocID="{09439570-06DA-4232-99ED-3C5B4AF52D2B}" presName="parTx" presStyleLbl="revTx" presStyleIdx="1" presStyleCnt="4">
        <dgm:presLayoutVars>
          <dgm:chMax val="0"/>
          <dgm:chPref val="0"/>
        </dgm:presLayoutVars>
      </dgm:prSet>
      <dgm:spPr/>
    </dgm:pt>
    <dgm:pt modelId="{373B7DCD-59D2-4DD9-AAB3-DE7C6D440CFF}" type="pres">
      <dgm:prSet presAssocID="{697BBCE9-C4B1-4EDB-90E1-028BCE605459}" presName="sibTrans" presStyleCnt="0"/>
      <dgm:spPr/>
    </dgm:pt>
    <dgm:pt modelId="{4CB6A6BB-387F-4C12-91FB-AD7B4AA29902}" type="pres">
      <dgm:prSet presAssocID="{E707E665-84F7-487E-8C91-C588A1E4B7DE}" presName="compNode" presStyleCnt="0"/>
      <dgm:spPr/>
    </dgm:pt>
    <dgm:pt modelId="{E228B85B-D5B8-40F4-82AE-ADAD2D941042}" type="pres">
      <dgm:prSet presAssocID="{E707E665-84F7-487E-8C91-C588A1E4B7DE}" presName="bgRect" presStyleLbl="bgShp" presStyleIdx="2" presStyleCnt="4"/>
      <dgm:spPr/>
    </dgm:pt>
    <dgm:pt modelId="{642379BC-B1F7-40E2-BF08-1CCECA6A1C2D}" type="pres">
      <dgm:prSet presAssocID="{E707E665-84F7-487E-8C91-C588A1E4B7D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0B8E8ADA-5FCC-4B41-8447-19E04B8D5437}" type="pres">
      <dgm:prSet presAssocID="{E707E665-84F7-487E-8C91-C588A1E4B7DE}" presName="spaceRect" presStyleCnt="0"/>
      <dgm:spPr/>
    </dgm:pt>
    <dgm:pt modelId="{D0A9F486-B0BE-4F51-9FD7-A86586AE130B}" type="pres">
      <dgm:prSet presAssocID="{E707E665-84F7-487E-8C91-C588A1E4B7DE}" presName="parTx" presStyleLbl="revTx" presStyleIdx="2" presStyleCnt="4">
        <dgm:presLayoutVars>
          <dgm:chMax val="0"/>
          <dgm:chPref val="0"/>
        </dgm:presLayoutVars>
      </dgm:prSet>
      <dgm:spPr/>
    </dgm:pt>
    <dgm:pt modelId="{1BFF46C9-EBAB-4BD2-8878-303889D02630}" type="pres">
      <dgm:prSet presAssocID="{0ADBA6C6-04E3-4C08-B237-9E20767060E7}" presName="sibTrans" presStyleCnt="0"/>
      <dgm:spPr/>
    </dgm:pt>
    <dgm:pt modelId="{56E2DCAB-822E-41D5-A9F2-12D6EC6638E7}" type="pres">
      <dgm:prSet presAssocID="{8767A55B-EC7D-493A-BC9B-29628880BA91}" presName="compNode" presStyleCnt="0"/>
      <dgm:spPr/>
    </dgm:pt>
    <dgm:pt modelId="{47F44D38-C015-45BA-8ECC-A4392690EBE2}" type="pres">
      <dgm:prSet presAssocID="{8767A55B-EC7D-493A-BC9B-29628880BA91}" presName="bgRect" presStyleLbl="bgShp" presStyleIdx="3" presStyleCnt="4"/>
      <dgm:spPr/>
    </dgm:pt>
    <dgm:pt modelId="{4F2D9E83-9C19-4059-98E4-D50364D3DD51}" type="pres">
      <dgm:prSet presAssocID="{8767A55B-EC7D-493A-BC9B-29628880BA9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ttery Charging"/>
        </a:ext>
      </dgm:extLst>
    </dgm:pt>
    <dgm:pt modelId="{D725E49B-FE05-49A8-88FF-D5D9941C3A60}" type="pres">
      <dgm:prSet presAssocID="{8767A55B-EC7D-493A-BC9B-29628880BA91}" presName="spaceRect" presStyleCnt="0"/>
      <dgm:spPr/>
    </dgm:pt>
    <dgm:pt modelId="{9177ED6F-2EF4-4DBC-85EC-2134DE634D53}" type="pres">
      <dgm:prSet presAssocID="{8767A55B-EC7D-493A-BC9B-29628880BA91}" presName="parTx" presStyleLbl="revTx" presStyleIdx="3" presStyleCnt="4">
        <dgm:presLayoutVars>
          <dgm:chMax val="0"/>
          <dgm:chPref val="0"/>
        </dgm:presLayoutVars>
      </dgm:prSet>
      <dgm:spPr/>
    </dgm:pt>
  </dgm:ptLst>
  <dgm:cxnLst>
    <dgm:cxn modelId="{53F40509-CB4F-41FD-BF4A-B806CE287C0C}" type="presOf" srcId="{B4AE7FDA-8AD1-4352-B51F-918411DEC48B}" destId="{CEA7FDDF-248A-4C95-8A74-C4758E905FCA}" srcOrd="0" destOrd="0" presId="urn:microsoft.com/office/officeart/2018/2/layout/IconVerticalSolidList"/>
    <dgm:cxn modelId="{8CC5C609-5FCB-4DC1-9177-1FEFDBD1798F}" srcId="{C1E523B1-D2C5-4A98-AEF6-786FD9BA7BBB}" destId="{E707E665-84F7-487E-8C91-C588A1E4B7DE}" srcOrd="2" destOrd="0" parTransId="{819E41B0-3DF3-4E4F-B294-2CB0898732A7}" sibTransId="{0ADBA6C6-04E3-4C08-B237-9E20767060E7}"/>
    <dgm:cxn modelId="{4410247C-73CC-4A86-9974-9F7EA104C734}" type="presOf" srcId="{E707E665-84F7-487E-8C91-C588A1E4B7DE}" destId="{D0A9F486-B0BE-4F51-9FD7-A86586AE130B}" srcOrd="0" destOrd="0" presId="urn:microsoft.com/office/officeart/2018/2/layout/IconVerticalSolidList"/>
    <dgm:cxn modelId="{57D3C27E-0AAC-495E-BF15-5DCD85389B0C}" type="presOf" srcId="{09439570-06DA-4232-99ED-3C5B4AF52D2B}" destId="{07932513-0CA7-4A97-B6CE-D8E357FA7898}" srcOrd="0" destOrd="0" presId="urn:microsoft.com/office/officeart/2018/2/layout/IconVerticalSolidList"/>
    <dgm:cxn modelId="{E64E8D98-A88A-48AF-BFE7-E7ED8E0B1858}" type="presOf" srcId="{8767A55B-EC7D-493A-BC9B-29628880BA91}" destId="{9177ED6F-2EF4-4DBC-85EC-2134DE634D53}" srcOrd="0" destOrd="0" presId="urn:microsoft.com/office/officeart/2018/2/layout/IconVerticalSolidList"/>
    <dgm:cxn modelId="{6D726DAD-9555-4D3A-87FB-D88660787F23}" srcId="{C1E523B1-D2C5-4A98-AEF6-786FD9BA7BBB}" destId="{09439570-06DA-4232-99ED-3C5B4AF52D2B}" srcOrd="1" destOrd="0" parTransId="{072B2FF8-A549-4742-B973-933A2AB93CC0}" sibTransId="{697BBCE9-C4B1-4EDB-90E1-028BCE605459}"/>
    <dgm:cxn modelId="{2DCE22B7-CE49-4957-950F-E800520BCA77}" srcId="{C1E523B1-D2C5-4A98-AEF6-786FD9BA7BBB}" destId="{8767A55B-EC7D-493A-BC9B-29628880BA91}" srcOrd="3" destOrd="0" parTransId="{DB4AEA83-CEB2-4FE0-AAE6-5AC1A14DF2E9}" sibTransId="{98193E52-C2E4-44B4-AC74-367DABF4E01E}"/>
    <dgm:cxn modelId="{789DFBD5-0CE4-476A-8CE6-53C587E68609}" type="presOf" srcId="{C1E523B1-D2C5-4A98-AEF6-786FD9BA7BBB}" destId="{622394E0-AC6E-4AC6-B90C-09090403938C}" srcOrd="0" destOrd="0" presId="urn:microsoft.com/office/officeart/2018/2/layout/IconVerticalSolidList"/>
    <dgm:cxn modelId="{5CE6ABF7-9615-4AD0-8FC8-433C780D9631}" srcId="{C1E523B1-D2C5-4A98-AEF6-786FD9BA7BBB}" destId="{B4AE7FDA-8AD1-4352-B51F-918411DEC48B}" srcOrd="0" destOrd="0" parTransId="{9AFBA720-9E72-4A36-B6C3-0D3BC99FF87E}" sibTransId="{4908ABBE-30A6-4253-8431-1373D3AB61E1}"/>
    <dgm:cxn modelId="{E44ADB99-59FE-4E0F-83EB-B335B2EFE647}" type="presParOf" srcId="{622394E0-AC6E-4AC6-B90C-09090403938C}" destId="{FD51E88B-7FDC-4A6D-879E-C632F0BC23BF}" srcOrd="0" destOrd="0" presId="urn:microsoft.com/office/officeart/2018/2/layout/IconVerticalSolidList"/>
    <dgm:cxn modelId="{D2DD4F55-B601-419A-BD6B-77BB891C488A}" type="presParOf" srcId="{FD51E88B-7FDC-4A6D-879E-C632F0BC23BF}" destId="{C281D037-17B2-410F-B223-32CD3354782B}" srcOrd="0" destOrd="0" presId="urn:microsoft.com/office/officeart/2018/2/layout/IconVerticalSolidList"/>
    <dgm:cxn modelId="{B1E4E2EF-18DF-4845-9E8E-F58701F80591}" type="presParOf" srcId="{FD51E88B-7FDC-4A6D-879E-C632F0BC23BF}" destId="{AAD7165B-BDE0-46D3-9E84-4BD8A82022F0}" srcOrd="1" destOrd="0" presId="urn:microsoft.com/office/officeart/2018/2/layout/IconVerticalSolidList"/>
    <dgm:cxn modelId="{C779619D-9607-4E8A-B617-F0D72DDA155E}" type="presParOf" srcId="{FD51E88B-7FDC-4A6D-879E-C632F0BC23BF}" destId="{30EA5BB4-15E7-4905-A0C6-108592313F0A}" srcOrd="2" destOrd="0" presId="urn:microsoft.com/office/officeart/2018/2/layout/IconVerticalSolidList"/>
    <dgm:cxn modelId="{7BC02043-78C0-42D2-8AE6-70D269CBFD22}" type="presParOf" srcId="{FD51E88B-7FDC-4A6D-879E-C632F0BC23BF}" destId="{CEA7FDDF-248A-4C95-8A74-C4758E905FCA}" srcOrd="3" destOrd="0" presId="urn:microsoft.com/office/officeart/2018/2/layout/IconVerticalSolidList"/>
    <dgm:cxn modelId="{7A0F2AC9-DDE7-4C2D-8402-86D927596AD8}" type="presParOf" srcId="{622394E0-AC6E-4AC6-B90C-09090403938C}" destId="{71C8A802-48F0-452D-8BFE-505E99173A73}" srcOrd="1" destOrd="0" presId="urn:microsoft.com/office/officeart/2018/2/layout/IconVerticalSolidList"/>
    <dgm:cxn modelId="{ED123C1E-6F1F-456A-8A84-6FDD9662489B}" type="presParOf" srcId="{622394E0-AC6E-4AC6-B90C-09090403938C}" destId="{21F9508C-3578-456B-B2F3-978718C1628D}" srcOrd="2" destOrd="0" presId="urn:microsoft.com/office/officeart/2018/2/layout/IconVerticalSolidList"/>
    <dgm:cxn modelId="{41208389-C3FD-4CC9-A990-CD410AF5A098}" type="presParOf" srcId="{21F9508C-3578-456B-B2F3-978718C1628D}" destId="{B0B6E7A0-3CFA-4597-9697-57CC57D9BD76}" srcOrd="0" destOrd="0" presId="urn:microsoft.com/office/officeart/2018/2/layout/IconVerticalSolidList"/>
    <dgm:cxn modelId="{3B8284DB-65DE-4130-B43A-4AEBFC116D4C}" type="presParOf" srcId="{21F9508C-3578-456B-B2F3-978718C1628D}" destId="{1951F06E-0868-4E41-8FCD-D641118B2A35}" srcOrd="1" destOrd="0" presId="urn:microsoft.com/office/officeart/2018/2/layout/IconVerticalSolidList"/>
    <dgm:cxn modelId="{C575B6D1-955A-49A0-A136-10B28CB04D6A}" type="presParOf" srcId="{21F9508C-3578-456B-B2F3-978718C1628D}" destId="{969421D4-6EFB-4F5B-B250-F8A1FD1101ED}" srcOrd="2" destOrd="0" presId="urn:microsoft.com/office/officeart/2018/2/layout/IconVerticalSolidList"/>
    <dgm:cxn modelId="{A54F21B0-FC7F-46D4-BDC0-C45D94E52218}" type="presParOf" srcId="{21F9508C-3578-456B-B2F3-978718C1628D}" destId="{07932513-0CA7-4A97-B6CE-D8E357FA7898}" srcOrd="3" destOrd="0" presId="urn:microsoft.com/office/officeart/2018/2/layout/IconVerticalSolidList"/>
    <dgm:cxn modelId="{3E82928E-46DF-46E6-86AC-2BFF15C7D121}" type="presParOf" srcId="{622394E0-AC6E-4AC6-B90C-09090403938C}" destId="{373B7DCD-59D2-4DD9-AAB3-DE7C6D440CFF}" srcOrd="3" destOrd="0" presId="urn:microsoft.com/office/officeart/2018/2/layout/IconVerticalSolidList"/>
    <dgm:cxn modelId="{C233F963-617E-4F51-B641-3078F554056C}" type="presParOf" srcId="{622394E0-AC6E-4AC6-B90C-09090403938C}" destId="{4CB6A6BB-387F-4C12-91FB-AD7B4AA29902}" srcOrd="4" destOrd="0" presId="urn:microsoft.com/office/officeart/2018/2/layout/IconVerticalSolidList"/>
    <dgm:cxn modelId="{4B0FD20E-A7E1-4605-A469-F26B24F3A6F4}" type="presParOf" srcId="{4CB6A6BB-387F-4C12-91FB-AD7B4AA29902}" destId="{E228B85B-D5B8-40F4-82AE-ADAD2D941042}" srcOrd="0" destOrd="0" presId="urn:microsoft.com/office/officeart/2018/2/layout/IconVerticalSolidList"/>
    <dgm:cxn modelId="{C8DEC691-5530-4C76-9E9D-0AB630A4FDE2}" type="presParOf" srcId="{4CB6A6BB-387F-4C12-91FB-AD7B4AA29902}" destId="{642379BC-B1F7-40E2-BF08-1CCECA6A1C2D}" srcOrd="1" destOrd="0" presId="urn:microsoft.com/office/officeart/2018/2/layout/IconVerticalSolidList"/>
    <dgm:cxn modelId="{48DB43A0-CE8F-4220-A81B-1B79ABBC2786}" type="presParOf" srcId="{4CB6A6BB-387F-4C12-91FB-AD7B4AA29902}" destId="{0B8E8ADA-5FCC-4B41-8447-19E04B8D5437}" srcOrd="2" destOrd="0" presId="urn:microsoft.com/office/officeart/2018/2/layout/IconVerticalSolidList"/>
    <dgm:cxn modelId="{F8FD6C69-5752-4962-8C84-F801F952E5B3}" type="presParOf" srcId="{4CB6A6BB-387F-4C12-91FB-AD7B4AA29902}" destId="{D0A9F486-B0BE-4F51-9FD7-A86586AE130B}" srcOrd="3" destOrd="0" presId="urn:microsoft.com/office/officeart/2018/2/layout/IconVerticalSolidList"/>
    <dgm:cxn modelId="{A8516F40-6F7D-4BA2-94FB-407FA2134FB6}" type="presParOf" srcId="{622394E0-AC6E-4AC6-B90C-09090403938C}" destId="{1BFF46C9-EBAB-4BD2-8878-303889D02630}" srcOrd="5" destOrd="0" presId="urn:microsoft.com/office/officeart/2018/2/layout/IconVerticalSolidList"/>
    <dgm:cxn modelId="{59D17B9E-1845-4AD3-AF6E-A98AD83D10D9}" type="presParOf" srcId="{622394E0-AC6E-4AC6-B90C-09090403938C}" destId="{56E2DCAB-822E-41D5-A9F2-12D6EC6638E7}" srcOrd="6" destOrd="0" presId="urn:microsoft.com/office/officeart/2018/2/layout/IconVerticalSolidList"/>
    <dgm:cxn modelId="{2E659838-80BA-4450-9541-55D222FC90F7}" type="presParOf" srcId="{56E2DCAB-822E-41D5-A9F2-12D6EC6638E7}" destId="{47F44D38-C015-45BA-8ECC-A4392690EBE2}" srcOrd="0" destOrd="0" presId="urn:microsoft.com/office/officeart/2018/2/layout/IconVerticalSolidList"/>
    <dgm:cxn modelId="{2FEB59C1-0CD8-4BA4-BCBA-8A049EE439F7}" type="presParOf" srcId="{56E2DCAB-822E-41D5-A9F2-12D6EC6638E7}" destId="{4F2D9E83-9C19-4059-98E4-D50364D3DD51}" srcOrd="1" destOrd="0" presId="urn:microsoft.com/office/officeart/2018/2/layout/IconVerticalSolidList"/>
    <dgm:cxn modelId="{4D4C32FB-158A-416F-B5B5-9A0B256818C3}" type="presParOf" srcId="{56E2DCAB-822E-41D5-A9F2-12D6EC6638E7}" destId="{D725E49B-FE05-49A8-88FF-D5D9941C3A60}" srcOrd="2" destOrd="0" presId="urn:microsoft.com/office/officeart/2018/2/layout/IconVerticalSolidList"/>
    <dgm:cxn modelId="{A1F3CE77-7662-42C3-8868-6B4B9529A1CC}" type="presParOf" srcId="{56E2DCAB-822E-41D5-A9F2-12D6EC6638E7}" destId="{9177ED6F-2EF4-4DBC-85EC-2134DE634D5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1D037-17B2-410F-B223-32CD3354782B}">
      <dsp:nvSpPr>
        <dsp:cNvPr id="0" name=""/>
        <dsp:cNvSpPr/>
      </dsp:nvSpPr>
      <dsp:spPr>
        <a:xfrm>
          <a:off x="0" y="2315"/>
          <a:ext cx="6506304" cy="117330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D7165B-BDE0-46D3-9E84-4BD8A82022F0}">
      <dsp:nvSpPr>
        <dsp:cNvPr id="0" name=""/>
        <dsp:cNvSpPr/>
      </dsp:nvSpPr>
      <dsp:spPr>
        <a:xfrm>
          <a:off x="354925" y="266309"/>
          <a:ext cx="645319" cy="6453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EA7FDDF-248A-4C95-8A74-C4758E905FCA}">
      <dsp:nvSpPr>
        <dsp:cNvPr id="0" name=""/>
        <dsp:cNvSpPr/>
      </dsp:nvSpPr>
      <dsp:spPr>
        <a:xfrm>
          <a:off x="1355170" y="2315"/>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800100">
            <a:lnSpc>
              <a:spcPct val="90000"/>
            </a:lnSpc>
            <a:spcBef>
              <a:spcPct val="0"/>
            </a:spcBef>
            <a:spcAft>
              <a:spcPct val="35000"/>
            </a:spcAft>
            <a:buNone/>
          </a:pPr>
          <a:r>
            <a:rPr lang="en-US" sz="1800" kern="1200" dirty="0"/>
            <a:t>In current Android applications, location is most often accessed through the Fused Location Provider (FLP) API. </a:t>
          </a:r>
        </a:p>
      </dsp:txBody>
      <dsp:txXfrm>
        <a:off x="1355170" y="2315"/>
        <a:ext cx="5151133" cy="1173307"/>
      </dsp:txXfrm>
    </dsp:sp>
    <dsp:sp modelId="{B0B6E7A0-3CFA-4597-9697-57CC57D9BD76}">
      <dsp:nvSpPr>
        <dsp:cNvPr id="0" name=""/>
        <dsp:cNvSpPr/>
      </dsp:nvSpPr>
      <dsp:spPr>
        <a:xfrm>
          <a:off x="0" y="1468949"/>
          <a:ext cx="6506304" cy="117330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51F06E-0868-4E41-8FCD-D641118B2A35}">
      <dsp:nvSpPr>
        <dsp:cNvPr id="0" name=""/>
        <dsp:cNvSpPr/>
      </dsp:nvSpPr>
      <dsp:spPr>
        <a:xfrm>
          <a:off x="354925" y="1732943"/>
          <a:ext cx="645319" cy="6453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7932513-0CA7-4A97-B6CE-D8E357FA7898}">
      <dsp:nvSpPr>
        <dsp:cNvPr id="0" name=""/>
        <dsp:cNvSpPr/>
      </dsp:nvSpPr>
      <dsp:spPr>
        <a:xfrm>
          <a:off x="1355170" y="1468949"/>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800100">
            <a:lnSpc>
              <a:spcPct val="90000"/>
            </a:lnSpc>
            <a:spcBef>
              <a:spcPct val="0"/>
            </a:spcBef>
            <a:spcAft>
              <a:spcPct val="35000"/>
            </a:spcAft>
            <a:buNone/>
          </a:pPr>
          <a:r>
            <a:rPr lang="en-US" sz="1800" kern="1200"/>
            <a:t>This API works with either coarse or fine location with no code changes.</a:t>
          </a:r>
        </a:p>
      </dsp:txBody>
      <dsp:txXfrm>
        <a:off x="1355170" y="1468949"/>
        <a:ext cx="5151133" cy="1173307"/>
      </dsp:txXfrm>
    </dsp:sp>
    <dsp:sp modelId="{E228B85B-D5B8-40F4-82AE-ADAD2D941042}">
      <dsp:nvSpPr>
        <dsp:cNvPr id="0" name=""/>
        <dsp:cNvSpPr/>
      </dsp:nvSpPr>
      <dsp:spPr>
        <a:xfrm>
          <a:off x="0" y="2935583"/>
          <a:ext cx="6506304" cy="117330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2379BC-B1F7-40E2-BF08-1CCECA6A1C2D}">
      <dsp:nvSpPr>
        <dsp:cNvPr id="0" name=""/>
        <dsp:cNvSpPr/>
      </dsp:nvSpPr>
      <dsp:spPr>
        <a:xfrm>
          <a:off x="354925" y="3199577"/>
          <a:ext cx="645319" cy="6453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0A9F486-B0BE-4F51-9FD7-A86586AE130B}">
      <dsp:nvSpPr>
        <dsp:cNvPr id="0" name=""/>
        <dsp:cNvSpPr/>
      </dsp:nvSpPr>
      <dsp:spPr>
        <a:xfrm>
          <a:off x="1355170" y="2935583"/>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800100">
            <a:lnSpc>
              <a:spcPct val="90000"/>
            </a:lnSpc>
            <a:spcBef>
              <a:spcPct val="0"/>
            </a:spcBef>
            <a:spcAft>
              <a:spcPct val="35000"/>
            </a:spcAft>
            <a:buNone/>
          </a:pPr>
          <a:r>
            <a:rPr lang="en-US" sz="1800" kern="1200"/>
            <a:t>If background location access is granted, this API can be used to periodically generate location updates in the background.</a:t>
          </a:r>
        </a:p>
      </dsp:txBody>
      <dsp:txXfrm>
        <a:off x="1355170" y="2935583"/>
        <a:ext cx="5151133" cy="1173307"/>
      </dsp:txXfrm>
    </dsp:sp>
    <dsp:sp modelId="{47F44D38-C015-45BA-8ECC-A4392690EBE2}">
      <dsp:nvSpPr>
        <dsp:cNvPr id="0" name=""/>
        <dsp:cNvSpPr/>
      </dsp:nvSpPr>
      <dsp:spPr>
        <a:xfrm>
          <a:off x="0" y="4402217"/>
          <a:ext cx="6506304" cy="117330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2D9E83-9C19-4059-98E4-D50364D3DD51}">
      <dsp:nvSpPr>
        <dsp:cNvPr id="0" name=""/>
        <dsp:cNvSpPr/>
      </dsp:nvSpPr>
      <dsp:spPr>
        <a:xfrm>
          <a:off x="354925" y="4666211"/>
          <a:ext cx="645319" cy="6453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177ED6F-2EF4-4DBC-85EC-2134DE634D53}">
      <dsp:nvSpPr>
        <dsp:cNvPr id="0" name=""/>
        <dsp:cNvSpPr/>
      </dsp:nvSpPr>
      <dsp:spPr>
        <a:xfrm>
          <a:off x="1355170" y="4402217"/>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800100">
            <a:lnSpc>
              <a:spcPct val="90000"/>
            </a:lnSpc>
            <a:spcBef>
              <a:spcPct val="0"/>
            </a:spcBef>
            <a:spcAft>
              <a:spcPct val="35000"/>
            </a:spcAft>
            <a:buNone/>
          </a:pPr>
          <a:r>
            <a:rPr lang="en-US" sz="1800" kern="1200"/>
            <a:t>There are other ways to access location data more often and more cleanly, but this API can be more undetectable due to battery considerations.</a:t>
          </a:r>
        </a:p>
      </dsp:txBody>
      <dsp:txXfrm>
        <a:off x="1355170" y="4402217"/>
        <a:ext cx="5151133" cy="11733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6/18/2022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6/18/2022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6/18/2022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6/18/2022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6/18/2022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youtu.be/fs63qvDIz9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www.theguardian.com/world/2018/jan/28/fitness-tracking-app-gives-away-location-of-secret-us-army-base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Title 1">
            <a:extLst>
              <a:ext uri="{FF2B5EF4-FFF2-40B4-BE49-F238E27FC236}">
                <a16:creationId xmlns:a16="http://schemas.microsoft.com/office/drawing/2014/main" id="{3E06DC26-0E7E-47B8-BD16-54A3D652CA98}"/>
              </a:ext>
            </a:extLst>
          </p:cNvPr>
          <p:cNvSpPr>
            <a:spLocks noGrp="1"/>
          </p:cNvSpPr>
          <p:nvPr>
            <p:ph type="ctrTitle"/>
          </p:nvPr>
        </p:nvSpPr>
        <p:spPr>
          <a:xfrm>
            <a:off x="800931" y="1480930"/>
            <a:ext cx="6846198" cy="3848521"/>
          </a:xfrm>
        </p:spPr>
        <p:txBody>
          <a:bodyPr anchor="ctr">
            <a:normAutofit/>
          </a:bodyPr>
          <a:lstStyle/>
          <a:p>
            <a:pPr algn="r"/>
            <a:r>
              <a:rPr lang="en-US" sz="4800" dirty="0"/>
              <a:t>Android </a:t>
            </a:r>
            <a:br>
              <a:rPr lang="en-US" sz="4800" dirty="0"/>
            </a:br>
            <a:r>
              <a:rPr lang="en-US" sz="4800" dirty="0"/>
              <a:t>Location services Security exploration</a:t>
            </a:r>
          </a:p>
        </p:txBody>
      </p:sp>
      <p:sp>
        <p:nvSpPr>
          <p:cNvPr id="3" name="Subtitle 2">
            <a:extLst>
              <a:ext uri="{FF2B5EF4-FFF2-40B4-BE49-F238E27FC236}">
                <a16:creationId xmlns:a16="http://schemas.microsoft.com/office/drawing/2014/main" id="{DDA10723-5F86-4467-8D94-B4465B641E02}"/>
              </a:ext>
            </a:extLst>
          </p:cNvPr>
          <p:cNvSpPr>
            <a:spLocks noGrp="1"/>
          </p:cNvSpPr>
          <p:nvPr>
            <p:ph type="subTitle" idx="1"/>
          </p:nvPr>
        </p:nvSpPr>
        <p:spPr>
          <a:xfrm>
            <a:off x="8119870" y="1480929"/>
            <a:ext cx="2593610" cy="3848522"/>
          </a:xfrm>
        </p:spPr>
        <p:txBody>
          <a:bodyPr anchor="ctr">
            <a:normAutofit/>
          </a:bodyPr>
          <a:lstStyle/>
          <a:p>
            <a:pPr algn="l">
              <a:spcAft>
                <a:spcPts val="600"/>
              </a:spcAft>
            </a:pPr>
            <a:r>
              <a:rPr lang="en-US" dirty="0"/>
              <a:t>Presented by</a:t>
            </a:r>
            <a:endParaRPr lang="en-US"/>
          </a:p>
          <a:p>
            <a:pPr algn="l">
              <a:spcAft>
                <a:spcPts val="600"/>
              </a:spcAft>
            </a:pPr>
            <a:r>
              <a:rPr lang="en-US" dirty="0"/>
              <a:t>Nathaniel Green</a:t>
            </a:r>
            <a:endParaRPr lang="en-US"/>
          </a:p>
        </p:txBody>
      </p:sp>
      <p:cxnSp>
        <p:nvCxnSpPr>
          <p:cNvPr id="14" name="Straight Connector 13">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688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98B5A-8928-4969-BC7B-A7C49463B21D}"/>
              </a:ext>
            </a:extLst>
          </p:cNvPr>
          <p:cNvSpPr>
            <a:spLocks noGrp="1"/>
          </p:cNvSpPr>
          <p:nvPr>
            <p:ph type="title"/>
          </p:nvPr>
        </p:nvSpPr>
        <p:spPr>
          <a:xfrm>
            <a:off x="1371600" y="685800"/>
            <a:ext cx="3282695" cy="1485900"/>
          </a:xfrm>
        </p:spPr>
        <p:txBody>
          <a:bodyPr>
            <a:normAutofit/>
          </a:bodyPr>
          <a:lstStyle/>
          <a:p>
            <a:r>
              <a:rPr lang="en-US" sz="3100"/>
              <a:t>Built-in countermeasures:</a:t>
            </a:r>
          </a:p>
        </p:txBody>
      </p:sp>
      <p:sp>
        <p:nvSpPr>
          <p:cNvPr id="3" name="Content Placeholder 2">
            <a:extLst>
              <a:ext uri="{FF2B5EF4-FFF2-40B4-BE49-F238E27FC236}">
                <a16:creationId xmlns:a16="http://schemas.microsoft.com/office/drawing/2014/main" id="{20FECC93-4563-4F09-93A9-5BF757BAD74C}"/>
              </a:ext>
            </a:extLst>
          </p:cNvPr>
          <p:cNvSpPr>
            <a:spLocks noGrp="1"/>
          </p:cNvSpPr>
          <p:nvPr>
            <p:ph idx="1"/>
          </p:nvPr>
        </p:nvSpPr>
        <p:spPr>
          <a:xfrm>
            <a:off x="1371600" y="2286000"/>
            <a:ext cx="3282694" cy="3581400"/>
          </a:xfrm>
        </p:spPr>
        <p:txBody>
          <a:bodyPr>
            <a:normAutofit/>
          </a:bodyPr>
          <a:lstStyle/>
          <a:p>
            <a:r>
              <a:rPr lang="en-US" dirty="0"/>
              <a:t>Android has built-in protections against this. The exact method is hard to determine, but this exploit is prevented in the Fused Location Provider regardless.</a:t>
            </a:r>
          </a:p>
        </p:txBody>
      </p:sp>
      <p:pic>
        <p:nvPicPr>
          <p:cNvPr id="5" name="Picture 4">
            <a:extLst>
              <a:ext uri="{FF2B5EF4-FFF2-40B4-BE49-F238E27FC236}">
                <a16:creationId xmlns:a16="http://schemas.microsoft.com/office/drawing/2014/main" id="{6F50FDE8-4F12-46DA-8E61-C7A64354131A}"/>
              </a:ext>
            </a:extLst>
          </p:cNvPr>
          <p:cNvPicPr>
            <a:picLocks noChangeAspect="1"/>
          </p:cNvPicPr>
          <p:nvPr/>
        </p:nvPicPr>
        <p:blipFill>
          <a:blip r:embed="rId2"/>
          <a:stretch>
            <a:fillRect/>
          </a:stretch>
        </p:blipFill>
        <p:spPr>
          <a:xfrm>
            <a:off x="5031467" y="1582689"/>
            <a:ext cx="6517065" cy="3372580"/>
          </a:xfrm>
          <a:prstGeom prst="rect">
            <a:avLst/>
          </a:prstGeom>
        </p:spPr>
      </p:pic>
    </p:spTree>
    <p:extLst>
      <p:ext uri="{BB962C8B-B14F-4D97-AF65-F5344CB8AC3E}">
        <p14:creationId xmlns:p14="http://schemas.microsoft.com/office/powerpoint/2010/main" val="517094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88E5-4DD0-43F7-9C01-C5321DF43806}"/>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2A8E3574-2A35-446C-AB06-A4FD9E547ED8}"/>
              </a:ext>
            </a:extLst>
          </p:cNvPr>
          <p:cNvSpPr>
            <a:spLocks noGrp="1"/>
          </p:cNvSpPr>
          <p:nvPr>
            <p:ph idx="1"/>
          </p:nvPr>
        </p:nvSpPr>
        <p:spPr/>
        <p:txBody>
          <a:bodyPr/>
          <a:lstStyle/>
          <a:p>
            <a:r>
              <a:rPr lang="en-US" dirty="0">
                <a:hlinkClick r:id="rId2"/>
              </a:rPr>
              <a:t>https://youtu.be/fs63qvDIz9g</a:t>
            </a:r>
            <a:endParaRPr lang="en-US" dirty="0"/>
          </a:p>
        </p:txBody>
      </p:sp>
    </p:spTree>
    <p:extLst>
      <p:ext uri="{BB962C8B-B14F-4D97-AF65-F5344CB8AC3E}">
        <p14:creationId xmlns:p14="http://schemas.microsoft.com/office/powerpoint/2010/main" val="1425693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117E-CD63-4225-A27B-973CBFA37F5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9C5837C-09FD-4828-9164-BFCB8B28133C}"/>
              </a:ext>
            </a:extLst>
          </p:cNvPr>
          <p:cNvSpPr>
            <a:spLocks noGrp="1"/>
          </p:cNvSpPr>
          <p:nvPr>
            <p:ph idx="1"/>
          </p:nvPr>
        </p:nvSpPr>
        <p:spPr/>
        <p:txBody>
          <a:bodyPr/>
          <a:lstStyle/>
          <a:p>
            <a:r>
              <a:rPr lang="en-US" dirty="0"/>
              <a:t>Android developers have worked hard to make sure it’s difficult for vigilant users to be tracked by attackers</a:t>
            </a:r>
          </a:p>
          <a:p>
            <a:r>
              <a:rPr lang="en-US" dirty="0"/>
              <a:t>Developers should take great caution in using location data</a:t>
            </a:r>
          </a:p>
          <a:p>
            <a:endParaRPr lang="en-US" dirty="0"/>
          </a:p>
        </p:txBody>
      </p:sp>
    </p:spTree>
    <p:extLst>
      <p:ext uri="{BB962C8B-B14F-4D97-AF65-F5344CB8AC3E}">
        <p14:creationId xmlns:p14="http://schemas.microsoft.com/office/powerpoint/2010/main" val="188609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0E85-4ACF-42F6-9BC6-F88C71CF2B07}"/>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B06E0D84-7B4C-4CED-BD72-6F6B9C8237A6}"/>
              </a:ext>
            </a:extLst>
          </p:cNvPr>
          <p:cNvSpPr>
            <a:spLocks noGrp="1"/>
          </p:cNvSpPr>
          <p:nvPr>
            <p:ph idx="1"/>
          </p:nvPr>
        </p:nvSpPr>
        <p:spPr/>
        <p:txBody>
          <a:bodyPr/>
          <a:lstStyle/>
          <a:p>
            <a:r>
              <a:rPr lang="en-US" dirty="0"/>
              <a:t>Types of Location Data</a:t>
            </a:r>
          </a:p>
          <a:p>
            <a:r>
              <a:rPr lang="en-US" dirty="0"/>
              <a:t>Permissions</a:t>
            </a:r>
          </a:p>
          <a:p>
            <a:r>
              <a:rPr lang="en-US" dirty="0"/>
              <a:t>Recent Security Events</a:t>
            </a:r>
          </a:p>
          <a:p>
            <a:r>
              <a:rPr lang="en-US" dirty="0"/>
              <a:t>How to use location services on Android</a:t>
            </a:r>
          </a:p>
          <a:p>
            <a:r>
              <a:rPr lang="en-US" dirty="0"/>
              <a:t>Ethical Considerations</a:t>
            </a:r>
          </a:p>
          <a:p>
            <a:r>
              <a:rPr lang="en-US" dirty="0"/>
              <a:t>Demonstration</a:t>
            </a:r>
          </a:p>
        </p:txBody>
      </p:sp>
    </p:spTree>
    <p:extLst>
      <p:ext uri="{BB962C8B-B14F-4D97-AF65-F5344CB8AC3E}">
        <p14:creationId xmlns:p14="http://schemas.microsoft.com/office/powerpoint/2010/main" val="3585911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63FEC-CC34-4639-8004-FFA9DCD43573}"/>
              </a:ext>
            </a:extLst>
          </p:cNvPr>
          <p:cNvSpPr>
            <a:spLocks noGrp="1"/>
          </p:cNvSpPr>
          <p:nvPr>
            <p:ph type="title"/>
          </p:nvPr>
        </p:nvSpPr>
        <p:spPr/>
        <p:txBody>
          <a:bodyPr/>
          <a:lstStyle/>
          <a:p>
            <a:r>
              <a:rPr lang="en-US" dirty="0"/>
              <a:t>Fine and Coarse Location </a:t>
            </a:r>
          </a:p>
        </p:txBody>
      </p:sp>
      <p:sp>
        <p:nvSpPr>
          <p:cNvPr id="3" name="Text Placeholder 2">
            <a:extLst>
              <a:ext uri="{FF2B5EF4-FFF2-40B4-BE49-F238E27FC236}">
                <a16:creationId xmlns:a16="http://schemas.microsoft.com/office/drawing/2014/main" id="{3687211E-81D3-4E38-A914-3A79FF6348C2}"/>
              </a:ext>
            </a:extLst>
          </p:cNvPr>
          <p:cNvSpPr>
            <a:spLocks noGrp="1"/>
          </p:cNvSpPr>
          <p:nvPr>
            <p:ph type="body" idx="1"/>
          </p:nvPr>
        </p:nvSpPr>
        <p:spPr/>
        <p:txBody>
          <a:bodyPr/>
          <a:lstStyle/>
          <a:p>
            <a:r>
              <a:rPr lang="en-US" dirty="0"/>
              <a:t>Fine Location</a:t>
            </a:r>
          </a:p>
        </p:txBody>
      </p:sp>
      <p:sp>
        <p:nvSpPr>
          <p:cNvPr id="4" name="Content Placeholder 3">
            <a:extLst>
              <a:ext uri="{FF2B5EF4-FFF2-40B4-BE49-F238E27FC236}">
                <a16:creationId xmlns:a16="http://schemas.microsoft.com/office/drawing/2014/main" id="{441262D9-F598-4A1F-B816-A38417F84597}"/>
              </a:ext>
            </a:extLst>
          </p:cNvPr>
          <p:cNvSpPr>
            <a:spLocks noGrp="1"/>
          </p:cNvSpPr>
          <p:nvPr>
            <p:ph sz="half" idx="2"/>
          </p:nvPr>
        </p:nvSpPr>
        <p:spPr/>
        <p:txBody>
          <a:bodyPr>
            <a:normAutofit lnSpcReduction="10000"/>
          </a:bodyPr>
          <a:lstStyle/>
          <a:p>
            <a:r>
              <a:rPr lang="en-US" b="0" i="0" dirty="0">
                <a:solidFill>
                  <a:srgbClr val="202124"/>
                </a:solidFill>
                <a:effectLst/>
                <a:latin typeface="Roboto" panose="02000000000000000000" pitchFamily="2" charset="0"/>
              </a:rPr>
              <a:t>“Provides an estimate of the device's location that is as accurate as possible, usually within about 160 feet (50 meters) and sometimes as accurate as within 10 feet (a few meters) or better.” Uses GPS to determine location.</a:t>
            </a:r>
            <a:endParaRPr lang="en-US" dirty="0"/>
          </a:p>
        </p:txBody>
      </p:sp>
      <p:sp>
        <p:nvSpPr>
          <p:cNvPr id="5" name="Text Placeholder 4">
            <a:extLst>
              <a:ext uri="{FF2B5EF4-FFF2-40B4-BE49-F238E27FC236}">
                <a16:creationId xmlns:a16="http://schemas.microsoft.com/office/drawing/2014/main" id="{32EFC7BD-E968-407D-A7EC-1ED23E6CD5BA}"/>
              </a:ext>
            </a:extLst>
          </p:cNvPr>
          <p:cNvSpPr>
            <a:spLocks noGrp="1"/>
          </p:cNvSpPr>
          <p:nvPr>
            <p:ph type="body" sz="quarter" idx="3"/>
          </p:nvPr>
        </p:nvSpPr>
        <p:spPr/>
        <p:txBody>
          <a:bodyPr/>
          <a:lstStyle/>
          <a:p>
            <a:r>
              <a:rPr lang="en-US" dirty="0"/>
              <a:t>Coarse Location</a:t>
            </a:r>
          </a:p>
        </p:txBody>
      </p:sp>
      <p:sp>
        <p:nvSpPr>
          <p:cNvPr id="6" name="Content Placeholder 5">
            <a:extLst>
              <a:ext uri="{FF2B5EF4-FFF2-40B4-BE49-F238E27FC236}">
                <a16:creationId xmlns:a16="http://schemas.microsoft.com/office/drawing/2014/main" id="{9EF35094-F99F-47C0-BA3F-0A8686593CFB}"/>
              </a:ext>
            </a:extLst>
          </p:cNvPr>
          <p:cNvSpPr>
            <a:spLocks noGrp="1"/>
          </p:cNvSpPr>
          <p:nvPr>
            <p:ph sz="quarter" idx="4"/>
          </p:nvPr>
        </p:nvSpPr>
        <p:spPr>
          <a:xfrm>
            <a:off x="6525014" y="3305207"/>
            <a:ext cx="4443984" cy="3340292"/>
          </a:xfrm>
        </p:spPr>
        <p:txBody>
          <a:bodyPr>
            <a:normAutofit lnSpcReduction="10000"/>
          </a:bodyPr>
          <a:lstStyle/>
          <a:p>
            <a:r>
              <a:rPr lang="en-US" dirty="0"/>
              <a:t>“Provides an estimate of the device's location, to within about 1 mile (1.6 km).” Uses a combination of imprecise methods to determine location. Considered more secure but less useful.</a:t>
            </a:r>
          </a:p>
          <a:p>
            <a:endParaRPr lang="en-US" dirty="0"/>
          </a:p>
          <a:p>
            <a:r>
              <a:rPr lang="en-US" dirty="0"/>
              <a:t>Question: how can we abuse Coarse location to get a more precise location? (assume each request generates new data)</a:t>
            </a:r>
          </a:p>
          <a:p>
            <a:endParaRPr lang="en-US" dirty="0"/>
          </a:p>
          <a:p>
            <a:endParaRPr lang="en-US" dirty="0"/>
          </a:p>
        </p:txBody>
      </p:sp>
    </p:spTree>
    <p:extLst>
      <p:ext uri="{BB962C8B-B14F-4D97-AF65-F5344CB8AC3E}">
        <p14:creationId xmlns:p14="http://schemas.microsoft.com/office/powerpoint/2010/main" val="341041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A7C6B-4890-4B10-9AE2-2CAB8742FCF1}"/>
              </a:ext>
            </a:extLst>
          </p:cNvPr>
          <p:cNvSpPr>
            <a:spLocks noGrp="1"/>
          </p:cNvSpPr>
          <p:nvPr>
            <p:ph type="title"/>
          </p:nvPr>
        </p:nvSpPr>
        <p:spPr/>
        <p:txBody>
          <a:bodyPr/>
          <a:lstStyle/>
          <a:p>
            <a:r>
              <a:rPr lang="en-US"/>
              <a:t>Location Access Permissions</a:t>
            </a:r>
            <a:br>
              <a:rPr lang="en-US"/>
            </a:br>
            <a:r>
              <a:rPr lang="en-US"/>
              <a:t>on Android</a:t>
            </a:r>
            <a:endParaRPr lang="en-US" dirty="0"/>
          </a:p>
        </p:txBody>
      </p:sp>
      <p:sp>
        <p:nvSpPr>
          <p:cNvPr id="3" name="Content Placeholder 2">
            <a:extLst>
              <a:ext uri="{FF2B5EF4-FFF2-40B4-BE49-F238E27FC236}">
                <a16:creationId xmlns:a16="http://schemas.microsoft.com/office/drawing/2014/main" id="{22FB736B-A2A4-4D0B-8587-D3C2E2F4D519}"/>
              </a:ext>
            </a:extLst>
          </p:cNvPr>
          <p:cNvSpPr>
            <a:spLocks noGrp="1"/>
          </p:cNvSpPr>
          <p:nvPr>
            <p:ph idx="1"/>
          </p:nvPr>
        </p:nvSpPr>
        <p:spPr>
          <a:xfrm>
            <a:off x="1237129" y="2286000"/>
            <a:ext cx="9735671" cy="3581400"/>
          </a:xfrm>
        </p:spPr>
        <p:txBody>
          <a:bodyPr/>
          <a:lstStyle/>
          <a:p>
            <a:pPr marL="0" indent="0">
              <a:buNone/>
            </a:pPr>
            <a:r>
              <a:rPr lang="en-US"/>
              <a:t>Before accessing location, appropriate permissions must be granted by the user. The developer can request foreground or background permission in combination with fine or coarse location. In newer Android API versions, the user can counter a fine location request with a coarse access permission.</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Users should be incredibly cautious with location data!</a:t>
            </a:r>
            <a:endParaRPr lang="en-US" dirty="0"/>
          </a:p>
        </p:txBody>
      </p:sp>
      <p:pic>
        <p:nvPicPr>
          <p:cNvPr id="5" name="Picture 4">
            <a:extLst>
              <a:ext uri="{FF2B5EF4-FFF2-40B4-BE49-F238E27FC236}">
                <a16:creationId xmlns:a16="http://schemas.microsoft.com/office/drawing/2014/main" id="{D429C830-438F-4A47-B62F-46DF7067ECA1}"/>
              </a:ext>
            </a:extLst>
          </p:cNvPr>
          <p:cNvPicPr>
            <a:picLocks noChangeAspect="1"/>
          </p:cNvPicPr>
          <p:nvPr/>
        </p:nvPicPr>
        <p:blipFill>
          <a:blip r:embed="rId2"/>
          <a:stretch>
            <a:fillRect/>
          </a:stretch>
        </p:blipFill>
        <p:spPr>
          <a:xfrm>
            <a:off x="7417171" y="3608959"/>
            <a:ext cx="1590661" cy="3239516"/>
          </a:xfrm>
          <a:prstGeom prst="rect">
            <a:avLst/>
          </a:prstGeom>
        </p:spPr>
      </p:pic>
      <p:pic>
        <p:nvPicPr>
          <p:cNvPr id="7" name="Picture 6">
            <a:extLst>
              <a:ext uri="{FF2B5EF4-FFF2-40B4-BE49-F238E27FC236}">
                <a16:creationId xmlns:a16="http://schemas.microsoft.com/office/drawing/2014/main" id="{F1705BCC-9237-43F8-B164-E733F0264C65}"/>
              </a:ext>
            </a:extLst>
          </p:cNvPr>
          <p:cNvPicPr>
            <a:picLocks noChangeAspect="1"/>
          </p:cNvPicPr>
          <p:nvPr/>
        </p:nvPicPr>
        <p:blipFill>
          <a:blip r:embed="rId3"/>
          <a:stretch>
            <a:fillRect/>
          </a:stretch>
        </p:blipFill>
        <p:spPr>
          <a:xfrm>
            <a:off x="9012508" y="3608962"/>
            <a:ext cx="1598422" cy="3249038"/>
          </a:xfrm>
          <a:prstGeom prst="rect">
            <a:avLst/>
          </a:prstGeom>
        </p:spPr>
      </p:pic>
      <p:pic>
        <p:nvPicPr>
          <p:cNvPr id="9" name="Picture 8">
            <a:extLst>
              <a:ext uri="{FF2B5EF4-FFF2-40B4-BE49-F238E27FC236}">
                <a16:creationId xmlns:a16="http://schemas.microsoft.com/office/drawing/2014/main" id="{51E59844-D19D-4113-9336-7F578C96C0E4}"/>
              </a:ext>
            </a:extLst>
          </p:cNvPr>
          <p:cNvPicPr>
            <a:picLocks noChangeAspect="1"/>
          </p:cNvPicPr>
          <p:nvPr/>
        </p:nvPicPr>
        <p:blipFill>
          <a:blip r:embed="rId4"/>
          <a:stretch>
            <a:fillRect/>
          </a:stretch>
        </p:blipFill>
        <p:spPr>
          <a:xfrm>
            <a:off x="10615536" y="3608959"/>
            <a:ext cx="1571855" cy="3249040"/>
          </a:xfrm>
          <a:prstGeom prst="rect">
            <a:avLst/>
          </a:prstGeom>
        </p:spPr>
      </p:pic>
    </p:spTree>
    <p:extLst>
      <p:ext uri="{BB962C8B-B14F-4D97-AF65-F5344CB8AC3E}">
        <p14:creationId xmlns:p14="http://schemas.microsoft.com/office/powerpoint/2010/main" val="2144028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D1893-6A97-413C-AAE1-4A219EE7CD42}"/>
              </a:ext>
            </a:extLst>
          </p:cNvPr>
          <p:cNvSpPr>
            <a:spLocks noGrp="1"/>
          </p:cNvSpPr>
          <p:nvPr>
            <p:ph type="title"/>
          </p:nvPr>
        </p:nvSpPr>
        <p:spPr>
          <a:xfrm>
            <a:off x="8471424" y="1110882"/>
            <a:ext cx="3053039" cy="1060817"/>
          </a:xfrm>
        </p:spPr>
        <p:txBody>
          <a:bodyPr anchor="b">
            <a:normAutofit/>
          </a:bodyPr>
          <a:lstStyle/>
          <a:p>
            <a:r>
              <a:rPr lang="en-US" sz="2800"/>
              <a:t>Strava and Military Bases</a:t>
            </a:r>
          </a:p>
        </p:txBody>
      </p:sp>
      <p:pic>
        <p:nvPicPr>
          <p:cNvPr id="5" name="Picture 4">
            <a:extLst>
              <a:ext uri="{FF2B5EF4-FFF2-40B4-BE49-F238E27FC236}">
                <a16:creationId xmlns:a16="http://schemas.microsoft.com/office/drawing/2014/main" id="{0C8F6900-08EE-4759-91D6-2C0763271531}"/>
              </a:ext>
            </a:extLst>
          </p:cNvPr>
          <p:cNvPicPr>
            <a:picLocks noChangeAspect="1"/>
          </p:cNvPicPr>
          <p:nvPr/>
        </p:nvPicPr>
        <p:blipFill>
          <a:blip r:embed="rId2"/>
          <a:stretch>
            <a:fillRect/>
          </a:stretch>
        </p:blipFill>
        <p:spPr>
          <a:xfrm>
            <a:off x="1253074" y="640080"/>
            <a:ext cx="5662781" cy="5577840"/>
          </a:xfrm>
          <a:prstGeom prst="rect">
            <a:avLst/>
          </a:prstGeom>
        </p:spPr>
      </p:pic>
      <p:sp>
        <p:nvSpPr>
          <p:cNvPr id="3" name="Content Placeholder 2">
            <a:extLst>
              <a:ext uri="{FF2B5EF4-FFF2-40B4-BE49-F238E27FC236}">
                <a16:creationId xmlns:a16="http://schemas.microsoft.com/office/drawing/2014/main" id="{E1BE1324-907C-4D74-95F0-CEFBEFD30032}"/>
              </a:ext>
            </a:extLst>
          </p:cNvPr>
          <p:cNvSpPr>
            <a:spLocks noGrp="1"/>
          </p:cNvSpPr>
          <p:nvPr>
            <p:ph idx="1"/>
          </p:nvPr>
        </p:nvSpPr>
        <p:spPr>
          <a:xfrm>
            <a:off x="8471423" y="2286000"/>
            <a:ext cx="3053039" cy="3931920"/>
          </a:xfrm>
        </p:spPr>
        <p:txBody>
          <a:bodyPr>
            <a:normAutofit/>
          </a:bodyPr>
          <a:lstStyle/>
          <a:p>
            <a:r>
              <a:rPr lang="en-US" sz="1600"/>
              <a:t>Even trusted companies can be cavalier with your location privacy!</a:t>
            </a:r>
          </a:p>
          <a:p>
            <a:pPr marL="0" indent="0">
              <a:buNone/>
            </a:pPr>
            <a:endParaRPr lang="en-US" sz="1600"/>
          </a:p>
          <a:p>
            <a:pPr marL="0" indent="0">
              <a:buNone/>
            </a:pPr>
            <a:endParaRPr lang="en-US" sz="1600"/>
          </a:p>
          <a:p>
            <a:pPr marL="0" indent="0">
              <a:buNone/>
            </a:pPr>
            <a:endParaRPr lang="en-US" sz="1600"/>
          </a:p>
          <a:p>
            <a:pPr marL="0" indent="0">
              <a:buNone/>
            </a:pPr>
            <a:endParaRPr lang="en-US" sz="1600"/>
          </a:p>
          <a:p>
            <a:pPr marL="0" indent="0">
              <a:buNone/>
            </a:pPr>
            <a:endParaRPr lang="en-US" sz="1600"/>
          </a:p>
          <a:p>
            <a:pPr marL="0" indent="0">
              <a:buNone/>
            </a:pPr>
            <a:r>
              <a:rPr lang="en-US" sz="1600">
                <a:hlinkClick r:id="rId3"/>
              </a:rPr>
              <a:t>https://www.theguardian.com/world/2018/jan/28/fitness-tracking-app-gives-away-location-of-secret-us-army-bases</a:t>
            </a:r>
            <a:r>
              <a:rPr lang="en-US" sz="1600"/>
              <a:t> </a:t>
            </a:r>
          </a:p>
        </p:txBody>
      </p:sp>
      <p:sp>
        <p:nvSpPr>
          <p:cNvPr id="12"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7679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40704-5B2E-4218-955C-09F29C2CAAF8}"/>
              </a:ext>
            </a:extLst>
          </p:cNvPr>
          <p:cNvSpPr>
            <a:spLocks noGrp="1"/>
          </p:cNvSpPr>
          <p:nvPr>
            <p:ph type="title"/>
          </p:nvPr>
        </p:nvSpPr>
        <p:spPr/>
        <p:txBody>
          <a:bodyPr/>
          <a:lstStyle/>
          <a:p>
            <a:r>
              <a:rPr lang="en-US" dirty="0"/>
              <a:t>External Location Threats</a:t>
            </a:r>
          </a:p>
        </p:txBody>
      </p:sp>
      <p:sp>
        <p:nvSpPr>
          <p:cNvPr id="3" name="Content Placeholder 2">
            <a:extLst>
              <a:ext uri="{FF2B5EF4-FFF2-40B4-BE49-F238E27FC236}">
                <a16:creationId xmlns:a16="http://schemas.microsoft.com/office/drawing/2014/main" id="{A2D389B3-DE48-4C1E-A648-640B97420810}"/>
              </a:ext>
            </a:extLst>
          </p:cNvPr>
          <p:cNvSpPr>
            <a:spLocks noGrp="1"/>
          </p:cNvSpPr>
          <p:nvPr>
            <p:ph idx="1"/>
          </p:nvPr>
        </p:nvSpPr>
        <p:spPr/>
        <p:txBody>
          <a:bodyPr/>
          <a:lstStyle/>
          <a:p>
            <a:r>
              <a:rPr lang="en-US" dirty="0"/>
              <a:t>Despite Android’s protections, certain vulnerabilities can be outside of their control.</a:t>
            </a:r>
          </a:p>
          <a:p>
            <a:pPr marL="0" indent="0">
              <a:buNone/>
            </a:pPr>
            <a:endParaRPr lang="en-US" dirty="0"/>
          </a:p>
        </p:txBody>
      </p:sp>
      <p:pic>
        <p:nvPicPr>
          <p:cNvPr id="5" name="Picture 4">
            <a:extLst>
              <a:ext uri="{FF2B5EF4-FFF2-40B4-BE49-F238E27FC236}">
                <a16:creationId xmlns:a16="http://schemas.microsoft.com/office/drawing/2014/main" id="{4176BF14-E14E-4B4F-8C59-5B85F3C97C08}"/>
              </a:ext>
            </a:extLst>
          </p:cNvPr>
          <p:cNvPicPr>
            <a:picLocks noChangeAspect="1"/>
          </p:cNvPicPr>
          <p:nvPr/>
        </p:nvPicPr>
        <p:blipFill>
          <a:blip r:embed="rId2"/>
          <a:stretch>
            <a:fillRect/>
          </a:stretch>
        </p:blipFill>
        <p:spPr>
          <a:xfrm>
            <a:off x="2328862" y="3429000"/>
            <a:ext cx="7686675" cy="1857375"/>
          </a:xfrm>
          <a:prstGeom prst="rect">
            <a:avLst/>
          </a:prstGeom>
        </p:spPr>
      </p:pic>
    </p:spTree>
    <p:extLst>
      <p:ext uri="{BB962C8B-B14F-4D97-AF65-F5344CB8AC3E}">
        <p14:creationId xmlns:p14="http://schemas.microsoft.com/office/powerpoint/2010/main" val="3623438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2A974-30CE-40EB-B930-B555E7CA7BB2}"/>
              </a:ext>
            </a:extLst>
          </p:cNvPr>
          <p:cNvSpPr>
            <a:spLocks noGrp="1"/>
          </p:cNvSpPr>
          <p:nvPr>
            <p:ph type="title"/>
          </p:nvPr>
        </p:nvSpPr>
        <p:spPr>
          <a:xfrm>
            <a:off x="640080" y="639704"/>
            <a:ext cx="3299579" cy="5577840"/>
          </a:xfrm>
        </p:spPr>
        <p:txBody>
          <a:bodyPr anchor="ctr">
            <a:normAutofit/>
          </a:bodyPr>
          <a:lstStyle/>
          <a:p>
            <a:pPr algn="ctr"/>
            <a:r>
              <a:rPr lang="en-US" dirty="0"/>
              <a:t>How to access location on Android</a:t>
            </a:r>
          </a:p>
        </p:txBody>
      </p:sp>
      <p:graphicFrame>
        <p:nvGraphicFramePr>
          <p:cNvPr id="5" name="Content Placeholder 2">
            <a:extLst>
              <a:ext uri="{FF2B5EF4-FFF2-40B4-BE49-F238E27FC236}">
                <a16:creationId xmlns:a16="http://schemas.microsoft.com/office/drawing/2014/main" id="{566E12B4-1A20-467C-8511-8A415C618DDF}"/>
              </a:ext>
            </a:extLst>
          </p:cNvPr>
          <p:cNvGraphicFramePr>
            <a:graphicFrameLocks noGrp="1"/>
          </p:cNvGraphicFramePr>
          <p:nvPr>
            <p:ph idx="1"/>
            <p:extLst>
              <p:ext uri="{D42A27DB-BD31-4B8C-83A1-F6EECF244321}">
                <p14:modId xmlns:p14="http://schemas.microsoft.com/office/powerpoint/2010/main" val="778493321"/>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0612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11AD090-6E3D-4F89-A309-01B4BDAEF2E1}"/>
              </a:ext>
            </a:extLst>
          </p:cNvPr>
          <p:cNvSpPr>
            <a:spLocks noGrp="1"/>
          </p:cNvSpPr>
          <p:nvPr>
            <p:ph type="title"/>
          </p:nvPr>
        </p:nvSpPr>
        <p:spPr>
          <a:xfrm>
            <a:off x="640081" y="791570"/>
            <a:ext cx="4018839" cy="5262390"/>
          </a:xfrm>
        </p:spPr>
        <p:txBody>
          <a:bodyPr anchor="ctr">
            <a:normAutofit/>
          </a:bodyPr>
          <a:lstStyle/>
          <a:p>
            <a:pPr algn="r"/>
            <a:r>
              <a:rPr lang="en-US" sz="4600">
                <a:solidFill>
                  <a:schemeClr val="bg2"/>
                </a:solidFill>
              </a:rPr>
              <a:t>Ethical Programming Considerations</a:t>
            </a:r>
            <a:br>
              <a:rPr lang="en-US" sz="4600">
                <a:solidFill>
                  <a:schemeClr val="bg2"/>
                </a:solidFill>
              </a:rPr>
            </a:br>
            <a:r>
              <a:rPr lang="en-US" sz="4600">
                <a:solidFill>
                  <a:schemeClr val="bg2"/>
                </a:solidFill>
              </a:rPr>
              <a:t>For Developers</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Content Placeholder 2">
            <a:extLst>
              <a:ext uri="{FF2B5EF4-FFF2-40B4-BE49-F238E27FC236}">
                <a16:creationId xmlns:a16="http://schemas.microsoft.com/office/drawing/2014/main" id="{D4149512-A522-47EB-9614-947A237C2A18}"/>
              </a:ext>
            </a:extLst>
          </p:cNvPr>
          <p:cNvSpPr>
            <a:spLocks noGrp="1"/>
          </p:cNvSpPr>
          <p:nvPr>
            <p:ph idx="1"/>
          </p:nvPr>
        </p:nvSpPr>
        <p:spPr>
          <a:xfrm>
            <a:off x="6176720" y="791570"/>
            <a:ext cx="4892308" cy="5262390"/>
          </a:xfrm>
        </p:spPr>
        <p:txBody>
          <a:bodyPr anchor="ctr">
            <a:normAutofit/>
          </a:bodyPr>
          <a:lstStyle/>
          <a:p>
            <a:r>
              <a:rPr lang="en-US" sz="1800"/>
              <a:t>Use coarse location whenever possible</a:t>
            </a:r>
          </a:p>
          <a:p>
            <a:r>
              <a:rPr lang="en-US" sz="1800"/>
              <a:t>Do not request background data (on newer phones) if it isn’t used</a:t>
            </a:r>
          </a:p>
          <a:p>
            <a:r>
              <a:rPr lang="en-US" sz="1800"/>
              <a:t>Try to avoid storing location data:</a:t>
            </a:r>
          </a:p>
          <a:p>
            <a:pPr lvl="1"/>
            <a:r>
              <a:rPr lang="en-US" sz="1800"/>
              <a:t>Especially on large servers</a:t>
            </a:r>
          </a:p>
          <a:p>
            <a:pPr lvl="1"/>
            <a:r>
              <a:rPr lang="en-US" sz="1800"/>
              <a:t>Be sensitive of military data</a:t>
            </a:r>
          </a:p>
          <a:p>
            <a:pPr lvl="1"/>
            <a:r>
              <a:rPr lang="en-US" sz="1800"/>
              <a:t>Attempt to filter data to appropriate level</a:t>
            </a:r>
          </a:p>
          <a:p>
            <a:r>
              <a:rPr lang="en-US" sz="1800"/>
              <a:t>Do not transmit unnecessary location data over networks</a:t>
            </a:r>
          </a:p>
          <a:p>
            <a:pPr lvl="1"/>
            <a:endParaRPr lang="en-US" sz="1800"/>
          </a:p>
        </p:txBody>
      </p:sp>
    </p:spTree>
    <p:extLst>
      <p:ext uri="{BB962C8B-B14F-4D97-AF65-F5344CB8AC3E}">
        <p14:creationId xmlns:p14="http://schemas.microsoft.com/office/powerpoint/2010/main" val="2194838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1F7F14B-ED51-4057-8897-4FC72CA2B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8937B7-7D17-41B1-92DE-E44D41752C20}"/>
              </a:ext>
            </a:extLst>
          </p:cNvPr>
          <p:cNvSpPr>
            <a:spLocks noGrp="1"/>
          </p:cNvSpPr>
          <p:nvPr>
            <p:ph type="title"/>
          </p:nvPr>
        </p:nvSpPr>
        <p:spPr>
          <a:xfrm>
            <a:off x="640081" y="631373"/>
            <a:ext cx="4018839" cy="2035628"/>
          </a:xfrm>
        </p:spPr>
        <p:txBody>
          <a:bodyPr>
            <a:normAutofit/>
          </a:bodyPr>
          <a:lstStyle/>
          <a:p>
            <a:r>
              <a:rPr lang="en-US" sz="3400">
                <a:solidFill>
                  <a:srgbClr val="191B0E"/>
                </a:solidFill>
              </a:rPr>
              <a:t>Using coarse location to determine precise location?</a:t>
            </a:r>
          </a:p>
        </p:txBody>
      </p:sp>
      <p:sp>
        <p:nvSpPr>
          <p:cNvPr id="3" name="Content Placeholder 2">
            <a:extLst>
              <a:ext uri="{FF2B5EF4-FFF2-40B4-BE49-F238E27FC236}">
                <a16:creationId xmlns:a16="http://schemas.microsoft.com/office/drawing/2014/main" id="{67BCE291-2D57-4A20-B614-80AF0DBCF74E}"/>
              </a:ext>
            </a:extLst>
          </p:cNvPr>
          <p:cNvSpPr>
            <a:spLocks noGrp="1"/>
          </p:cNvSpPr>
          <p:nvPr>
            <p:ph idx="1"/>
          </p:nvPr>
        </p:nvSpPr>
        <p:spPr>
          <a:xfrm>
            <a:off x="640081" y="2764971"/>
            <a:ext cx="4010296" cy="3472543"/>
          </a:xfrm>
        </p:spPr>
        <p:txBody>
          <a:bodyPr>
            <a:normAutofit/>
          </a:bodyPr>
          <a:lstStyle/>
          <a:p>
            <a:r>
              <a:rPr lang="en-US" sz="1500">
                <a:solidFill>
                  <a:srgbClr val="191B0E"/>
                </a:solidFill>
              </a:rPr>
              <a:t>One may think that it would be easy to determine a more precise location from coarse location using many requests to obtain an average.</a:t>
            </a:r>
          </a:p>
        </p:txBody>
      </p:sp>
      <p:sp>
        <p:nvSpPr>
          <p:cNvPr id="12" name="Rectangle 11">
            <a:extLst>
              <a:ext uri="{FF2B5EF4-FFF2-40B4-BE49-F238E27FC236}">
                <a16:creationId xmlns:a16="http://schemas.microsoft.com/office/drawing/2014/main" id="{09CB4F78-37FA-4A6C-B624-E7F7D6916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11329ED8-B6A5-45B9-8519-38EB67523A54}"/>
              </a:ext>
            </a:extLst>
          </p:cNvPr>
          <p:cNvPicPr>
            <a:picLocks noChangeAspect="1"/>
          </p:cNvPicPr>
          <p:nvPr/>
        </p:nvPicPr>
        <p:blipFill>
          <a:blip r:embed="rId2"/>
          <a:stretch>
            <a:fillRect/>
          </a:stretch>
        </p:blipFill>
        <p:spPr>
          <a:xfrm>
            <a:off x="6167683" y="1044151"/>
            <a:ext cx="5384074" cy="4778365"/>
          </a:xfrm>
          <a:prstGeom prst="rect">
            <a:avLst/>
          </a:prstGeom>
        </p:spPr>
      </p:pic>
    </p:spTree>
    <p:extLst>
      <p:ext uri="{BB962C8B-B14F-4D97-AF65-F5344CB8AC3E}">
        <p14:creationId xmlns:p14="http://schemas.microsoft.com/office/powerpoint/2010/main" val="405210104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{68833211-84F1-4C35-A341-66D44F258CF7}tf10001105</Template>
  <TotalTime>250</TotalTime>
  <Words>495</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Franklin Gothic Book</vt:lpstr>
      <vt:lpstr>Roboto</vt:lpstr>
      <vt:lpstr>Crop</vt:lpstr>
      <vt:lpstr>Android  Location services Security exploration</vt:lpstr>
      <vt:lpstr>Topics</vt:lpstr>
      <vt:lpstr>Fine and Coarse Location </vt:lpstr>
      <vt:lpstr>Location Access Permissions on Android</vt:lpstr>
      <vt:lpstr>Strava and Military Bases</vt:lpstr>
      <vt:lpstr>External Location Threats</vt:lpstr>
      <vt:lpstr>How to access location on Android</vt:lpstr>
      <vt:lpstr>Ethical Programming Considerations For Developers</vt:lpstr>
      <vt:lpstr>Using coarse location to determine precise location?</vt:lpstr>
      <vt:lpstr>Built-in countermeasures:</vt:lpstr>
      <vt:lpstr>Demo</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Location services exploration</dc:title>
  <dc:creator>Green, Nathaniel Douglas</dc:creator>
  <cp:lastModifiedBy>Green, Nathaniel Douglas</cp:lastModifiedBy>
  <cp:revision>7</cp:revision>
  <dcterms:created xsi:type="dcterms:W3CDTF">2021-11-27T18:23:03Z</dcterms:created>
  <dcterms:modified xsi:type="dcterms:W3CDTF">2022-06-19T03:14:30Z</dcterms:modified>
</cp:coreProperties>
</file>