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haniel Evans" initials="N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11-30T11:15:16.874" idx="1">
    <p:pos x="3239" y="1440"/>
    <p:text>Which isn't necessarily a good assumption? since B6 is from the inbred mice line that has known decreased variation.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9FFEE1A-1471-47E4-BF20-22B26DA67185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12/4/2018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1C69373-F4E2-4F0B-AC2E-5EE2DC888083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5BC7334-6D18-4FEB-AA39-7ACA8AB74167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12/4/2018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B2A07E5-C3AE-47E6-8767-F73C181B726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Algorithms Final Project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895320" y="3602160"/>
            <a:ext cx="1052460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Mismatch threshold parameter selection for short read sequence alignment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908640" y="1087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As a naïve approach, what are the possible values of our mismatch threshold T?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3828600" cy="20887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Goal: To find a T that will align the single strand RNA-seq 100-bp reads from wild strain PWK with the reference genome B6.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474570" y="4554720"/>
            <a:ext cx="433476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Data we have to use: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	1. variation in B6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chr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1 (.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vcf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)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	2.  PWK RNA-seq reads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fastq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)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	3. B6 Reference Genome (.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gcf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)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	4.  B6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fasta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file for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chr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1 (.fa)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6433920" y="2017800"/>
            <a:ext cx="1476000" cy="3927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5"/>
          <p:cNvSpPr/>
          <p:nvPr/>
        </p:nvSpPr>
        <p:spPr>
          <a:xfrm>
            <a:off x="7910280" y="2017800"/>
            <a:ext cx="1424880" cy="3927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6"/>
          <p:cNvSpPr/>
          <p:nvPr/>
        </p:nvSpPr>
        <p:spPr>
          <a:xfrm>
            <a:off x="6433920" y="2017800"/>
            <a:ext cx="622440" cy="22824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</a:rPr>
              <a:t>READ 1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90" name="CustomShape 7"/>
          <p:cNvSpPr/>
          <p:nvPr/>
        </p:nvSpPr>
        <p:spPr>
          <a:xfrm>
            <a:off x="7075080" y="2017800"/>
            <a:ext cx="546120" cy="22824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</a:rPr>
              <a:t>READ 2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91" name="CustomShape 8"/>
          <p:cNvSpPr/>
          <p:nvPr/>
        </p:nvSpPr>
        <p:spPr>
          <a:xfrm>
            <a:off x="7646040" y="2017800"/>
            <a:ext cx="546120" cy="22824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</a:rPr>
              <a:t>Read 3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92" name="Line 9"/>
          <p:cNvSpPr/>
          <p:nvPr/>
        </p:nvSpPr>
        <p:spPr>
          <a:xfrm flipH="1">
            <a:off x="7905600" y="2017440"/>
            <a:ext cx="13680" cy="431640"/>
          </a:xfrm>
          <a:prstGeom prst="line">
            <a:avLst/>
          </a:prstGeom>
          <a:ln w="9360">
            <a:solidFill>
              <a:schemeClr val="dk1"/>
            </a:solidFill>
            <a:custDash>
              <a:ds d="500000" sp="4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10"/>
          <p:cNvSpPr/>
          <p:nvPr/>
        </p:nvSpPr>
        <p:spPr>
          <a:xfrm>
            <a:off x="8217360" y="2017800"/>
            <a:ext cx="546120" cy="22824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</a:rPr>
              <a:t>Read 4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94" name="CustomShape 11"/>
          <p:cNvSpPr/>
          <p:nvPr/>
        </p:nvSpPr>
        <p:spPr>
          <a:xfrm>
            <a:off x="8788680" y="2017800"/>
            <a:ext cx="546120" cy="22824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</a:rPr>
              <a:t>Read 5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95" name="Line 12"/>
          <p:cNvSpPr/>
          <p:nvPr/>
        </p:nvSpPr>
        <p:spPr>
          <a:xfrm>
            <a:off x="5059440" y="3252960"/>
            <a:ext cx="5767560" cy="36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96" name="CustomShape 13"/>
          <p:cNvSpPr/>
          <p:nvPr/>
        </p:nvSpPr>
        <p:spPr>
          <a:xfrm>
            <a:off x="5639040" y="3039120"/>
            <a:ext cx="1476000" cy="3927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EXON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7" name="CustomShape 14"/>
          <p:cNvSpPr/>
          <p:nvPr/>
        </p:nvSpPr>
        <p:spPr>
          <a:xfrm>
            <a:off x="8535600" y="3039120"/>
            <a:ext cx="1476000" cy="3927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EXON 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8" name="Line 15"/>
          <p:cNvSpPr/>
          <p:nvPr/>
        </p:nvSpPr>
        <p:spPr>
          <a:xfrm flipH="1">
            <a:off x="7086960" y="2419200"/>
            <a:ext cx="804600" cy="628200"/>
          </a:xfrm>
          <a:prstGeom prst="line">
            <a:avLst/>
          </a:prstGeom>
          <a:ln w="9360">
            <a:solidFill>
              <a:schemeClr val="dk1"/>
            </a:solidFill>
            <a:custDash>
              <a:ds d="500000" sp="4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Line 16"/>
          <p:cNvSpPr/>
          <p:nvPr/>
        </p:nvSpPr>
        <p:spPr>
          <a:xfrm>
            <a:off x="7919280" y="2419200"/>
            <a:ext cx="600480" cy="619560"/>
          </a:xfrm>
          <a:prstGeom prst="line">
            <a:avLst/>
          </a:prstGeom>
          <a:ln w="9360">
            <a:solidFill>
              <a:schemeClr val="dk1"/>
            </a:solidFill>
            <a:custDash>
              <a:ds d="500000" sp="4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17"/>
          <p:cNvSpPr/>
          <p:nvPr/>
        </p:nvSpPr>
        <p:spPr>
          <a:xfrm>
            <a:off x="7286760" y="2952000"/>
            <a:ext cx="10666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INTRON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1" name="CustomShape 18"/>
          <p:cNvSpPr/>
          <p:nvPr/>
        </p:nvSpPr>
        <p:spPr>
          <a:xfrm>
            <a:off x="9304200" y="1990080"/>
            <a:ext cx="888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mRNA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2" name="CustomShape 19"/>
          <p:cNvSpPr/>
          <p:nvPr/>
        </p:nvSpPr>
        <p:spPr>
          <a:xfrm rot="16200000">
            <a:off x="7766280" y="429120"/>
            <a:ext cx="228240" cy="2901240"/>
          </a:xfrm>
          <a:prstGeom prst="rightBrace">
            <a:avLst>
              <a:gd name="adj1" fmla="val 8333"/>
              <a:gd name="adj2" fmla="val 50000"/>
            </a:avLst>
          </a:prstGeom>
          <a:noFill/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20"/>
          <p:cNvSpPr/>
          <p:nvPr/>
        </p:nvSpPr>
        <p:spPr>
          <a:xfrm>
            <a:off x="7359840" y="1458000"/>
            <a:ext cx="1218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RNA-seq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4" name="CustomShape 21"/>
          <p:cNvSpPr/>
          <p:nvPr/>
        </p:nvSpPr>
        <p:spPr>
          <a:xfrm>
            <a:off x="6882840" y="3035160"/>
            <a:ext cx="360" cy="587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22"/>
          <p:cNvSpPr/>
          <p:nvPr/>
        </p:nvSpPr>
        <p:spPr>
          <a:xfrm>
            <a:off x="7039440" y="3035160"/>
            <a:ext cx="360" cy="587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3"/>
          <p:cNvSpPr/>
          <p:nvPr/>
        </p:nvSpPr>
        <p:spPr>
          <a:xfrm>
            <a:off x="6813360" y="3576240"/>
            <a:ext cx="138600" cy="240480"/>
          </a:xfrm>
          <a:prstGeom prst="mathMultiply">
            <a:avLst>
              <a:gd name="adj1" fmla="val 23520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07" name="CustomShape 24"/>
          <p:cNvSpPr/>
          <p:nvPr/>
        </p:nvSpPr>
        <p:spPr>
          <a:xfrm>
            <a:off x="6969960" y="3573360"/>
            <a:ext cx="138600" cy="240480"/>
          </a:xfrm>
          <a:prstGeom prst="mathMultiply">
            <a:avLst>
              <a:gd name="adj1" fmla="val 23520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08" name="CustomShape 25"/>
          <p:cNvSpPr/>
          <p:nvPr/>
        </p:nvSpPr>
        <p:spPr>
          <a:xfrm>
            <a:off x="5641200" y="2788920"/>
            <a:ext cx="622440" cy="22824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</a:rPr>
              <a:t>READ 1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09" name="CustomShape 26"/>
          <p:cNvSpPr/>
          <p:nvPr/>
        </p:nvSpPr>
        <p:spPr>
          <a:xfrm>
            <a:off x="6279840" y="2789280"/>
            <a:ext cx="546120" cy="22824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</a:rPr>
              <a:t>READ 2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10" name="CustomShape 27"/>
          <p:cNvSpPr/>
          <p:nvPr/>
        </p:nvSpPr>
        <p:spPr>
          <a:xfrm>
            <a:off x="6844320" y="2788920"/>
            <a:ext cx="272880" cy="22824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</a:rPr>
              <a:t>3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11" name="CustomShape 28"/>
          <p:cNvSpPr/>
          <p:nvPr/>
        </p:nvSpPr>
        <p:spPr>
          <a:xfrm>
            <a:off x="8535600" y="2790000"/>
            <a:ext cx="327960" cy="22824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</a:rPr>
              <a:t>3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12" name="Line 29"/>
          <p:cNvSpPr/>
          <p:nvPr/>
        </p:nvSpPr>
        <p:spPr>
          <a:xfrm flipH="1">
            <a:off x="5638680" y="2410560"/>
            <a:ext cx="804600" cy="628200"/>
          </a:xfrm>
          <a:prstGeom prst="line">
            <a:avLst/>
          </a:prstGeom>
          <a:ln w="9360">
            <a:solidFill>
              <a:schemeClr val="dk1"/>
            </a:solidFill>
            <a:custDash>
              <a:ds d="500000" sp="4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30"/>
          <p:cNvSpPr/>
          <p:nvPr/>
        </p:nvSpPr>
        <p:spPr>
          <a:xfrm>
            <a:off x="8885880" y="2790000"/>
            <a:ext cx="546120" cy="22824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</a:rPr>
              <a:t>Read 4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14" name="CustomShape 31"/>
          <p:cNvSpPr/>
          <p:nvPr/>
        </p:nvSpPr>
        <p:spPr>
          <a:xfrm>
            <a:off x="9454680" y="2789280"/>
            <a:ext cx="546120" cy="22824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</a:rPr>
              <a:t>Read 5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15" name="Line 32"/>
          <p:cNvSpPr/>
          <p:nvPr/>
        </p:nvSpPr>
        <p:spPr>
          <a:xfrm>
            <a:off x="9363240" y="2404440"/>
            <a:ext cx="600480" cy="619560"/>
          </a:xfrm>
          <a:prstGeom prst="line">
            <a:avLst/>
          </a:prstGeom>
          <a:ln w="9360">
            <a:solidFill>
              <a:schemeClr val="dk1"/>
            </a:solidFill>
            <a:custDash>
              <a:ds d="500000" sp="4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33"/>
          <p:cNvSpPr/>
          <p:nvPr/>
        </p:nvSpPr>
        <p:spPr>
          <a:xfrm>
            <a:off x="9832320" y="3030840"/>
            <a:ext cx="360" cy="587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34"/>
          <p:cNvSpPr/>
          <p:nvPr/>
        </p:nvSpPr>
        <p:spPr>
          <a:xfrm>
            <a:off x="9762840" y="3569040"/>
            <a:ext cx="138600" cy="240480"/>
          </a:xfrm>
          <a:prstGeom prst="mathMultiply">
            <a:avLst>
              <a:gd name="adj1" fmla="val 23520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18" name="Line 35"/>
          <p:cNvSpPr/>
          <p:nvPr/>
        </p:nvSpPr>
        <p:spPr>
          <a:xfrm>
            <a:off x="7117560" y="2903040"/>
            <a:ext cx="1417680" cy="108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119" name="CustomShape 36"/>
          <p:cNvSpPr/>
          <p:nvPr/>
        </p:nvSpPr>
        <p:spPr>
          <a:xfrm rot="10800000" flipV="1">
            <a:off x="10287000" y="2882880"/>
            <a:ext cx="2002680" cy="338040"/>
          </a:xfrm>
          <a:prstGeom prst="bentConnector3">
            <a:avLst>
              <a:gd name="adj1" fmla="val 99805"/>
            </a:avLst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37"/>
          <p:cNvSpPr/>
          <p:nvPr/>
        </p:nvSpPr>
        <p:spPr>
          <a:xfrm>
            <a:off x="10246680" y="2269080"/>
            <a:ext cx="167904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Not considered a mismatch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1" name="CustomShape 38"/>
          <p:cNvSpPr/>
          <p:nvPr/>
        </p:nvSpPr>
        <p:spPr>
          <a:xfrm>
            <a:off x="10634400" y="3059640"/>
            <a:ext cx="168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REF. Genome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2" name="CustomShape 39"/>
          <p:cNvSpPr/>
          <p:nvPr/>
        </p:nvSpPr>
        <p:spPr>
          <a:xfrm>
            <a:off x="5393520" y="1442880"/>
            <a:ext cx="1452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using STAR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3" name="CustomShape 40"/>
          <p:cNvSpPr/>
          <p:nvPr/>
        </p:nvSpPr>
        <p:spPr>
          <a:xfrm>
            <a:off x="5465880" y="3663000"/>
            <a:ext cx="1246680" cy="18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41"/>
          <p:cNvSpPr/>
          <p:nvPr/>
        </p:nvSpPr>
        <p:spPr>
          <a:xfrm>
            <a:off x="4320720" y="3478320"/>
            <a:ext cx="12816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Mismatch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5" name="Line 42"/>
          <p:cNvSpPr/>
          <p:nvPr/>
        </p:nvSpPr>
        <p:spPr>
          <a:xfrm>
            <a:off x="4666680" y="4020480"/>
            <a:ext cx="7259040" cy="1188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43"/>
          <p:cNvSpPr/>
          <p:nvPr/>
        </p:nvSpPr>
        <p:spPr>
          <a:xfrm>
            <a:off x="5862600" y="4716720"/>
            <a:ext cx="4000320" cy="333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Line 44"/>
          <p:cNvSpPr/>
          <p:nvPr/>
        </p:nvSpPr>
        <p:spPr>
          <a:xfrm flipV="1">
            <a:off x="5852880" y="4554720"/>
            <a:ext cx="360" cy="6573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Line 45"/>
          <p:cNvSpPr/>
          <p:nvPr/>
        </p:nvSpPr>
        <p:spPr>
          <a:xfrm flipV="1">
            <a:off x="9862920" y="4554720"/>
            <a:ext cx="360" cy="65700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46"/>
          <p:cNvSpPr/>
          <p:nvPr/>
        </p:nvSpPr>
        <p:spPr>
          <a:xfrm>
            <a:off x="5690520" y="4159440"/>
            <a:ext cx="324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0" name="CustomShape 47"/>
          <p:cNvSpPr/>
          <p:nvPr/>
        </p:nvSpPr>
        <p:spPr>
          <a:xfrm>
            <a:off x="8584920" y="4213080"/>
            <a:ext cx="2570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Window length (100)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1" name="CustomShape 48"/>
          <p:cNvSpPr/>
          <p:nvPr/>
        </p:nvSpPr>
        <p:spPr>
          <a:xfrm flipH="1">
            <a:off x="8561520" y="5851800"/>
            <a:ext cx="13140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49"/>
          <p:cNvSpPr/>
          <p:nvPr/>
        </p:nvSpPr>
        <p:spPr>
          <a:xfrm>
            <a:off x="5852880" y="5640840"/>
            <a:ext cx="1390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50"/>
          <p:cNvSpPr/>
          <p:nvPr/>
        </p:nvSpPr>
        <p:spPr>
          <a:xfrm>
            <a:off x="8524440" y="5394960"/>
            <a:ext cx="3233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Fewer multiple Alignments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4" name="CustomShape 51"/>
          <p:cNvSpPr/>
          <p:nvPr/>
        </p:nvSpPr>
        <p:spPr>
          <a:xfrm>
            <a:off x="7329240" y="4528800"/>
            <a:ext cx="1218960" cy="682920"/>
          </a:xfrm>
          <a:prstGeom prst="rect">
            <a:avLst/>
          </a:prstGeom>
          <a:solidFill>
            <a:srgbClr val="E43030">
              <a:alpha val="19000"/>
            </a:srgb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52"/>
          <p:cNvSpPr/>
          <p:nvPr/>
        </p:nvSpPr>
        <p:spPr>
          <a:xfrm rot="16200000" flipH="1">
            <a:off x="7674480" y="5476680"/>
            <a:ext cx="1171080" cy="641520"/>
          </a:xfrm>
          <a:prstGeom prst="bentConnector2">
            <a:avLst/>
          </a:prstGeom>
          <a:noFill/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Line 53"/>
          <p:cNvSpPr/>
          <p:nvPr/>
        </p:nvSpPr>
        <p:spPr>
          <a:xfrm>
            <a:off x="5823720" y="6340680"/>
            <a:ext cx="146304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37" name="CustomShape 54"/>
          <p:cNvSpPr/>
          <p:nvPr/>
        </p:nvSpPr>
        <p:spPr>
          <a:xfrm>
            <a:off x="4945680" y="5305320"/>
            <a:ext cx="2598120" cy="65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Increasing sensitivity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Fewer improperly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rejected alignments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8" name="TextShape 55"/>
          <p:cNvSpPr txBox="1"/>
          <p:nvPr/>
        </p:nvSpPr>
        <p:spPr>
          <a:xfrm>
            <a:off x="4445640" y="634068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latin typeface="Arial"/>
              </a:rPr>
              <a:t>Increasing Comp. Resources</a:t>
            </a:r>
          </a:p>
        </p:txBody>
      </p:sp>
      <p:sp>
        <p:nvSpPr>
          <p:cNvPr id="139" name="CustomShape 56"/>
          <p:cNvSpPr/>
          <p:nvPr/>
        </p:nvSpPr>
        <p:spPr>
          <a:xfrm>
            <a:off x="8650440" y="5945400"/>
            <a:ext cx="296244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Optimal region: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Maximize sens. &amp; spec.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(&amp; Min. Comp. resource)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146840" y="74880"/>
            <a:ext cx="3267000" cy="598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Calculating T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1" name="Picture 7"/>
          <p:cNvPicPr/>
          <p:nvPr/>
        </p:nvPicPr>
        <p:blipFill>
          <a:blip r:embed="rId2"/>
          <a:stretch/>
        </p:blipFill>
        <p:spPr>
          <a:xfrm>
            <a:off x="190800" y="5428080"/>
            <a:ext cx="5257440" cy="1475640"/>
          </a:xfrm>
          <a:prstGeom prst="rect">
            <a:avLst/>
          </a:prstGeom>
          <a:ln>
            <a:noFill/>
          </a:ln>
        </p:spPr>
      </p:pic>
      <p:sp>
        <p:nvSpPr>
          <p:cNvPr id="142" name="CustomShape 2"/>
          <p:cNvSpPr/>
          <p:nvPr/>
        </p:nvSpPr>
        <p:spPr>
          <a:xfrm>
            <a:off x="295920" y="582120"/>
            <a:ext cx="5047200" cy="587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Estimating T’s lower bound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Given common variation on B6 chromosome 1, what T will properly accept </a:t>
            </a:r>
            <a:r>
              <a:rPr lang="en-US" sz="1600" b="1" strike="noStrike" spc="-1" dirty="0">
                <a:solidFill>
                  <a:srgbClr val="000000"/>
                </a:solidFill>
                <a:latin typeface="Calibri"/>
              </a:rPr>
              <a:t>99.9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% of the variation?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To use this method assumes: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1. B6 gene-region variation on chr1 is equal to the rest of the genome. 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2. PWK gene-region variation is similar to B6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latin typeface="Arial"/>
              </a:rPr>
              <a:t>ALGORITHM: </a:t>
            </a:r>
            <a:endParaRPr lang="en-US" sz="16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Create a chromosome mask representing SNPs and iterate over each 100-mer in the mask, recording number of SNPs per 100-mer.</a:t>
            </a:r>
            <a:r>
              <a:rPr lang="en-US" sz="1600" spc="-1" dirty="0">
                <a:latin typeface="Arial"/>
              </a:rPr>
              <a:t> 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1600" spc="-1" dirty="0">
                <a:solidFill>
                  <a:srgbClr val="000000"/>
                </a:solidFill>
                <a:latin typeface="Calibri"/>
              </a:rPr>
              <a:t>S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ince we’re aligning RNA-seq, only include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exonic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 100-mers. </a:t>
            </a:r>
            <a:r>
              <a:rPr lang="en-US" sz="1600" spc="-1" dirty="0">
                <a:solidFill>
                  <a:srgbClr val="000000"/>
                </a:solidFill>
                <a:latin typeface="Calibri"/>
              </a:rPr>
              <a:t>Use </a:t>
            </a:r>
            <a:r>
              <a:rPr lang="en-US" sz="1600" spc="-1" dirty="0" err="1">
                <a:solidFill>
                  <a:srgbClr val="000000"/>
                </a:solidFill>
                <a:latin typeface="Calibri"/>
              </a:rPr>
              <a:t>e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ntrez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to pull genes 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to create exon mask. 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1600" spc="-1" dirty="0">
                <a:solidFill>
                  <a:srgbClr val="000000"/>
                </a:solidFill>
                <a:latin typeface="Calibri"/>
              </a:rPr>
              <a:t>Calculate T threshold that includes 99.9% data</a:t>
            </a:r>
            <a:endParaRPr lang="en-US" sz="16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TODO: Splice out introns by splice sites: </a:t>
            </a:r>
            <a:r>
              <a:rPr lang="en-US" sz="1600" spc="-1" dirty="0">
                <a:solidFill>
                  <a:srgbClr val="000000"/>
                </a:solidFill>
                <a:latin typeface="Calibri"/>
              </a:rPr>
              <a:t>GT/AG, GC/AG, AT/AC (STAR)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Estimating T’s Upper Bound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Assuming random sequence and subsequence, what is the probability of getting an alignment allowing for T mismatches?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	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graphicFrame>
        <p:nvGraphicFramePr>
          <p:cNvPr id="143" name="Table 3"/>
          <p:cNvGraphicFramePr/>
          <p:nvPr>
            <p:extLst>
              <p:ext uri="{D42A27DB-BD31-4B8C-83A1-F6EECF244321}">
                <p14:modId xmlns:p14="http://schemas.microsoft.com/office/powerpoint/2010/main" val="2002180820"/>
              </p:ext>
            </p:extLst>
          </p:nvPr>
        </p:nvGraphicFramePr>
        <p:xfrm>
          <a:off x="5624640" y="4371120"/>
          <a:ext cx="6301800" cy="2346960"/>
        </p:xfrm>
        <a:graphic>
          <a:graphicData uri="http://schemas.openxmlformats.org/drawingml/2006/table">
            <a:tbl>
              <a:tblPr/>
              <a:tblGrid>
                <a:gridCol w="242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Region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Mean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STD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Max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Gene Regions 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(exon &amp; </a:t>
                      </a: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intron!?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strike="noStrike" spc="-1">
                          <a:latin typeface="Times New Roman"/>
                        </a:rPr>
                        <a:t>0.801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strike="noStrike" spc="-1">
                          <a:latin typeface="Times New Roman"/>
                        </a:rPr>
                        <a:t>1.221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strike="noStrike" spc="-1">
                          <a:latin typeface="Times New Roman"/>
                        </a:rPr>
                        <a:t>20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Non -Gene Regions 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strike="noStrike" spc="-1">
                          <a:latin typeface="Times New Roman"/>
                        </a:rPr>
                        <a:t>0.848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strike="noStrike" spc="-1">
                          <a:latin typeface="Times New Roman"/>
                        </a:rPr>
                        <a:t>1.221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strike="noStrike" spc="-1">
                          <a:latin typeface="Times New Roman"/>
                        </a:rPr>
                        <a:t>26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Boundary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strike="noStrike" spc="-1">
                          <a:latin typeface="Times New Roman"/>
                        </a:rPr>
                        <a:t>0.817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strike="noStrike" spc="-1">
                          <a:latin typeface="Times New Roman"/>
                        </a:rPr>
                        <a:t>1.269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strike="noStrike" spc="-1">
                          <a:latin typeface="Times New Roman"/>
                        </a:rPr>
                        <a:t>20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0.834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1.259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strike="noStrike" spc="-1" dirty="0">
                          <a:latin typeface="Times New Roman"/>
                        </a:rPr>
                        <a:t>26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44" name="Picture 143"/>
          <p:cNvPicPr/>
          <p:nvPr/>
        </p:nvPicPr>
        <p:blipFill>
          <a:blip r:embed="rId3"/>
          <a:stretch/>
        </p:blipFill>
        <p:spPr>
          <a:xfrm>
            <a:off x="6675120" y="640080"/>
            <a:ext cx="4480560" cy="3671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749520" y="1796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/>
            <a:r>
              <a:rPr lang="en-US" sz="3600" b="0" strike="noStrike" spc="-1" dirty="0">
                <a:solidFill>
                  <a:srgbClr val="000000"/>
                </a:solidFill>
                <a:latin typeface="Calibri"/>
              </a:rPr>
              <a:t>Results and Alignment</a:t>
            </a:r>
          </a:p>
        </p:txBody>
      </p:sp>
      <p:grpSp>
        <p:nvGrpSpPr>
          <p:cNvPr id="146" name="Group 2"/>
          <p:cNvGrpSpPr/>
          <p:nvPr/>
        </p:nvGrpSpPr>
        <p:grpSpPr>
          <a:xfrm>
            <a:off x="7284320" y="4775040"/>
            <a:ext cx="4479480" cy="1903320"/>
            <a:chOff x="6675120" y="4846320"/>
            <a:chExt cx="4479480" cy="1903320"/>
          </a:xfrm>
        </p:grpSpPr>
        <p:sp>
          <p:nvSpPr>
            <p:cNvPr id="147" name="CustomShape 3"/>
            <p:cNvSpPr/>
            <p:nvPr/>
          </p:nvSpPr>
          <p:spPr>
            <a:xfrm>
              <a:off x="6847200" y="5466960"/>
              <a:ext cx="4000320" cy="333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" name="Line 4"/>
            <p:cNvSpPr/>
            <p:nvPr/>
          </p:nvSpPr>
          <p:spPr>
            <a:xfrm flipV="1">
              <a:off x="6837480" y="5304600"/>
              <a:ext cx="360" cy="65736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" name="Line 5"/>
            <p:cNvSpPr/>
            <p:nvPr/>
          </p:nvSpPr>
          <p:spPr>
            <a:xfrm flipV="1">
              <a:off x="10847520" y="5304600"/>
              <a:ext cx="360" cy="65736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CustomShape 6"/>
            <p:cNvSpPr/>
            <p:nvPr/>
          </p:nvSpPr>
          <p:spPr>
            <a:xfrm>
              <a:off x="6675120" y="4909680"/>
              <a:ext cx="3243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</a:rPr>
                <a:t>0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51" name="CustomShape 7"/>
            <p:cNvSpPr/>
            <p:nvPr/>
          </p:nvSpPr>
          <p:spPr>
            <a:xfrm>
              <a:off x="10540440" y="4970880"/>
              <a:ext cx="6141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</a:rPr>
                <a:t>100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52" name="CustomShape 8"/>
            <p:cNvSpPr/>
            <p:nvPr/>
          </p:nvSpPr>
          <p:spPr>
            <a:xfrm>
              <a:off x="7675920" y="5279040"/>
              <a:ext cx="2368800" cy="682920"/>
            </a:xfrm>
            <a:prstGeom prst="rect">
              <a:avLst/>
            </a:prstGeom>
            <a:solidFill>
              <a:srgbClr val="E43030">
                <a:alpha val="19000"/>
              </a:srgb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Line 9"/>
            <p:cNvSpPr/>
            <p:nvPr/>
          </p:nvSpPr>
          <p:spPr>
            <a:xfrm>
              <a:off x="10044720" y="5207760"/>
              <a:ext cx="360" cy="118440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Line 10"/>
            <p:cNvSpPr/>
            <p:nvPr/>
          </p:nvSpPr>
          <p:spPr>
            <a:xfrm>
              <a:off x="7675560" y="5207760"/>
              <a:ext cx="360" cy="118440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" name="CustomShape 11"/>
            <p:cNvSpPr/>
            <p:nvPr/>
          </p:nvSpPr>
          <p:spPr>
            <a:xfrm>
              <a:off x="7571520" y="6384960"/>
              <a:ext cx="325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</a:rPr>
                <a:t>7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56" name="CustomShape 12"/>
            <p:cNvSpPr/>
            <p:nvPr/>
          </p:nvSpPr>
          <p:spPr>
            <a:xfrm>
              <a:off x="9751680" y="6334560"/>
              <a:ext cx="4690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</a:rPr>
                <a:t>84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57" name="CustomShape 13"/>
            <p:cNvSpPr/>
            <p:nvPr/>
          </p:nvSpPr>
          <p:spPr>
            <a:xfrm>
              <a:off x="7707600" y="4846320"/>
              <a:ext cx="2273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</a:rPr>
                <a:t>99.99% specificity</a:t>
              </a:r>
              <a:endParaRPr lang="en-US" sz="1800" b="0" strike="noStrike" spc="-1">
                <a:latin typeface="Arial"/>
              </a:endParaRPr>
            </a:p>
          </p:txBody>
        </p:sp>
      </p:grpSp>
      <p:pic>
        <p:nvPicPr>
          <p:cNvPr id="158" name="Picture 157"/>
          <p:cNvPicPr/>
          <p:nvPr/>
        </p:nvPicPr>
        <p:blipFill>
          <a:blip r:embed="rId2"/>
          <a:stretch/>
        </p:blipFill>
        <p:spPr>
          <a:xfrm>
            <a:off x="7282560" y="1666600"/>
            <a:ext cx="4481240" cy="2790000"/>
          </a:xfrm>
          <a:prstGeom prst="rect">
            <a:avLst/>
          </a:prstGeom>
          <a:ln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94E835-18B0-4AFC-90F0-1023DAF64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916747"/>
              </p:ext>
            </p:extLst>
          </p:nvPr>
        </p:nvGraphicFramePr>
        <p:xfrm>
          <a:off x="437380" y="1686260"/>
          <a:ext cx="62992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220">
                  <a:extLst>
                    <a:ext uri="{9D8B030D-6E8A-4147-A177-3AD203B41FA5}">
                      <a16:colId xmlns:a16="http://schemas.microsoft.com/office/drawing/2014/main" val="2360069110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381588016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828909996"/>
                    </a:ext>
                  </a:extLst>
                </a:gridCol>
                <a:gridCol w="1949500">
                  <a:extLst>
                    <a:ext uri="{9D8B030D-6E8A-4147-A177-3AD203B41FA5}">
                      <a16:colId xmlns:a16="http://schemas.microsoft.com/office/drawing/2014/main" val="38522671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Uniquely mapped reads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reads unmapped: too many mismatches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reads mapped to multiple loci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12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7.29%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0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8.37%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524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8.63%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620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8.65%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457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8.65%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54428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0D52466-05C1-4A8E-B6ED-2E6695A5B458}"/>
              </a:ext>
            </a:extLst>
          </p:cNvPr>
          <p:cNvSpPr txBox="1"/>
          <p:nvPr/>
        </p:nvSpPr>
        <p:spPr>
          <a:xfrm>
            <a:off x="443980" y="1176348"/>
            <a:ext cx="4553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STAR, and the </a:t>
            </a:r>
            <a:r>
              <a:rPr lang="en-US" dirty="0" err="1"/>
              <a:t>short_PWK.fastq</a:t>
            </a:r>
            <a:r>
              <a:rPr lang="en-US" dirty="0"/>
              <a:t> file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43FF23-A1FA-4657-A569-585C492F7BF3}"/>
              </a:ext>
            </a:extLst>
          </p:cNvPr>
          <p:cNvSpPr/>
          <p:nvPr/>
        </p:nvSpPr>
        <p:spPr>
          <a:xfrm>
            <a:off x="519600" y="4818932"/>
            <a:ext cx="6088640" cy="172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EXTENSION/GENERALIZABLE</a:t>
            </a:r>
          </a:p>
          <a:p>
            <a:pPr algn="ctr"/>
            <a:r>
              <a:rPr lang="en-US" dirty="0"/>
              <a:t>Calculate variation from RNA-seq data itself by doing global optimal pairwise alignment on a small number of RNA-seq reads, and use this in the Algorithm described here. Unfortunately, this opens up a host of other parameters optimizations (score matrix &amp; gap penalties)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</TotalTime>
  <Words>437</Words>
  <Application>Microsoft Office PowerPoint</Application>
  <PresentationFormat>Widescreen</PresentationFormat>
  <Paragraphs>108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Final Project</dc:title>
  <dc:subject/>
  <dc:creator>Nathaniel Evans</dc:creator>
  <dc:description/>
  <cp:lastModifiedBy>Nathaniel Evans</cp:lastModifiedBy>
  <cp:revision>29</cp:revision>
  <dcterms:created xsi:type="dcterms:W3CDTF">2018-11-30T18:17:35Z</dcterms:created>
  <dcterms:modified xsi:type="dcterms:W3CDTF">2018-12-05T07:06:35Z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