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Evans" initials="NE" lastIdx="2" clrIdx="0">
    <p:extLst>
      <p:ext uri="{19B8F6BF-5375-455C-9EA6-DF929625EA0E}">
        <p15:presenceInfo xmlns:p15="http://schemas.microsoft.com/office/powerpoint/2012/main" userId="9739184404401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7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0:35:51.249" idx="1">
    <p:pos x="3702" y="3654"/>
    <p:text>DOES THIS SHOW ALL THE GENES ARE CHR1 ???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30T11:15:16.874" idx="2">
    <p:pos x="2817" y="1609"/>
    <p:text>Which isn't necessarily a good assumption? since B6 is from the inbred mice line that has known decreased variation.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67B-1FA5-4523-BBDA-649B12E1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A480-80CC-470F-AAE1-3BEB3CAC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CC9-A809-460E-AFEE-748E0B3C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CC9E-236A-4BA5-A572-517EDE15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5811-66D4-4F6E-A74B-745728F8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6DA-A5F4-4401-A6C0-32E511E6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A773-FCBA-437A-9AEE-0043B764E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86868-9AF9-4220-BEFD-C9E39952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E794-F0A3-4013-8A72-58625EFB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32A2-E191-41BE-A684-9D94AAC6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94184-3903-4557-B4BA-26725535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DED3D-616A-4137-8654-FFCA0304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5AD9-751D-47D2-A89E-21E3F558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E83D2-BDBC-4FF2-B102-F0BC4BB6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2434-5394-462B-ADE9-E25AD0B7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1F-3E9D-4B45-9FAD-B995F020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A68B-AF86-43D4-B1C8-2515D11B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36D5-BB79-46CA-BC97-E4C0626B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22C3-FC93-4ED7-B5D6-2A8D74DA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F252-4543-4F46-9D1F-C5173285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B282-1824-480C-AFC9-B4D1927D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2A53-1B3E-4F69-829B-13AFB2B2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49DA-0C3E-45F4-9F6C-B24B5BC3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3EC-ECDF-4557-BEE6-C69F9E4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1B78B-FE55-46A7-ACE9-B9B90D7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440A-B863-4A9C-8BF4-CB4F5AB6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E53AE-CACE-4995-95CF-CC647E78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5DE5-9F81-4690-A3E1-5CE110D3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7709-31A4-477D-8825-972804E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2393-B3BB-4988-96C5-8F49C1AB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8701-0968-4DC9-919E-8006D95A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C4B1-02C8-40AF-AA6D-9BD03E94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12A4-351D-4CAB-9AE9-7C3D17C8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0FE13-7E3A-4A0C-B80D-9F6FEA07E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F07E6-45A0-4051-A5AB-47D67B284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BCA0-385F-40F3-8E6B-B9D735B2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F1AD0-EAA4-4CB5-8FCD-D8F8F27B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7D327-B6D9-4BC1-8B00-B38811D9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42A86-D2C2-4D68-85DB-291F686E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13E-BF04-4F94-BC04-4197E043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4E9E-5F02-48F5-B133-1D11AD4F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48401-4347-4A0F-AC71-0C9C44E1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68D2-ADD8-4646-AD9C-5B4B8A07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671C0-3967-45BA-B6DA-957F6F71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018C2-4836-4EF8-892B-2314BB58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FD6B-D0D5-4E4C-837E-159CE3C6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F094-0314-43B3-8FE6-5D738B2D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6E3D-C6D2-4625-A884-0C97FF52B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523E-480A-40E8-B9A2-E443ABD36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7450-D154-434F-95DD-191027FD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9AF8-CB0A-4839-88BE-724EA046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E644-B7B8-4557-83EC-B729189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AC78-1CFA-4C23-8698-9440CF68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2D80-D5C6-4A08-95C8-BA41B4C2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64BFE-E6F0-4D77-A33A-08D2C32B8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C67E-EB73-4CF9-BCB7-A5B264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E879-DEB0-442E-A4FE-DD81318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A993-65D5-4455-B203-F1F5024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3C9A-A8D8-4982-8473-82DF150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05AD-F4A7-414B-8D06-19629F51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F1D7-B646-475E-AC96-8C5D8DD4C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4582-B417-4F1F-B87A-BAB3C91F65C5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4DDF-6906-489C-B64B-EBBE9633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DB98-F40E-45D2-8AE2-D550464CC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90C0-EFBB-4F11-B251-860307DDB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B1EF-3F42-40D2-A956-87D1C213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DF24-1132-4874-BBB9-E612D77BB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49" y="3602038"/>
            <a:ext cx="10525125" cy="1655762"/>
          </a:xfrm>
        </p:spPr>
        <p:txBody>
          <a:bodyPr/>
          <a:lstStyle/>
          <a:p>
            <a:r>
              <a:rPr lang="en-US" dirty="0"/>
              <a:t>Mismatch threshold parameter selection for short read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11863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571F-F497-49D4-9147-CF4EABAC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naïve approach, what are the possible values of our mismatch threshold 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5A5B-7BE5-4600-BA34-8036922F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9050" cy="2089145"/>
          </a:xfrm>
        </p:spPr>
        <p:txBody>
          <a:bodyPr/>
          <a:lstStyle/>
          <a:p>
            <a:r>
              <a:rPr lang="en-US" dirty="0"/>
              <a:t>Goal: To find a T that will align the RNA-seq 100-bp reads from wild strain PWK with the reference genome B6.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05936-9073-49F2-A50C-D6E2507A0449}"/>
              </a:ext>
            </a:extLst>
          </p:cNvPr>
          <p:cNvSpPr/>
          <p:nvPr/>
        </p:nvSpPr>
        <p:spPr>
          <a:xfrm>
            <a:off x="6334125" y="2247900"/>
            <a:ext cx="40005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D2792F-581A-41AC-A97A-21D150ABAAC4}"/>
              </a:ext>
            </a:extLst>
          </p:cNvPr>
          <p:cNvCxnSpPr/>
          <p:nvPr/>
        </p:nvCxnSpPr>
        <p:spPr>
          <a:xfrm flipV="1">
            <a:off x="6324600" y="2085975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D64ADE-A63E-47E8-9C83-198259EEB1FF}"/>
              </a:ext>
            </a:extLst>
          </p:cNvPr>
          <p:cNvCxnSpPr/>
          <p:nvPr/>
        </p:nvCxnSpPr>
        <p:spPr>
          <a:xfrm flipV="1">
            <a:off x="10334625" y="2085974"/>
            <a:ext cx="0" cy="65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E2399B-24D2-469D-B509-B6FEFE189862}"/>
              </a:ext>
            </a:extLst>
          </p:cNvPr>
          <p:cNvSpPr txBox="1"/>
          <p:nvPr/>
        </p:nvSpPr>
        <p:spPr>
          <a:xfrm>
            <a:off x="6173757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95F10-9921-4D8F-A172-06592AC8FA9B}"/>
              </a:ext>
            </a:extLst>
          </p:cNvPr>
          <p:cNvSpPr txBox="1"/>
          <p:nvPr/>
        </p:nvSpPr>
        <p:spPr>
          <a:xfrm>
            <a:off x="9259509" y="1744147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length (100)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CA4E51-03BA-433B-AE66-9A2D7BEEFD36}"/>
              </a:ext>
            </a:extLst>
          </p:cNvPr>
          <p:cNvCxnSpPr/>
          <p:nvPr/>
        </p:nvCxnSpPr>
        <p:spPr>
          <a:xfrm flipH="1">
            <a:off x="9020175" y="3171825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F17BE-EE29-4241-AC65-BC25F8D19E25}"/>
              </a:ext>
            </a:extLst>
          </p:cNvPr>
          <p:cNvCxnSpPr/>
          <p:nvPr/>
        </p:nvCxnSpPr>
        <p:spPr>
          <a:xfrm>
            <a:off x="6324600" y="3171825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A601C7-02D6-41D7-BCAE-93177C42F7F0}"/>
              </a:ext>
            </a:extLst>
          </p:cNvPr>
          <p:cNvSpPr txBox="1"/>
          <p:nvPr/>
        </p:nvSpPr>
        <p:spPr>
          <a:xfrm>
            <a:off x="5585949" y="3200917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sensitivity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84D67C-8CB4-4FD7-9D83-80355860DA55}"/>
              </a:ext>
            </a:extLst>
          </p:cNvPr>
          <p:cNvSpPr txBox="1"/>
          <p:nvPr/>
        </p:nvSpPr>
        <p:spPr>
          <a:xfrm>
            <a:off x="9020175" y="3200917"/>
            <a:ext cx="212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specificity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A7F55-5CF8-4C7F-A2F2-902B08D41A5E}"/>
              </a:ext>
            </a:extLst>
          </p:cNvPr>
          <p:cNvSpPr/>
          <p:nvPr/>
        </p:nvSpPr>
        <p:spPr>
          <a:xfrm>
            <a:off x="7800975" y="2060020"/>
            <a:ext cx="1219186" cy="683173"/>
          </a:xfrm>
          <a:prstGeom prst="rect">
            <a:avLst/>
          </a:prstGeom>
          <a:solidFill>
            <a:srgbClr val="E4303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DF7E82B-D106-4460-9E47-FA23B27454DD}"/>
              </a:ext>
            </a:extLst>
          </p:cNvPr>
          <p:cNvCxnSpPr>
            <a:stCxn id="20" idx="2"/>
          </p:cNvCxnSpPr>
          <p:nvPr/>
        </p:nvCxnSpPr>
        <p:spPr>
          <a:xfrm rot="16200000" flipH="1">
            <a:off x="8439143" y="2714618"/>
            <a:ext cx="1171582" cy="12287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EE4159-6A94-4C30-86A8-9ED475282959}"/>
              </a:ext>
            </a:extLst>
          </p:cNvPr>
          <p:cNvSpPr txBox="1"/>
          <p:nvPr/>
        </p:nvSpPr>
        <p:spPr>
          <a:xfrm>
            <a:off x="9639300" y="3715778"/>
            <a:ext cx="235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region: </a:t>
            </a:r>
          </a:p>
          <a:p>
            <a:r>
              <a:rPr lang="en-US" dirty="0"/>
              <a:t>Maximize </a:t>
            </a:r>
            <a:r>
              <a:rPr lang="en-US" dirty="0" err="1"/>
              <a:t>sens.</a:t>
            </a:r>
            <a:r>
              <a:rPr lang="en-US" dirty="0"/>
              <a:t> &amp; spec.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CC80D-DE85-4707-9FAC-8AAB1D5030AE}"/>
              </a:ext>
            </a:extLst>
          </p:cNvPr>
          <p:cNvSpPr txBox="1"/>
          <p:nvPr/>
        </p:nvSpPr>
        <p:spPr>
          <a:xfrm>
            <a:off x="838200" y="4505320"/>
            <a:ext cx="5844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we have to use: </a:t>
            </a:r>
          </a:p>
          <a:p>
            <a:r>
              <a:rPr lang="en-US" dirty="0"/>
              <a:t>	1. “True” variation in PWK-B6 chromosome 1(.</a:t>
            </a:r>
            <a:r>
              <a:rPr lang="en-US" dirty="0" err="1"/>
              <a:t>vcf</a:t>
            </a:r>
            <a:r>
              <a:rPr lang="en-US" dirty="0"/>
              <a:t>) </a:t>
            </a:r>
          </a:p>
          <a:p>
            <a:r>
              <a:rPr lang="en-US" dirty="0"/>
              <a:t>	2.  PWK RNA-seq reads (</a:t>
            </a:r>
            <a:r>
              <a:rPr lang="en-US" dirty="0" err="1"/>
              <a:t>fastq</a:t>
            </a:r>
            <a:r>
              <a:rPr lang="en-US" dirty="0"/>
              <a:t>) </a:t>
            </a:r>
          </a:p>
          <a:p>
            <a:r>
              <a:rPr lang="en-US" dirty="0"/>
              <a:t>	3. B6 Reference Genome (.</a:t>
            </a:r>
            <a:r>
              <a:rPr lang="en-US" dirty="0" err="1"/>
              <a:t>gcf</a:t>
            </a:r>
            <a:r>
              <a:rPr lang="en-US" dirty="0"/>
              <a:t>) </a:t>
            </a:r>
          </a:p>
          <a:p>
            <a:r>
              <a:rPr lang="en-US" dirty="0"/>
              <a:t>	4.  B6 </a:t>
            </a:r>
            <a:r>
              <a:rPr lang="en-US" dirty="0" err="1"/>
              <a:t>fasta</a:t>
            </a:r>
            <a:r>
              <a:rPr lang="en-US" dirty="0"/>
              <a:t> file for chromosome 1 (.fa)</a:t>
            </a:r>
          </a:p>
        </p:txBody>
      </p:sp>
    </p:spTree>
    <p:extLst>
      <p:ext uri="{BB962C8B-B14F-4D97-AF65-F5344CB8AC3E}">
        <p14:creationId xmlns:p14="http://schemas.microsoft.com/office/powerpoint/2010/main" val="31021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C6F-D374-4770-86F1-4B80B208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365" y="96768"/>
            <a:ext cx="5257800" cy="598971"/>
          </a:xfrm>
        </p:spPr>
        <p:txBody>
          <a:bodyPr>
            <a:normAutofit fontScale="90000"/>
          </a:bodyPr>
          <a:lstStyle/>
          <a:p>
            <a:r>
              <a:rPr lang="en-US" dirty="0"/>
              <a:t>Narrowing the T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3D0F7-675E-4398-B217-AB4C64A5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5" y="5174161"/>
            <a:ext cx="5257801" cy="1475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9D9F6-C5F8-4885-9AF5-7E0DA71532D8}"/>
              </a:ext>
            </a:extLst>
          </p:cNvPr>
          <p:cNvSpPr txBox="1"/>
          <p:nvPr/>
        </p:nvSpPr>
        <p:spPr>
          <a:xfrm>
            <a:off x="295947" y="695739"/>
            <a:ext cx="50475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the Left (T’s lower bound)</a:t>
            </a:r>
          </a:p>
          <a:p>
            <a:r>
              <a:rPr lang="en-US" dirty="0"/>
              <a:t>Given common variation on B6 chromosome 1, what T will properly accept X% of the variation? </a:t>
            </a:r>
          </a:p>
          <a:p>
            <a:endParaRPr lang="en-US" dirty="0"/>
          </a:p>
          <a:p>
            <a:r>
              <a:rPr lang="en-US" dirty="0"/>
              <a:t>To extrapolate this to PWK alignment assumes:</a:t>
            </a:r>
          </a:p>
          <a:p>
            <a:r>
              <a:rPr lang="en-US" dirty="0"/>
              <a:t> 1. PWK variation is similar to B6 </a:t>
            </a:r>
          </a:p>
          <a:p>
            <a:endParaRPr lang="en-US" dirty="0"/>
          </a:p>
          <a:p>
            <a:r>
              <a:rPr lang="en-US" dirty="0"/>
              <a:t>Create a chromosome mask representing SNPs and iterate over each 100-mer in the mask, recording number of SNPs.</a:t>
            </a:r>
          </a:p>
          <a:p>
            <a:r>
              <a:rPr lang="en-US" dirty="0"/>
              <a:t>BUT, looking at RNA-seq, so exon only, therefore, only include </a:t>
            </a:r>
            <a:r>
              <a:rPr lang="en-US" dirty="0" err="1"/>
              <a:t>exonic</a:t>
            </a:r>
            <a:r>
              <a:rPr lang="en-US" dirty="0"/>
              <a:t> 100-mers. </a:t>
            </a:r>
          </a:p>
          <a:p>
            <a:r>
              <a:rPr lang="en-US" b="1" dirty="0"/>
              <a:t>From the Right (T’s Upper Bound)</a:t>
            </a:r>
          </a:p>
          <a:p>
            <a:r>
              <a:rPr lang="en-US" dirty="0"/>
              <a:t>Question: Assuming random sequence and subsequence, what is the probability of getting an alignment allowing for T mismatches?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209512-1B77-4557-84E1-6EB3D9B3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65" y="695739"/>
            <a:ext cx="4628382" cy="384252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06777F-F557-47F6-95AB-4E75D796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3747"/>
              </p:ext>
            </p:extLst>
          </p:nvPr>
        </p:nvGraphicFramePr>
        <p:xfrm>
          <a:off x="6379263" y="4720831"/>
          <a:ext cx="4628382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64">
                  <a:extLst>
                    <a:ext uri="{9D8B030D-6E8A-4147-A177-3AD203B41FA5}">
                      <a16:colId xmlns:a16="http://schemas.microsoft.com/office/drawing/2014/main" val="285061711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07477252"/>
                    </a:ext>
                  </a:extLst>
                </a:gridCol>
                <a:gridCol w="928254">
                  <a:extLst>
                    <a:ext uri="{9D8B030D-6E8A-4147-A177-3AD203B41FA5}">
                      <a16:colId xmlns:a16="http://schemas.microsoft.com/office/drawing/2014/main" val="1145688475"/>
                    </a:ext>
                  </a:extLst>
                </a:gridCol>
                <a:gridCol w="963100">
                  <a:extLst>
                    <a:ext uri="{9D8B030D-6E8A-4147-A177-3AD203B41FA5}">
                      <a16:colId xmlns:a16="http://schemas.microsoft.com/office/drawing/2014/main" val="4195931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1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Exonic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7691"/>
                  </a:ext>
                </a:extLst>
              </a:tr>
              <a:tr h="131927">
                <a:tc>
                  <a:txBody>
                    <a:bodyPr/>
                    <a:lstStyle/>
                    <a:p>
                      <a:r>
                        <a:rPr lang="en-US" dirty="0"/>
                        <a:t>Intronic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8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3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DCD-E97F-467C-9F2B-F1FF4B64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81" y="17957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B4C42-DAD8-46EB-A1EE-15931D08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6" y="1780097"/>
            <a:ext cx="2990850" cy="86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9C361-2EC5-4877-8821-EB5234C1DE22}"/>
              </a:ext>
            </a:extLst>
          </p:cNvPr>
          <p:cNvSpPr txBox="1"/>
          <p:nvPr/>
        </p:nvSpPr>
        <p:spPr>
          <a:xfrm>
            <a:off x="315894" y="2604402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 and FN : </a:t>
            </a:r>
          </a:p>
          <a:p>
            <a:pPr algn="ctr"/>
            <a:r>
              <a:rPr lang="en-US" dirty="0"/>
              <a:t>Found by checking each T over all windows in chr1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ED8E07-643C-4D47-BC83-0D1B8979A714}"/>
              </a:ext>
            </a:extLst>
          </p:cNvPr>
          <p:cNvGrpSpPr/>
          <p:nvPr/>
        </p:nvGrpSpPr>
        <p:grpSpPr>
          <a:xfrm>
            <a:off x="147030" y="4770340"/>
            <a:ext cx="4428730" cy="1908087"/>
            <a:chOff x="147030" y="4770340"/>
            <a:chExt cx="4428730" cy="19080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F52BC9-8700-4453-ADE0-77284C516E88}"/>
                </a:ext>
              </a:extLst>
            </p:cNvPr>
            <p:cNvSpPr/>
            <p:nvPr/>
          </p:nvSpPr>
          <p:spPr>
            <a:xfrm>
              <a:off x="307398" y="5390919"/>
              <a:ext cx="4000500" cy="333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A9A9EE-8F46-4C8D-B5A8-81C1692D8E29}"/>
                </a:ext>
              </a:extLst>
            </p:cNvPr>
            <p:cNvCxnSpPr/>
            <p:nvPr/>
          </p:nvCxnSpPr>
          <p:spPr>
            <a:xfrm flipV="1">
              <a:off x="297873" y="5228994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A1A639-5A8C-4FD2-BF3C-FD5218E370A6}"/>
                </a:ext>
              </a:extLst>
            </p:cNvPr>
            <p:cNvCxnSpPr/>
            <p:nvPr/>
          </p:nvCxnSpPr>
          <p:spPr>
            <a:xfrm flipV="1">
              <a:off x="4307898" y="5228993"/>
              <a:ext cx="0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347DCB-8274-4D06-9D0C-B148DC9E623D}"/>
                </a:ext>
              </a:extLst>
            </p:cNvPr>
            <p:cNvSpPr txBox="1"/>
            <p:nvPr/>
          </p:nvSpPr>
          <p:spPr>
            <a:xfrm>
              <a:off x="147030" y="4833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3D2BC-6383-4B11-8E68-9CE540183E4A}"/>
                </a:ext>
              </a:extLst>
            </p:cNvPr>
            <p:cNvSpPr txBox="1"/>
            <p:nvPr/>
          </p:nvSpPr>
          <p:spPr>
            <a:xfrm>
              <a:off x="4040036" y="48948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5FDD805-4DE9-412D-AF1B-822EFE244C1D}"/>
                </a:ext>
              </a:extLst>
            </p:cNvPr>
            <p:cNvSpPr/>
            <p:nvPr/>
          </p:nvSpPr>
          <p:spPr>
            <a:xfrm>
              <a:off x="1136077" y="5203039"/>
              <a:ext cx="2369117" cy="683179"/>
            </a:xfrm>
            <a:prstGeom prst="rect">
              <a:avLst/>
            </a:prstGeom>
            <a:solidFill>
              <a:srgbClr val="E4303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659909-816F-4799-926F-52A182F38275}"/>
                </a:ext>
              </a:extLst>
            </p:cNvPr>
            <p:cNvCxnSpPr/>
            <p:nvPr/>
          </p:nvCxnSpPr>
          <p:spPr>
            <a:xfrm>
              <a:off x="3505194" y="5132088"/>
              <a:ext cx="0" cy="118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8D4318-3D9A-437B-BF69-BA88BF5E921F}"/>
                </a:ext>
              </a:extLst>
            </p:cNvPr>
            <p:cNvCxnSpPr/>
            <p:nvPr/>
          </p:nvCxnSpPr>
          <p:spPr>
            <a:xfrm>
              <a:off x="1136077" y="5132088"/>
              <a:ext cx="0" cy="118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8020E7-6A47-4A2A-996D-31905A09AB3B}"/>
                </a:ext>
              </a:extLst>
            </p:cNvPr>
            <p:cNvSpPr txBox="1"/>
            <p:nvPr/>
          </p:nvSpPr>
          <p:spPr>
            <a:xfrm>
              <a:off x="985234" y="63090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25F00F-B57B-4BA9-8D94-E4154F1D5729}"/>
                </a:ext>
              </a:extLst>
            </p:cNvPr>
            <p:cNvSpPr txBox="1"/>
            <p:nvPr/>
          </p:nvSpPr>
          <p:spPr>
            <a:xfrm>
              <a:off x="3237332" y="625856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D3F7AB-AFB8-44BE-ADD2-12707AD08E4E}"/>
                </a:ext>
              </a:extLst>
            </p:cNvPr>
            <p:cNvSpPr txBox="1"/>
            <p:nvPr/>
          </p:nvSpPr>
          <p:spPr>
            <a:xfrm>
              <a:off x="1374247" y="4770340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99.99% specificity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21CF5CDE-C25E-4137-A824-F6CC8B45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68" y="1580615"/>
            <a:ext cx="3985276" cy="240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221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Algorithms Final Project</vt:lpstr>
      <vt:lpstr>As a naïve approach, what are the possible values of our mismatch threshold T?</vt:lpstr>
      <vt:lpstr>Narrowing the T region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Final Project</dc:title>
  <dc:creator>Nathaniel Evans</dc:creator>
  <cp:lastModifiedBy>Nathaniel Evans</cp:lastModifiedBy>
  <cp:revision>17</cp:revision>
  <dcterms:created xsi:type="dcterms:W3CDTF">2018-11-30T18:17:35Z</dcterms:created>
  <dcterms:modified xsi:type="dcterms:W3CDTF">2018-11-30T22:13:35Z</dcterms:modified>
</cp:coreProperties>
</file>