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haniel Evans" initials="N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30T11:15:16.874" idx="1">
    <p:pos x="3239" y="1440"/>
    <p:text>Which isn't necessarily a good assumption? since B6 is from the inbred mice line that has known decreased variation.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FFEE1A-1471-47E4-BF20-22B26DA6718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C69373-F4E2-4F0B-AC2E-5EE2DC88808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5BC7334-6D18-4FEB-AA39-7ACA8AB7416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2A07E5-C3AE-47E6-8767-F73C181B726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Algorithms Final Project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95320" y="3602160"/>
            <a:ext cx="1052460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Mismatch threshold parameter selection for short read sequence alignment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Nathaniel Evans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08640" y="10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As a naïve approach, what are the possible values of our mismatch threshold T?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3828600" cy="2088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Goal: To find a T that will align the single-stranded RNA-seq 100-bp reads from wild strain PWK with the reference genome B6.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74570" y="4554720"/>
            <a:ext cx="43347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Data we have to use: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1. variation in B6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chr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1 (.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vcf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2.  PWK RNA-seq reads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fastq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3. B6 Reference Genome (.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gcf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4.  B6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fasta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file for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chr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1 (.fa)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433920" y="201780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7910280" y="2017800"/>
            <a:ext cx="142488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433920" y="201780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0750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764604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 flipH="1">
            <a:off x="7905600" y="2017440"/>
            <a:ext cx="13680" cy="43164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821736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87886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5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5" name="Line 12"/>
          <p:cNvSpPr/>
          <p:nvPr/>
        </p:nvSpPr>
        <p:spPr>
          <a:xfrm>
            <a:off x="5059440" y="3252960"/>
            <a:ext cx="576756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563904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EXON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853560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EXON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Line 15"/>
          <p:cNvSpPr/>
          <p:nvPr/>
        </p:nvSpPr>
        <p:spPr>
          <a:xfrm flipH="1">
            <a:off x="7086960" y="241920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6"/>
          <p:cNvSpPr/>
          <p:nvPr/>
        </p:nvSpPr>
        <p:spPr>
          <a:xfrm>
            <a:off x="7919280" y="241920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286760" y="2952000"/>
            <a:ext cx="106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INTRON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9304200" y="1990080"/>
            <a:ext cx="88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mRNA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 rot="16200000">
            <a:off x="7766280" y="429120"/>
            <a:ext cx="228240" cy="29012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7359840" y="14580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RNA-seq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6882840" y="303516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7039440" y="303516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6813360" y="35762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969960" y="357336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8" name="CustomShape 25"/>
          <p:cNvSpPr/>
          <p:nvPr/>
        </p:nvSpPr>
        <p:spPr>
          <a:xfrm>
            <a:off x="5641200" y="278892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627984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6844320" y="2788920"/>
            <a:ext cx="27288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8535600" y="2790000"/>
            <a:ext cx="32796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2" name="Line 29"/>
          <p:cNvSpPr/>
          <p:nvPr/>
        </p:nvSpPr>
        <p:spPr>
          <a:xfrm flipH="1">
            <a:off x="5638680" y="241056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8885880" y="27900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945468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5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5" name="Line 32"/>
          <p:cNvSpPr/>
          <p:nvPr/>
        </p:nvSpPr>
        <p:spPr>
          <a:xfrm>
            <a:off x="9363240" y="240444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9832320" y="303084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4"/>
          <p:cNvSpPr/>
          <p:nvPr/>
        </p:nvSpPr>
        <p:spPr>
          <a:xfrm>
            <a:off x="9762840" y="35690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8" name="Line 35"/>
          <p:cNvSpPr/>
          <p:nvPr/>
        </p:nvSpPr>
        <p:spPr>
          <a:xfrm>
            <a:off x="7117560" y="2903040"/>
            <a:ext cx="1417680" cy="10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9" name="CustomShape 36"/>
          <p:cNvSpPr/>
          <p:nvPr/>
        </p:nvSpPr>
        <p:spPr>
          <a:xfrm rot="10800000" flipV="1">
            <a:off x="10287000" y="2882880"/>
            <a:ext cx="2002680" cy="338040"/>
          </a:xfrm>
          <a:prstGeom prst="bentConnector3">
            <a:avLst>
              <a:gd name="adj1" fmla="val 9980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10246680" y="2269080"/>
            <a:ext cx="16790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Not considered a mismatch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38"/>
          <p:cNvSpPr/>
          <p:nvPr/>
        </p:nvSpPr>
        <p:spPr>
          <a:xfrm>
            <a:off x="10634400" y="3059640"/>
            <a:ext cx="168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REF. Genome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39"/>
          <p:cNvSpPr/>
          <p:nvPr/>
        </p:nvSpPr>
        <p:spPr>
          <a:xfrm>
            <a:off x="5393520" y="1442880"/>
            <a:ext cx="1452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(using STAR)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3" name="CustomShape 40"/>
          <p:cNvSpPr/>
          <p:nvPr/>
        </p:nvSpPr>
        <p:spPr>
          <a:xfrm>
            <a:off x="5465880" y="3663000"/>
            <a:ext cx="1246680" cy="1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1"/>
          <p:cNvSpPr/>
          <p:nvPr/>
        </p:nvSpPr>
        <p:spPr>
          <a:xfrm>
            <a:off x="4320720" y="3478320"/>
            <a:ext cx="128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Mismatch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Line 42"/>
          <p:cNvSpPr/>
          <p:nvPr/>
        </p:nvSpPr>
        <p:spPr>
          <a:xfrm>
            <a:off x="4666680" y="4020480"/>
            <a:ext cx="7259040" cy="11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3"/>
          <p:cNvSpPr/>
          <p:nvPr/>
        </p:nvSpPr>
        <p:spPr>
          <a:xfrm>
            <a:off x="5862600" y="4716720"/>
            <a:ext cx="4000320" cy="33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4"/>
          <p:cNvSpPr/>
          <p:nvPr/>
        </p:nvSpPr>
        <p:spPr>
          <a:xfrm flipV="1">
            <a:off x="5852880" y="4554720"/>
            <a:ext cx="360" cy="657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45"/>
          <p:cNvSpPr/>
          <p:nvPr/>
        </p:nvSpPr>
        <p:spPr>
          <a:xfrm flipV="1">
            <a:off x="9862920" y="4554720"/>
            <a:ext cx="360" cy="657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6"/>
          <p:cNvSpPr/>
          <p:nvPr/>
        </p:nvSpPr>
        <p:spPr>
          <a:xfrm>
            <a:off x="5690520" y="415944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47"/>
          <p:cNvSpPr/>
          <p:nvPr/>
        </p:nvSpPr>
        <p:spPr>
          <a:xfrm>
            <a:off x="8584920" y="4213080"/>
            <a:ext cx="257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Window length (100)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8"/>
          <p:cNvSpPr/>
          <p:nvPr/>
        </p:nvSpPr>
        <p:spPr>
          <a:xfrm flipH="1">
            <a:off x="8561520" y="5851800"/>
            <a:ext cx="1314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9"/>
          <p:cNvSpPr/>
          <p:nvPr/>
        </p:nvSpPr>
        <p:spPr>
          <a:xfrm>
            <a:off x="5852880" y="5640840"/>
            <a:ext cx="139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0"/>
          <p:cNvSpPr/>
          <p:nvPr/>
        </p:nvSpPr>
        <p:spPr>
          <a:xfrm>
            <a:off x="8524440" y="5394960"/>
            <a:ext cx="3233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Fewer multiple Alignments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1"/>
          <p:cNvSpPr/>
          <p:nvPr/>
        </p:nvSpPr>
        <p:spPr>
          <a:xfrm>
            <a:off x="7329240" y="4528800"/>
            <a:ext cx="1218960" cy="682920"/>
          </a:xfrm>
          <a:prstGeom prst="rect">
            <a:avLst/>
          </a:prstGeom>
          <a:solidFill>
            <a:srgbClr val="E43030">
              <a:alpha val="19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2"/>
          <p:cNvSpPr/>
          <p:nvPr/>
        </p:nvSpPr>
        <p:spPr>
          <a:xfrm rot="16200000" flipH="1">
            <a:off x="7674480" y="5476680"/>
            <a:ext cx="1171080" cy="641520"/>
          </a:xfrm>
          <a:prstGeom prst="bentConnector2">
            <a:avLst/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53"/>
          <p:cNvSpPr/>
          <p:nvPr/>
        </p:nvSpPr>
        <p:spPr>
          <a:xfrm>
            <a:off x="5823720" y="6340680"/>
            <a:ext cx="14630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37" name="CustomShape 54"/>
          <p:cNvSpPr/>
          <p:nvPr/>
        </p:nvSpPr>
        <p:spPr>
          <a:xfrm>
            <a:off x="4945680" y="5305320"/>
            <a:ext cx="2598120" cy="6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Increasing sensitivity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Fewer improperly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rejected alignments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TextShape 55"/>
          <p:cNvSpPr txBox="1"/>
          <p:nvPr/>
        </p:nvSpPr>
        <p:spPr>
          <a:xfrm>
            <a:off x="4445640" y="634068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Increasing Comp. Resources</a:t>
            </a:r>
          </a:p>
        </p:txBody>
      </p:sp>
      <p:sp>
        <p:nvSpPr>
          <p:cNvPr id="139" name="CustomShape 56"/>
          <p:cNvSpPr/>
          <p:nvPr/>
        </p:nvSpPr>
        <p:spPr>
          <a:xfrm>
            <a:off x="8650440" y="5945400"/>
            <a:ext cx="29624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Optimal region: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Maximize sens. &amp; spec.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(&amp; Min. Comp. resource)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146840" y="74880"/>
            <a:ext cx="3267000" cy="598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Calculating 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7"/>
          <p:cNvPicPr/>
          <p:nvPr/>
        </p:nvPicPr>
        <p:blipFill>
          <a:blip r:embed="rId2"/>
          <a:stretch/>
        </p:blipFill>
        <p:spPr>
          <a:xfrm>
            <a:off x="226440" y="5382360"/>
            <a:ext cx="5257440" cy="1475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295920" y="582120"/>
            <a:ext cx="5047200" cy="587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Estimating T’s lower bound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Given common variation on B6 chromosome 1, what T will properly accept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99.9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% of the variation?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To use this method assumes: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1. B6 gene-region variation on chr1 is equal to the rest of the genome.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2. PWK gene-region variation is similar to B6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Arial"/>
              </a:rPr>
              <a:t>ALGORITHM: </a:t>
            </a:r>
            <a:endParaRPr lang="en-US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Create a chromosome mask representing SNPs and iterate over each 100-mer in the mask, recording number of SNPs per 100-mer.</a:t>
            </a:r>
            <a:r>
              <a:rPr lang="en-US" sz="1600" spc="-1" dirty="0">
                <a:latin typeface="Arial"/>
              </a:rPr>
              <a:t>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ince we’re aligning RNA-seq, only include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exonic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100-mers.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ntrez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to pull genes to create exon mask.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Calculate T threshold that includes 99.9% data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TODO: Splice out introns by splice sites: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GT/AG, GC/AG, AT/AC (STAR)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Estimating T’s Upper Bound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Assuming random sequence and subsequence, what is the probability of getting an alignment allowing for T mismatches?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43" name="Table 3"/>
          <p:cNvGraphicFramePr/>
          <p:nvPr>
            <p:extLst>
              <p:ext uri="{D42A27DB-BD31-4B8C-83A1-F6EECF244321}">
                <p14:modId xmlns:p14="http://schemas.microsoft.com/office/powerpoint/2010/main" val="2002180820"/>
              </p:ext>
            </p:extLst>
          </p:nvPr>
        </p:nvGraphicFramePr>
        <p:xfrm>
          <a:off x="5624640" y="4371120"/>
          <a:ext cx="6301800" cy="2346960"/>
        </p:xfrm>
        <a:graphic>
          <a:graphicData uri="http://schemas.openxmlformats.org/drawingml/2006/table">
            <a:tbl>
              <a:tblPr/>
              <a:tblGrid>
                <a:gridCol w="242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Region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Gene Regions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(exon &amp;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intron!?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1.221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Non -Gene Regions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1.221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Boundary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0.817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1.269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0.834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1.259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6675120" y="640080"/>
            <a:ext cx="4480560" cy="36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49520" y="179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Results and Alignment</a:t>
            </a:r>
          </a:p>
        </p:txBody>
      </p:sp>
      <p:grpSp>
        <p:nvGrpSpPr>
          <p:cNvPr id="146" name="Group 2"/>
          <p:cNvGrpSpPr/>
          <p:nvPr/>
        </p:nvGrpSpPr>
        <p:grpSpPr>
          <a:xfrm>
            <a:off x="7284320" y="4775040"/>
            <a:ext cx="4479480" cy="1903320"/>
            <a:chOff x="6675120" y="4846320"/>
            <a:chExt cx="4479480" cy="1903320"/>
          </a:xfrm>
        </p:grpSpPr>
        <p:sp>
          <p:nvSpPr>
            <p:cNvPr id="147" name="CustomShape 3"/>
            <p:cNvSpPr/>
            <p:nvPr/>
          </p:nvSpPr>
          <p:spPr>
            <a:xfrm>
              <a:off x="6847200" y="5466960"/>
              <a:ext cx="4000320" cy="333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4"/>
            <p:cNvSpPr/>
            <p:nvPr/>
          </p:nvSpPr>
          <p:spPr>
            <a:xfrm flipV="1">
              <a:off x="683748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5"/>
            <p:cNvSpPr/>
            <p:nvPr/>
          </p:nvSpPr>
          <p:spPr>
            <a:xfrm flipV="1">
              <a:off x="1084752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6675120" y="490968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10540440" y="4970880"/>
              <a:ext cx="61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100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7675920" y="5279040"/>
              <a:ext cx="2368800" cy="682920"/>
            </a:xfrm>
            <a:prstGeom prst="rect">
              <a:avLst/>
            </a:prstGeom>
            <a:solidFill>
              <a:srgbClr val="E43030">
                <a:alpha val="19000"/>
              </a:srgb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9"/>
            <p:cNvSpPr/>
            <p:nvPr/>
          </p:nvSpPr>
          <p:spPr>
            <a:xfrm>
              <a:off x="1004472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0"/>
            <p:cNvSpPr/>
            <p:nvPr/>
          </p:nvSpPr>
          <p:spPr>
            <a:xfrm>
              <a:off x="767556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>
              <a:off x="7571520" y="6384960"/>
              <a:ext cx="325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7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6" name="CustomShape 12"/>
            <p:cNvSpPr/>
            <p:nvPr/>
          </p:nvSpPr>
          <p:spPr>
            <a:xfrm>
              <a:off x="9751680" y="633456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84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707600" y="4846320"/>
              <a:ext cx="2273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99.99% specificity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7282560" y="1666600"/>
            <a:ext cx="4481240" cy="279000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4E835-18B0-4AFC-90F0-1023DAF6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16747"/>
              </p:ext>
            </p:extLst>
          </p:nvPr>
        </p:nvGraphicFramePr>
        <p:xfrm>
          <a:off x="437380" y="1686260"/>
          <a:ext cx="62992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20">
                  <a:extLst>
                    <a:ext uri="{9D8B030D-6E8A-4147-A177-3AD203B41FA5}">
                      <a16:colId xmlns:a16="http://schemas.microsoft.com/office/drawing/2014/main" val="236006911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38158801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28909996"/>
                    </a:ext>
                  </a:extLst>
                </a:gridCol>
                <a:gridCol w="1949500">
                  <a:extLst>
                    <a:ext uri="{9D8B030D-6E8A-4147-A177-3AD203B41FA5}">
                      <a16:colId xmlns:a16="http://schemas.microsoft.com/office/drawing/2014/main" val="3852267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Uniquely mapped reads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reads unmapped: too many mismatches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reads mapped to multiple loci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2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2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442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D52466-05C1-4A8E-B6ED-2E6695A5B458}"/>
              </a:ext>
            </a:extLst>
          </p:cNvPr>
          <p:cNvSpPr txBox="1"/>
          <p:nvPr/>
        </p:nvSpPr>
        <p:spPr>
          <a:xfrm>
            <a:off x="443980" y="1176348"/>
            <a:ext cx="455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STAR, and the </a:t>
            </a:r>
            <a:r>
              <a:rPr lang="en-US" dirty="0" err="1"/>
              <a:t>short_PWK.fastq</a:t>
            </a:r>
            <a:r>
              <a:rPr lang="en-US" dirty="0"/>
              <a:t>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3FF23-A1FA-4657-A569-585C492F7BF3}"/>
              </a:ext>
            </a:extLst>
          </p:cNvPr>
          <p:cNvSpPr/>
          <p:nvPr/>
        </p:nvSpPr>
        <p:spPr>
          <a:xfrm>
            <a:off x="519600" y="4818932"/>
            <a:ext cx="6088640" cy="172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EXTENSION/GENERALIZABLE</a:t>
            </a:r>
          </a:p>
          <a:p>
            <a:pPr algn="ctr"/>
            <a:r>
              <a:rPr lang="en-US" dirty="0"/>
              <a:t>Calculate variation from RNA-seq data itself by doing global optimal pairwise alignment on a small number of RNA-seq reads, and use this in the Algorithm described here. Unfortunately, this opens up a host of other parameter optimizations (score matrix &amp; gap penalties)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440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subject/>
  <dc:creator>Nathaniel Evans</dc:creator>
  <dc:description/>
  <cp:lastModifiedBy>Nathaniel Evans</cp:lastModifiedBy>
  <cp:revision>30</cp:revision>
  <dcterms:created xsi:type="dcterms:W3CDTF">2018-11-30T18:17:35Z</dcterms:created>
  <dcterms:modified xsi:type="dcterms:W3CDTF">2018-12-05T08:39:14Z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