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>
        <p:scale>
          <a:sx n="54" d="100"/>
          <a:sy n="54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8F-4C04-47D9-892C-FBD2F4C1E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CEF23-DB6F-4932-B114-144E41EB0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5EBF-CE60-47EC-B37D-24EF16F9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BBA3-B555-4F03-AEC4-909AED1C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8C53-519A-41FB-8812-F1D22EBB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5C8C-7A1C-4A60-8ADE-06797C9F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EAE2-F05B-4CF5-8117-4B391AB14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B62C-14CA-482E-8142-DD2FAE87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0D77-85A3-4D73-8B46-B0D429D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826D-0EF3-4BC4-A18E-4396EBE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01BC9-0078-4E68-848D-6C39B3138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93644-B4CF-4712-9FA2-9344276D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CE86-BDF1-46B6-9E3E-9D40A5C5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62C2-7C1E-4FCB-9C12-FEA131FD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28EE-0E55-4DC3-9C69-99D712A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64A-7CBC-4A1D-B81C-227CE352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9D84-18ED-4F12-925D-E15AE7E3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35FB-409F-46EA-B13A-801BCEBE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E3D0-5FD5-4A72-BCD2-747E480E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D559-9CFF-4B32-9FC4-56C61D0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230D-4613-4C47-A1E5-221D405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0BA1-8902-4CCB-9BBE-87F0FD92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FEB4-8978-4ABD-8D16-D3BBFE8A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EBEE-F8B0-4FCA-9AE4-336ED59C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8325-556C-4CBF-8C97-648640E1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E476-35CB-4A1A-B6F5-C5D87266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7AA-B77B-444D-9147-22FD50F14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12E3-0499-462D-A872-50197A83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6E6E-C4B6-4990-8390-02CB86E7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2272-AF61-4D90-A6F4-2279C57F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D69BC-F9B6-483E-9F46-3DB773DE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F4EC-8BE8-4B51-B424-27B8F970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E9F0-87DD-4DB0-87CE-A5B76CD6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EFFBF-F238-4AD3-8B06-9A023692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45A5E-3468-44AB-A1EB-5044624A4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0CEFF-B714-4E83-80DA-77E443D2E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E8429-6C23-49B4-B524-99B01A5C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33258-0525-4810-825E-01ECF0A1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E6630-6282-4230-8DEB-0390349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A059-82B7-4C3D-A26B-222FA34D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6B32D-3A8C-4371-8B9B-DB6D7DB6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5C86-78DE-4D29-8724-ABE603E5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D8819-C0E4-4888-8409-645C52A8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4AB13-0A3E-4013-9F36-1CECB721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240D0-DC4B-49E0-A8BD-C9A34EF0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66182-6F10-47AA-AA6C-968A2744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CBF-DA87-4265-8667-828399FB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8EB5-0593-4C84-84FC-C21CA170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0B5C5-FA6A-48B2-BF9D-60FEB1CC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97258-0685-4C6C-8C1E-C0D1291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9F9B-94F0-4E69-B137-794B7765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6DDD-4FCF-4DF7-B8E7-5443C85F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934-B4D8-4178-85F6-6381E80C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1E052-9DEB-4197-9542-0A6BE289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D6008-5800-40B3-A064-00BCD09F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9B324-37E8-4781-B214-52456539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30B0-64D6-4F00-9BC8-ECEEF16B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99E0-A26F-44DA-B1EF-260B0DC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7239C-A7E5-4CEE-9EA1-BBA0309A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E2C4-C0A4-445F-A347-6B8E0E46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0AA-B34B-403F-83A0-B8A885D1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33FE-52F9-4C5E-990B-6B6F3E27B09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EBFF-5910-4FA8-A217-E659A9521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1482-7E15-44C9-9F1C-A3FCDEE8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CEA5-4013-49F1-82F2-736E497C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90A53-9E27-487E-BCBB-2C96C3E2AC77}"/>
              </a:ext>
            </a:extLst>
          </p:cNvPr>
          <p:cNvSpPr/>
          <p:nvPr/>
        </p:nvSpPr>
        <p:spPr>
          <a:xfrm>
            <a:off x="4409704" y="1238002"/>
            <a:ext cx="2161309" cy="141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Variational Autoencoder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000EF-64C8-46A4-A765-D08F617B75FE}"/>
              </a:ext>
            </a:extLst>
          </p:cNvPr>
          <p:cNvSpPr/>
          <p:nvPr/>
        </p:nvSpPr>
        <p:spPr>
          <a:xfrm>
            <a:off x="7162801" y="1238002"/>
            <a:ext cx="2016826" cy="141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D9F85-C865-4D06-A224-825D60EEEAF6}"/>
              </a:ext>
            </a:extLst>
          </p:cNvPr>
          <p:cNvSpPr/>
          <p:nvPr/>
        </p:nvSpPr>
        <p:spPr>
          <a:xfrm>
            <a:off x="10058400" y="1505197"/>
            <a:ext cx="1175657" cy="8431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AA94A-3D8A-4924-B698-056194F20999}"/>
              </a:ext>
            </a:extLst>
          </p:cNvPr>
          <p:cNvSpPr/>
          <p:nvPr/>
        </p:nvSpPr>
        <p:spPr>
          <a:xfrm>
            <a:off x="229592" y="1238002"/>
            <a:ext cx="2507671" cy="67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Number Variation &lt;int (1,g)&gt;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3F24A-F795-4759-BAC2-AE88E7C81539}"/>
              </a:ext>
            </a:extLst>
          </p:cNvPr>
          <p:cNvSpPr/>
          <p:nvPr/>
        </p:nvSpPr>
        <p:spPr>
          <a:xfrm>
            <a:off x="229591" y="2119745"/>
            <a:ext cx="2507671" cy="67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r>
              <a:rPr lang="en-US" dirty="0"/>
              <a:t> &lt;float (1,g)&gt;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F5530-A146-43AA-B1AE-7B58B069DB3C}"/>
              </a:ext>
            </a:extLst>
          </p:cNvPr>
          <p:cNvSpPr/>
          <p:nvPr/>
        </p:nvSpPr>
        <p:spPr>
          <a:xfrm>
            <a:off x="229591" y="3001488"/>
            <a:ext cx="2507672" cy="67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DNAseq</a:t>
            </a:r>
            <a:r>
              <a:rPr lang="en-US" dirty="0"/>
              <a:t> &lt;bool (4, g, 2)&gt;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260D3-26F2-4BD9-8A94-48003CE97AAC}"/>
              </a:ext>
            </a:extLst>
          </p:cNvPr>
          <p:cNvSpPr/>
          <p:nvPr/>
        </p:nvSpPr>
        <p:spPr>
          <a:xfrm>
            <a:off x="229591" y="3883231"/>
            <a:ext cx="2935183" cy="670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[Drug] Target &lt;float (1,g)&gt;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57B01-B48E-4000-9D16-872F3C169059}"/>
              </a:ext>
            </a:extLst>
          </p:cNvPr>
          <p:cNvSpPr txBox="1"/>
          <p:nvPr/>
        </p:nvSpPr>
        <p:spPr>
          <a:xfrm>
            <a:off x="4013860" y="638892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 – length of genome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C5772-DC70-423E-83AB-052D1913B315}"/>
              </a:ext>
            </a:extLst>
          </p:cNvPr>
          <p:cNvSpPr/>
          <p:nvPr/>
        </p:nvSpPr>
        <p:spPr>
          <a:xfrm>
            <a:off x="229591" y="4764974"/>
            <a:ext cx="1670461" cy="670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0F8D4-C86E-4730-9ABD-AB36D3C8B518}"/>
              </a:ext>
            </a:extLst>
          </p:cNvPr>
          <p:cNvSpPr/>
          <p:nvPr/>
        </p:nvSpPr>
        <p:spPr>
          <a:xfrm>
            <a:off x="229591" y="5605153"/>
            <a:ext cx="1670461" cy="670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Family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4B4592-D0C2-4482-9B0E-9C6BFA4B97E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737263" y="1573480"/>
            <a:ext cx="1672441" cy="374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330D13D-6F0E-43F3-85EB-43E7916C5A2E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737262" y="1947553"/>
            <a:ext cx="1672442" cy="507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2555032-6F52-4B33-B276-8402FD2885BC}"/>
              </a:ext>
            </a:extLst>
          </p:cNvPr>
          <p:cNvCxnSpPr>
            <a:stCxn id="10" idx="3"/>
            <a:endCxn id="4" idx="2"/>
          </p:cNvCxnSpPr>
          <p:nvPr/>
        </p:nvCxnSpPr>
        <p:spPr>
          <a:xfrm flipV="1">
            <a:off x="3164774" y="2657104"/>
            <a:ext cx="2325585" cy="1561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A978CC-62F1-4FB0-A97B-0A13636ADD0F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2737263" y="2657104"/>
            <a:ext cx="2753096" cy="679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425208-8EE1-4F34-9366-46038B9230BE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1900052" y="2657104"/>
            <a:ext cx="6271162" cy="244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6FCF248-9750-497F-8D75-686967358F1E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1900052" y="2657104"/>
            <a:ext cx="6271162" cy="3283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B0EE00-A2BD-4712-A5D6-650C3229BD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571013" y="1947553"/>
            <a:ext cx="591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F921E0-B7E8-4330-B0A8-42D10D545A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179627" y="1926771"/>
            <a:ext cx="878773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5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46460F-B2AA-432C-8D74-E74DF87E420B}"/>
              </a:ext>
            </a:extLst>
          </p:cNvPr>
          <p:cNvSpPr/>
          <p:nvPr/>
        </p:nvSpPr>
        <p:spPr>
          <a:xfrm>
            <a:off x="142504" y="1247749"/>
            <a:ext cx="3538847" cy="39019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F5D3F9-1001-4A96-A693-DB36F3A5F440}"/>
              </a:ext>
            </a:extLst>
          </p:cNvPr>
          <p:cNvSpPr/>
          <p:nvPr/>
        </p:nvSpPr>
        <p:spPr>
          <a:xfrm>
            <a:off x="3804063" y="212007"/>
            <a:ext cx="8109865" cy="60225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88AF1F-EB05-419E-BC17-D81E6D2EAB79}"/>
              </a:ext>
            </a:extLst>
          </p:cNvPr>
          <p:cNvSpPr/>
          <p:nvPr/>
        </p:nvSpPr>
        <p:spPr>
          <a:xfrm>
            <a:off x="4013860" y="510639"/>
            <a:ext cx="7585374" cy="33369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0AD2E-1B66-4A75-91EE-8E618E4A54F9}"/>
              </a:ext>
            </a:extLst>
          </p:cNvPr>
          <p:cNvSpPr/>
          <p:nvPr/>
        </p:nvSpPr>
        <p:spPr>
          <a:xfrm>
            <a:off x="278072" y="1708297"/>
            <a:ext cx="3253839" cy="146066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DepMap</a:t>
            </a:r>
            <a:br>
              <a:rPr lang="en-US" dirty="0"/>
            </a:br>
            <a:r>
              <a:rPr lang="en-US" dirty="0"/>
              <a:t>Achilles/</a:t>
            </a:r>
            <a:r>
              <a:rPr lang="en-US" dirty="0" err="1"/>
              <a:t>Avana</a:t>
            </a:r>
            <a:r>
              <a:rPr lang="en-US" dirty="0"/>
              <a:t>; Pooled CRISPR</a:t>
            </a:r>
          </a:p>
          <a:p>
            <a:pPr algn="ctr"/>
            <a:r>
              <a:rPr lang="en-US" dirty="0"/>
              <a:t>18333 genes </a:t>
            </a:r>
          </a:p>
          <a:p>
            <a:pPr algn="ctr"/>
            <a:r>
              <a:rPr lang="en-US" dirty="0"/>
              <a:t>625 cell lines </a:t>
            </a:r>
          </a:p>
          <a:p>
            <a:pPr algn="ctr"/>
            <a:r>
              <a:rPr lang="en-US" dirty="0"/>
              <a:t>~11 million observations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197B3-0EF8-4744-A2A3-2B36FE867B84}"/>
              </a:ext>
            </a:extLst>
          </p:cNvPr>
          <p:cNvSpPr/>
          <p:nvPr/>
        </p:nvSpPr>
        <p:spPr>
          <a:xfrm>
            <a:off x="592767" y="3269902"/>
            <a:ext cx="2648198" cy="146066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DepMap</a:t>
            </a:r>
            <a:br>
              <a:rPr lang="en-US" dirty="0"/>
            </a:br>
            <a:r>
              <a:rPr lang="en-US" dirty="0"/>
              <a:t>RNAi Combined Data</a:t>
            </a:r>
          </a:p>
          <a:p>
            <a:pPr algn="ctr"/>
            <a:r>
              <a:rPr lang="en-US" dirty="0"/>
              <a:t>17309 genes </a:t>
            </a:r>
          </a:p>
          <a:p>
            <a:pPr algn="ctr"/>
            <a:r>
              <a:rPr lang="en-US" dirty="0"/>
              <a:t>712 cell lines </a:t>
            </a:r>
          </a:p>
          <a:p>
            <a:pPr algn="ctr"/>
            <a:r>
              <a:rPr lang="en-US" dirty="0"/>
              <a:t>~12 million observations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20277E-1DA1-4C36-9D03-B82A711DBA6C}"/>
              </a:ext>
            </a:extLst>
          </p:cNvPr>
          <p:cNvSpPr/>
          <p:nvPr/>
        </p:nvSpPr>
        <p:spPr>
          <a:xfrm>
            <a:off x="6571027" y="4146237"/>
            <a:ext cx="2854007" cy="166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DepMap</a:t>
            </a:r>
            <a:r>
              <a:rPr lang="en-US" b="1" dirty="0"/>
              <a:t>; PRISM</a:t>
            </a:r>
            <a:br>
              <a:rPr lang="en-US" dirty="0"/>
            </a:br>
            <a:r>
              <a:rPr lang="en-US" dirty="0"/>
              <a:t>Barcoded &amp; Pooled cell-line drug response  data</a:t>
            </a:r>
          </a:p>
          <a:p>
            <a:pPr algn="ctr"/>
            <a:r>
              <a:rPr lang="en-US" dirty="0"/>
              <a:t>4686 compounds </a:t>
            </a:r>
          </a:p>
          <a:p>
            <a:pPr algn="ctr"/>
            <a:r>
              <a:rPr lang="en-US" dirty="0"/>
              <a:t>578 cell lines </a:t>
            </a:r>
          </a:p>
          <a:p>
            <a:pPr algn="ctr"/>
            <a:r>
              <a:rPr lang="en-US" dirty="0"/>
              <a:t>~2 million observations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D1CB2A-582B-4E6F-A24D-C3B6A29AD870}"/>
              </a:ext>
            </a:extLst>
          </p:cNvPr>
          <p:cNvSpPr/>
          <p:nvPr/>
        </p:nvSpPr>
        <p:spPr>
          <a:xfrm>
            <a:off x="4259310" y="836218"/>
            <a:ext cx="3253838" cy="13122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DepMap</a:t>
            </a:r>
            <a:r>
              <a:rPr lang="en-US" dirty="0"/>
              <a:t>; GDSC </a:t>
            </a:r>
          </a:p>
          <a:p>
            <a:pPr algn="ctr"/>
            <a:r>
              <a:rPr lang="en-US" dirty="0"/>
              <a:t>24 drugs </a:t>
            </a:r>
          </a:p>
          <a:p>
            <a:pPr algn="ctr"/>
            <a:r>
              <a:rPr lang="en-US" dirty="0"/>
              <a:t>504 cell-lines </a:t>
            </a:r>
          </a:p>
          <a:p>
            <a:pPr algn="ctr"/>
            <a:r>
              <a:rPr lang="en-US" dirty="0"/>
              <a:t>~250k observations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2F6C30-1789-4D80-98E9-0736D21E9190}"/>
              </a:ext>
            </a:extLst>
          </p:cNvPr>
          <p:cNvSpPr/>
          <p:nvPr/>
        </p:nvSpPr>
        <p:spPr>
          <a:xfrm>
            <a:off x="4302829" y="2297638"/>
            <a:ext cx="3253838" cy="13122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DepMap</a:t>
            </a:r>
            <a:r>
              <a:rPr lang="en-US" dirty="0"/>
              <a:t>; CCLE </a:t>
            </a:r>
          </a:p>
          <a:p>
            <a:pPr algn="ctr"/>
            <a:r>
              <a:rPr lang="en-US" dirty="0"/>
              <a:t>? drugs </a:t>
            </a:r>
          </a:p>
          <a:p>
            <a:pPr algn="ctr"/>
            <a:r>
              <a:rPr lang="en-US" dirty="0"/>
              <a:t>? cell-lines </a:t>
            </a:r>
          </a:p>
          <a:p>
            <a:pPr algn="ctr"/>
            <a:r>
              <a:rPr lang="en-US" dirty="0"/>
              <a:t>~12k observations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0D61B-A500-457C-852C-5E3B6FB19E31}"/>
              </a:ext>
            </a:extLst>
          </p:cNvPr>
          <p:cNvSpPr/>
          <p:nvPr/>
        </p:nvSpPr>
        <p:spPr>
          <a:xfrm>
            <a:off x="7980217" y="836218"/>
            <a:ext cx="3253838" cy="1312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BeatAML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386 drugs </a:t>
            </a:r>
          </a:p>
          <a:p>
            <a:pPr algn="ctr"/>
            <a:r>
              <a:rPr lang="en-US" dirty="0"/>
              <a:t>529 patients</a:t>
            </a:r>
          </a:p>
          <a:p>
            <a:pPr algn="ctr"/>
            <a:r>
              <a:rPr lang="en-US" dirty="0"/>
              <a:t>~73k observations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DF27DE-8902-4A0B-AB51-BE27C276F959}"/>
              </a:ext>
            </a:extLst>
          </p:cNvPr>
          <p:cNvSpPr/>
          <p:nvPr/>
        </p:nvSpPr>
        <p:spPr>
          <a:xfrm>
            <a:off x="7998030" y="2262971"/>
            <a:ext cx="3253838" cy="13122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HNSCC</a:t>
            </a:r>
          </a:p>
          <a:p>
            <a:pPr algn="ctr"/>
            <a:r>
              <a:rPr lang="en-US" dirty="0"/>
              <a:t>238 drugs </a:t>
            </a:r>
          </a:p>
          <a:p>
            <a:pPr algn="ctr"/>
            <a:r>
              <a:rPr lang="en-US" dirty="0"/>
              <a:t>13 patients</a:t>
            </a:r>
          </a:p>
          <a:p>
            <a:pPr algn="ctr"/>
            <a:r>
              <a:rPr lang="en-US" dirty="0"/>
              <a:t>~3k observations</a:t>
            </a:r>
          </a:p>
        </p:txBody>
      </p:sp>
    </p:spTree>
    <p:extLst>
      <p:ext uri="{BB962C8B-B14F-4D97-AF65-F5344CB8AC3E}">
        <p14:creationId xmlns:p14="http://schemas.microsoft.com/office/powerpoint/2010/main" val="210028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6</cp:revision>
  <dcterms:created xsi:type="dcterms:W3CDTF">2019-10-05T23:16:29Z</dcterms:created>
  <dcterms:modified xsi:type="dcterms:W3CDTF">2019-10-06T00:26:57Z</dcterms:modified>
</cp:coreProperties>
</file>