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4" r:id="rId5"/>
    <p:sldId id="266" r:id="rId6"/>
    <p:sldId id="268" r:id="rId7"/>
    <p:sldId id="257" r:id="rId8"/>
    <p:sldId id="258" r:id="rId9"/>
    <p:sldId id="261" r:id="rId10"/>
    <p:sldId id="259" r:id="rId11"/>
    <p:sldId id="265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35CF-5589-4EB2-864B-CFEC11E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9554-CD25-42A4-9B1F-1929D6EC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B883-A448-49B0-9BEC-73DCE5B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6919-FE82-4EB7-A092-C8B6AA1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91D5-915C-4511-A8EC-77E1A1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0A5-1248-4BCC-86F6-083036B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83C1-869D-4215-A272-1C0A1AD1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6BB6-3FAD-4D57-B7B4-5ED0B32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B636-69EF-4880-8F96-B2C526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A42-C4C5-429F-84C6-47ECF69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7E205-06D4-4A4E-96B9-6F8F1B4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DB8E-F0C7-4871-BFDB-AE38C953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AFB5-B9BE-4D6D-83A7-CA6C25C8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3FC8-C02F-4376-B8DC-17577F9C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B3C-A3A1-4A78-BE03-61A2FF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409-0196-4901-BA1E-58E4F04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9A-0CBA-4736-BA24-0453159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264-4CB4-4904-9408-85FAF5E9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C9E-6563-44A4-A877-3D69110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881-5DF2-42B5-BFE1-86C2EE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886-331A-47BC-8703-3B2D904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78AF-E03B-49A2-822F-E215AA9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5F0-5BDE-40AA-9FEE-164CE3FA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993-E4F3-4B35-9AB8-E3903A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3B1-6CB7-4D63-9BC7-E2E9362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109-B5A8-40D9-8221-FA7F2D6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A23-EB4F-4474-8BC1-C0033384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12A7-897A-4FFB-A51F-7B7E4781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0CDF-C469-45E6-AF99-10B4E4F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DE8-64AF-41AE-B3D3-15DAEAC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4B59-7324-4F38-9293-4429F289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E0B-36F2-4A10-A8A1-C452C82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5E7F-88C8-4532-9B95-0C09B9D6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EA7D-995B-418F-B6AA-A88ECE2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D0FCB-DF7B-4F5F-A8E3-84063D78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43A-0E4C-4C6E-9BED-77210A9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083D-6489-43A2-8BA8-B3D0080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69B8-9D7A-4157-BA86-2BF857C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03F-26C6-46D3-9E9B-26150A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C6E-BF4B-4A74-A9D3-6522CE1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08BD-016F-4048-A8D4-F71F048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7EAB-3090-4E44-8457-E7FBC64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20D8-0BCC-4305-82B8-6CC503EF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4B5D5-8164-4265-8DFE-6ECB6D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FC94-F7F9-4088-897C-49F870E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1A7-E9D2-42D0-83C4-67087BF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3BB-DD85-4A03-BF53-127A3A9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2E80-DEA7-4215-96EC-E7FE5874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EE01-9DDE-49B8-B55A-D24807A9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B8BC-80AF-4EFC-89F2-8639475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A7A9-02BA-42D8-A6AF-4A3F241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01E9-161A-484F-B8A7-D70C97D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70D-BEC8-4F9D-980D-0D44889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0968-E2FA-4136-9290-E0F67244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BC640-4288-4278-A2B6-73DC990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866C-C627-403F-A13C-A638657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63A4-D662-4527-A984-91EE833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D09E-E5F2-4509-A673-1243008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B5A8-C8C5-47EC-BECD-C0446AB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3B69-CE12-48FF-8F41-27F21962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C948-947C-4519-9923-962D56AE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5A0-F140-476D-B606-1C9D07B9F5C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7BC5-193A-47CE-9312-8C0EF4BB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C44-5E38-4A74-8883-B9D9562B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EF8-4BFC-4C73-976F-4E09BDF1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functional assay pipeline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692A-6AA9-4FF5-8A02-F3E783468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 </a:t>
            </a:r>
          </a:p>
        </p:txBody>
      </p:sp>
    </p:spTree>
    <p:extLst>
      <p:ext uri="{BB962C8B-B14F-4D97-AF65-F5344CB8AC3E}">
        <p14:creationId xmlns:p14="http://schemas.microsoft.com/office/powerpoint/2010/main" val="1374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AFB3-FD96-4F76-A791-BBC84255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3B27-1B41-4F73-9206-3BA2925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490, how is this normalization done?</a:t>
            </a:r>
          </a:p>
          <a:p>
            <a:r>
              <a:rPr lang="en-US" dirty="0"/>
              <a:t>Scope of documentation?   </a:t>
            </a:r>
          </a:p>
          <a:p>
            <a:pPr lvl="1"/>
            <a:r>
              <a:rPr lang="en-US" dirty="0"/>
              <a:t>Code version control – </a:t>
            </a:r>
            <a:r>
              <a:rPr lang="en-US" dirty="0" err="1"/>
              <a:t>github</a:t>
            </a:r>
            <a:r>
              <a:rPr lang="en-US" dirty="0"/>
              <a:t> repo? </a:t>
            </a:r>
          </a:p>
          <a:p>
            <a:pPr lvl="1"/>
            <a:r>
              <a:rPr lang="en-US" dirty="0" err="1"/>
              <a:t>Biocompute</a:t>
            </a:r>
            <a:r>
              <a:rPr lang="en-US" dirty="0"/>
              <a:t> object </a:t>
            </a:r>
          </a:p>
          <a:p>
            <a:pPr lvl="1"/>
            <a:r>
              <a:rPr lang="en-US" dirty="0"/>
              <a:t>R/</a:t>
            </a:r>
            <a:r>
              <a:rPr lang="en-US" dirty="0" err="1"/>
              <a:t>Doxygen</a:t>
            </a:r>
            <a:endParaRPr lang="en-US" dirty="0"/>
          </a:p>
          <a:p>
            <a:r>
              <a:rPr lang="en-US" dirty="0"/>
              <a:t>Scope of testing? </a:t>
            </a:r>
          </a:p>
          <a:p>
            <a:pPr lvl="1"/>
            <a:r>
              <a:rPr lang="en-US" dirty="0"/>
              <a:t>Doc-testing / unit-testing </a:t>
            </a:r>
          </a:p>
          <a:p>
            <a:r>
              <a:rPr lang="en-US" dirty="0"/>
              <a:t>Language Preference? Currently using mix of python, R, bash</a:t>
            </a:r>
          </a:p>
          <a:p>
            <a:r>
              <a:rPr lang="en-US" dirty="0" err="1"/>
              <a:t>Dockerize</a:t>
            </a:r>
            <a:r>
              <a:rPr lang="en-US" dirty="0"/>
              <a:t> environment? </a:t>
            </a:r>
          </a:p>
        </p:txBody>
      </p:sp>
    </p:spTree>
    <p:extLst>
      <p:ext uri="{BB962C8B-B14F-4D97-AF65-F5344CB8AC3E}">
        <p14:creationId xmlns:p14="http://schemas.microsoft.com/office/powerpoint/2010/main" val="208547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EC28-2B26-49FD-A131-DB5B6A52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CA38-22D3-4A95-893E-CB121438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beatAML</a:t>
            </a:r>
            <a:r>
              <a:rPr lang="en-US" dirty="0"/>
              <a:t> data and compare to values </a:t>
            </a:r>
          </a:p>
          <a:p>
            <a:r>
              <a:rPr lang="en-US" dirty="0"/>
              <a:t>Unit testing </a:t>
            </a:r>
          </a:p>
          <a:p>
            <a:r>
              <a:rPr lang="en-US" dirty="0"/>
              <a:t>Doc testing</a:t>
            </a:r>
          </a:p>
        </p:txBody>
      </p:sp>
    </p:spTree>
    <p:extLst>
      <p:ext uri="{BB962C8B-B14F-4D97-AF65-F5344CB8AC3E}">
        <p14:creationId xmlns:p14="http://schemas.microsoft.com/office/powerpoint/2010/main" val="293563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0E29-9B45-4B5B-98A2-111B0903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Map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10EA-D085-4E5E-A0C6-5941BA94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8134"/>
            <a:ext cx="10515600" cy="52705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 python ./python/HNSCC_plate_data_mapper.py ./</a:t>
            </a:r>
            <a:r>
              <a:rPr lang="en-US" dirty="0" err="1">
                <a:solidFill>
                  <a:schemeClr val="bg1"/>
                </a:solidFill>
              </a:rPr>
              <a:t>plate_maps</a:t>
            </a:r>
            <a:r>
              <a:rPr lang="en-US" dirty="0">
                <a:solidFill>
                  <a:schemeClr val="bg1"/>
                </a:solidFill>
              </a:rPr>
              <a:t> ./data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2CC9D-BFEB-4B5D-88AF-E7148975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25361"/>
            <a:ext cx="5166629" cy="1155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211C4-0F36-4B7E-B294-3A95CA8C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452646"/>
            <a:ext cx="3543300" cy="2114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8002F-5D88-4758-B6C4-1310A865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686166"/>
            <a:ext cx="4924425" cy="101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85D44-A0F5-4478-9A4B-C1BE5CEA9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73087"/>
            <a:ext cx="1352550" cy="136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E0D60-02ED-4BBE-AFC0-90140B566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826" y="5334354"/>
            <a:ext cx="7658100" cy="1302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309C0-85CA-4E6D-AB16-BF476D6B8B89}"/>
              </a:ext>
            </a:extLst>
          </p:cNvPr>
          <p:cNvSpPr txBox="1"/>
          <p:nvPr/>
        </p:nvSpPr>
        <p:spPr>
          <a:xfrm>
            <a:off x="523875" y="490375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inhibitor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36242-8FC1-429F-92FF-1463E5AF1A41}"/>
              </a:ext>
            </a:extLst>
          </p:cNvPr>
          <p:cNvSpPr txBox="1"/>
          <p:nvPr/>
        </p:nvSpPr>
        <p:spPr>
          <a:xfrm>
            <a:off x="4029093" y="4924283"/>
            <a:ext cx="707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Data: position, </a:t>
            </a:r>
            <a:r>
              <a:rPr lang="en-US" dirty="0" err="1"/>
              <a:t>lab_id</a:t>
            </a:r>
            <a:r>
              <a:rPr lang="en-US" dirty="0"/>
              <a:t> -&gt; concentration, inhibitor (long format) </a:t>
            </a:r>
          </a:p>
        </p:txBody>
      </p:sp>
    </p:spTree>
    <p:extLst>
      <p:ext uri="{BB962C8B-B14F-4D97-AF65-F5344CB8AC3E}">
        <p14:creationId xmlns:p14="http://schemas.microsoft.com/office/powerpoint/2010/main" val="415974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C421E-D5B3-4B09-83E0-2890B535457F}"/>
              </a:ext>
            </a:extLst>
          </p:cNvPr>
          <p:cNvSpPr/>
          <p:nvPr/>
        </p:nvSpPr>
        <p:spPr>
          <a:xfrm>
            <a:off x="139981" y="4347077"/>
            <a:ext cx="3529012" cy="24193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Assay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EE10AF-93B4-4CC2-A1AE-23FA07AA56F2}"/>
              </a:ext>
            </a:extLst>
          </p:cNvPr>
          <p:cNvSpPr/>
          <p:nvPr/>
        </p:nvSpPr>
        <p:spPr>
          <a:xfrm>
            <a:off x="819150" y="410663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1651C-E4C2-4522-94A0-46BE511F3A4D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790700" y="3611342"/>
            <a:ext cx="1" cy="49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BCC10F-99FB-4570-B1D2-CF37C55DB1F8}"/>
              </a:ext>
            </a:extLst>
          </p:cNvPr>
          <p:cNvSpPr/>
          <p:nvPr/>
        </p:nvSpPr>
        <p:spPr>
          <a:xfrm>
            <a:off x="902494" y="2620742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Dose, inhibitor -Optical Density Mapping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31E35-C630-4D2A-9F90-4E94F582F8B6}"/>
              </a:ext>
            </a:extLst>
          </p:cNvPr>
          <p:cNvSpPr/>
          <p:nvPr/>
        </p:nvSpPr>
        <p:spPr>
          <a:xfrm>
            <a:off x="902494" y="1089597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E5199E-3B0F-4CFA-B746-D46FD4DDF83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790701" y="2080197"/>
            <a:ext cx="0" cy="54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21A14D-24CA-4954-9F23-1747F694268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678907" y="3116038"/>
            <a:ext cx="54199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CDCE4D-FAA8-4214-BABE-FD2097F31760}"/>
              </a:ext>
            </a:extLst>
          </p:cNvPr>
          <p:cNvSpPr/>
          <p:nvPr/>
        </p:nvSpPr>
        <p:spPr>
          <a:xfrm>
            <a:off x="3220897" y="262073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Batch-Effect Search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3B6824-68AE-438A-8915-431150B1B1E3}"/>
              </a:ext>
            </a:extLst>
          </p:cNvPr>
          <p:cNvSpPr/>
          <p:nvPr/>
        </p:nvSpPr>
        <p:spPr>
          <a:xfrm>
            <a:off x="7927180" y="187249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Curve fitting / AUC calculation</a:t>
            </a:r>
          </a:p>
          <a:p>
            <a:pPr algn="ctr"/>
            <a:r>
              <a:rPr lang="en-US" dirty="0"/>
              <a:t>[Traditional]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B42245-1C8C-4B23-9C64-EB070DD6C18D}"/>
              </a:ext>
            </a:extLst>
          </p:cNvPr>
          <p:cNvSpPr/>
          <p:nvPr/>
        </p:nvSpPr>
        <p:spPr>
          <a:xfrm>
            <a:off x="7927180" y="3356477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BDR sensitivity designation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34F4D9-DB21-446A-A26D-2F5430B18547}"/>
              </a:ext>
            </a:extLst>
          </p:cNvPr>
          <p:cNvSpPr/>
          <p:nvPr/>
        </p:nvSpPr>
        <p:spPr>
          <a:xfrm>
            <a:off x="5432143" y="2620738"/>
            <a:ext cx="1883571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&amp;  QC [traditional]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D107C6-D1A0-42AD-9170-90282A9FA26E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4997310" y="3116038"/>
            <a:ext cx="43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FC72BA-F4B4-4112-A16E-B45B65BA483A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7315714" y="2367798"/>
            <a:ext cx="611466" cy="748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3BBD57E-794C-48F8-8AB5-2161AD520DAA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7315714" y="3116038"/>
            <a:ext cx="611466" cy="7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F35BFB-628F-4861-A03B-9C4183C7664B}"/>
              </a:ext>
            </a:extLst>
          </p:cNvPr>
          <p:cNvSpPr/>
          <p:nvPr/>
        </p:nvSpPr>
        <p:spPr>
          <a:xfrm>
            <a:off x="7927179" y="4840456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Atypical classifier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964D5B1-E038-427F-B051-CD1DD77C0D86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7315714" y="3116038"/>
            <a:ext cx="611465" cy="221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94F452-F8C6-46AA-90A3-60863712F53A}"/>
              </a:ext>
            </a:extLst>
          </p:cNvPr>
          <p:cNvSpPr/>
          <p:nvPr/>
        </p:nvSpPr>
        <p:spPr>
          <a:xfrm>
            <a:off x="7545667" y="1565784"/>
            <a:ext cx="2455584" cy="30157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3C1F5D-D3FC-479B-BF2E-71D9F665D731}"/>
              </a:ext>
            </a:extLst>
          </p:cNvPr>
          <p:cNvSpPr txBox="1"/>
          <p:nvPr/>
        </p:nvSpPr>
        <p:spPr>
          <a:xfrm>
            <a:off x="8360525" y="14786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93511D-4C56-4376-8195-29383A01851A}"/>
              </a:ext>
            </a:extLst>
          </p:cNvPr>
          <p:cNvSpPr/>
          <p:nvPr/>
        </p:nvSpPr>
        <p:spPr>
          <a:xfrm>
            <a:off x="10275606" y="3356477"/>
            <a:ext cx="1776413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Inhibitor level EDA 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4ED0479-0252-418D-B128-AE4C83D90142}"/>
              </a:ext>
            </a:extLst>
          </p:cNvPr>
          <p:cNvCxnSpPr>
            <a:stCxn id="36" idx="3"/>
            <a:endCxn id="48" idx="2"/>
          </p:cNvCxnSpPr>
          <p:nvPr/>
        </p:nvCxnSpPr>
        <p:spPr>
          <a:xfrm flipV="1">
            <a:off x="9703592" y="4347077"/>
            <a:ext cx="1460221" cy="988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39B2B5-08E2-4371-ADDB-70A27A30E479}"/>
              </a:ext>
            </a:extLst>
          </p:cNvPr>
          <p:cNvCxnSpPr>
            <a:stCxn id="28" idx="3"/>
            <a:endCxn id="48" idx="1"/>
          </p:cNvCxnSpPr>
          <p:nvPr/>
        </p:nvCxnSpPr>
        <p:spPr>
          <a:xfrm>
            <a:off x="9703593" y="3851777"/>
            <a:ext cx="57201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3F98441-449F-4E07-B717-564C41EC633D}"/>
              </a:ext>
            </a:extLst>
          </p:cNvPr>
          <p:cNvCxnSpPr>
            <a:endCxn id="48" idx="0"/>
          </p:cNvCxnSpPr>
          <p:nvPr/>
        </p:nvCxnSpPr>
        <p:spPr>
          <a:xfrm>
            <a:off x="9703592" y="2861177"/>
            <a:ext cx="1460221" cy="495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7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3C7284-B2C1-47ED-AEF4-38405D32A456}"/>
              </a:ext>
            </a:extLst>
          </p:cNvPr>
          <p:cNvSpPr/>
          <p:nvPr/>
        </p:nvSpPr>
        <p:spPr>
          <a:xfrm>
            <a:off x="2527697" y="761761"/>
            <a:ext cx="1843088" cy="97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Mapping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472C0-924C-453D-85FE-D9F751F91C8F}"/>
              </a:ext>
            </a:extLst>
          </p:cNvPr>
          <p:cNvSpPr/>
          <p:nvPr/>
        </p:nvSpPr>
        <p:spPr>
          <a:xfrm>
            <a:off x="7717291" y="761761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Controls Normalization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C10FA8-B0D6-47D7-892A-BA503F3CCFD4}"/>
              </a:ext>
            </a:extLst>
          </p:cNvPr>
          <p:cNvSpPr/>
          <p:nvPr/>
        </p:nvSpPr>
        <p:spPr>
          <a:xfrm>
            <a:off x="14288" y="137635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2A4DB4-FBC5-48B8-B9F0-A45C22464930}"/>
              </a:ext>
            </a:extLst>
          </p:cNvPr>
          <p:cNvSpPr/>
          <p:nvPr/>
        </p:nvSpPr>
        <p:spPr>
          <a:xfrm>
            <a:off x="14288" y="118046"/>
            <a:ext cx="1943100" cy="10630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E75838-738C-4D64-BD60-FCB6E46DFA95}"/>
              </a:ext>
            </a:extLst>
          </p:cNvPr>
          <p:cNvSpPr/>
          <p:nvPr/>
        </p:nvSpPr>
        <p:spPr>
          <a:xfrm>
            <a:off x="9974716" y="761765"/>
            <a:ext cx="1843088" cy="981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Normalization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3C5A82-F3C2-4E54-AE36-C924CDC3C367}"/>
              </a:ext>
            </a:extLst>
          </p:cNvPr>
          <p:cNvSpPr/>
          <p:nvPr/>
        </p:nvSpPr>
        <p:spPr>
          <a:xfrm>
            <a:off x="753051" y="3204580"/>
            <a:ext cx="1843088" cy="97154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Within &amp; Across Plate Inhibitor Averaging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70392D-A95D-4954-BA28-E3499372B6EA}"/>
              </a:ext>
            </a:extLst>
          </p:cNvPr>
          <p:cNvSpPr/>
          <p:nvPr/>
        </p:nvSpPr>
        <p:spPr>
          <a:xfrm>
            <a:off x="3889583" y="3204580"/>
            <a:ext cx="1843088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Ceiling Normalization</a:t>
            </a:r>
            <a:endParaRPr lang="en-US" sz="9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4DD129-C784-4D04-9C24-E40DDCD0D3DF}"/>
              </a:ext>
            </a:extLst>
          </p:cNvPr>
          <p:cNvSpPr/>
          <p:nvPr/>
        </p:nvSpPr>
        <p:spPr>
          <a:xfrm>
            <a:off x="5043146" y="162878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Combination-Agents Normalization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7172901" y="320458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23506D-3C78-4D3C-B858-72512FFC1144}"/>
              </a:ext>
            </a:extLst>
          </p:cNvPr>
          <p:cNvSpPr txBox="1"/>
          <p:nvPr/>
        </p:nvSpPr>
        <p:spPr>
          <a:xfrm>
            <a:off x="5552317" y="105798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Single agents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5732671" y="3699880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BB7400-744E-4BD2-8112-34334606A46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753051" y="1252300"/>
            <a:ext cx="11064753" cy="2438053"/>
          </a:xfrm>
          <a:prstGeom prst="bentConnector5">
            <a:avLst>
              <a:gd name="adj1" fmla="val -2066"/>
              <a:gd name="adj2" fmla="val 65019"/>
              <a:gd name="adj3" fmla="val 102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DD8D46-FFF1-4F1F-9353-223CADAC024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560379" y="1252300"/>
            <a:ext cx="414337" cy="4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E15BE37-F947-4C81-A10A-02C20E653A5A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957388" y="649573"/>
            <a:ext cx="570309" cy="597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F118B5-2782-4BF9-B983-9020DA11665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957388" y="1247534"/>
            <a:ext cx="570309" cy="624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9908957" y="3204580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8835014" y="3699880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AB3372-4B90-4AF5-AD59-61059D2AE3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0785" y="1247534"/>
            <a:ext cx="3346506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C5C2281-7977-438D-835B-06C09A7BA0B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370785" y="1247534"/>
            <a:ext cx="672361" cy="87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0579E9-46E2-42C6-BC52-19809B089591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705259" y="1257061"/>
            <a:ext cx="1012032" cy="867020"/>
          </a:xfrm>
          <a:prstGeom prst="bentConnector3">
            <a:avLst>
              <a:gd name="adj1" fmla="val 3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AFE46F-3F73-41FC-8C34-497DC5B03B40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2596139" y="3690353"/>
            <a:ext cx="1293444" cy="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6F7AEA-BA36-45A3-8608-43CB4FFA93CE}"/>
              </a:ext>
            </a:extLst>
          </p:cNvPr>
          <p:cNvCxnSpPr>
            <a:cxnSpLocks/>
          </p:cNvCxnSpPr>
          <p:nvPr/>
        </p:nvCxnSpPr>
        <p:spPr>
          <a:xfrm flipV="1">
            <a:off x="4291230" y="606405"/>
            <a:ext cx="200025" cy="2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34EA5C-59D5-4CCD-BDCD-8C616F9467DF}"/>
              </a:ext>
            </a:extLst>
          </p:cNvPr>
          <p:cNvSpPr/>
          <p:nvPr/>
        </p:nvSpPr>
        <p:spPr>
          <a:xfrm>
            <a:off x="4495262" y="37009"/>
            <a:ext cx="740567" cy="7205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‘Blank490’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D1D97D-6E01-4DB2-A0E9-545B44EBC05D}"/>
              </a:ext>
            </a:extLst>
          </p:cNvPr>
          <p:cNvSpPr txBox="1"/>
          <p:nvPr/>
        </p:nvSpPr>
        <p:spPr>
          <a:xfrm>
            <a:off x="808224" y="2792324"/>
            <a:ext cx="19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within plate replicates on these panels [rev 001, 002]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BF6F5A-A2EA-4477-8D66-A330B652E3CA}"/>
              </a:ext>
            </a:extLst>
          </p:cNvPr>
          <p:cNvSpPr/>
          <p:nvPr/>
        </p:nvSpPr>
        <p:spPr>
          <a:xfrm>
            <a:off x="753051" y="4970675"/>
            <a:ext cx="10920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Convert from matrix format to long data and merge plate map.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627A5-13E0-4909-A4A7-D7AF56D02160}"/>
              </a:ext>
            </a:extLst>
          </p:cNvPr>
          <p:cNvSpPr/>
          <p:nvPr/>
        </p:nvSpPr>
        <p:spPr>
          <a:xfrm>
            <a:off x="1295378" y="5297047"/>
            <a:ext cx="10067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Represented combination-agent  conc. as Euclidean distance.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D4FAE4-8B5D-4771-9382-3775E4191524}"/>
              </a:ext>
            </a:extLst>
          </p:cNvPr>
          <p:cNvSpPr/>
          <p:nvPr/>
        </p:nvSpPr>
        <p:spPr>
          <a:xfrm>
            <a:off x="-6231436" y="27542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The zero value (positive control) of optical density is set by the </a:t>
            </a:r>
            <a:r>
              <a:rPr lang="en-US" dirty="0" err="1"/>
              <a:t>p.spec</a:t>
            </a:r>
            <a:r>
              <a:rPr lang="en-US" dirty="0"/>
              <a:t> software [blank490] but to interpret assay value as cell viability, we need to scale optical density by plate controls: </a:t>
            </a:r>
          </a:p>
          <a:p>
            <a:pPr algn="ctr"/>
            <a:r>
              <a:rPr lang="en-US" b="1" dirty="0" err="1"/>
              <a:t>Cell_viab</a:t>
            </a:r>
            <a:r>
              <a:rPr lang="en-US" b="1" dirty="0"/>
              <a:t> = </a:t>
            </a:r>
            <a:r>
              <a:rPr lang="en-US" b="1" dirty="0" err="1"/>
              <a:t>opt_dens</a:t>
            </a:r>
            <a:r>
              <a:rPr lang="en-US" b="1" dirty="0"/>
              <a:t> / </a:t>
            </a:r>
            <a:r>
              <a:rPr lang="en-US" b="1" dirty="0" err="1"/>
              <a:t>avg_plt_control</a:t>
            </a:r>
            <a:r>
              <a:rPr lang="en-US" b="1" dirty="0"/>
              <a:t> </a:t>
            </a:r>
          </a:p>
          <a:p>
            <a:pPr algn="ctr"/>
            <a:r>
              <a:rPr lang="en-US" dirty="0"/>
              <a:t>[This sets PAC control value as cell viability of 1]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13E041-0E71-4A8B-9C6F-A3AEC46E7707}"/>
              </a:ext>
            </a:extLst>
          </p:cNvPr>
          <p:cNvSpPr/>
          <p:nvPr/>
        </p:nvSpPr>
        <p:spPr>
          <a:xfrm>
            <a:off x="-5422445" y="42459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Set floor of zero </a:t>
            </a:r>
          </a:p>
          <a:p>
            <a:pPr algn="ctr"/>
            <a:r>
              <a:rPr lang="en-US" dirty="0"/>
              <a:t>QC: </a:t>
            </a:r>
            <a:r>
              <a:rPr lang="en-US" b="1" dirty="0"/>
              <a:t>Negative assay value adjustment ?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9E65B6-5A94-4026-9A85-E62AA1390913}"/>
              </a:ext>
            </a:extLst>
          </p:cNvPr>
          <p:cNvSpPr/>
          <p:nvPr/>
        </p:nvSpPr>
        <p:spPr>
          <a:xfrm>
            <a:off x="-6567949" y="52524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algn="ctr">
              <a:buAutoNum type="arabicParenBoth"/>
            </a:pPr>
            <a:r>
              <a:rPr lang="en-US" b="1" dirty="0"/>
              <a:t>Within-plate replicates are fit with linear regression and drugs with AUC differences &gt; 1 are removed. Remaining are averaged. </a:t>
            </a:r>
          </a:p>
          <a:p>
            <a:pPr marL="228600" indent="-228600" algn="ctr">
              <a:buAutoNum type="arabicParenBoth"/>
            </a:pPr>
            <a:r>
              <a:rPr lang="en-US" b="1" dirty="0"/>
              <a:t>Across-plate replicates are fit with linear regression and AUC differences &gt; 0.75 are removed. Remaining are averaged.  </a:t>
            </a:r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1E8A0-9DA5-4023-909F-731D2E7340C9}"/>
              </a:ext>
            </a:extLst>
          </p:cNvPr>
          <p:cNvSpPr/>
          <p:nvPr/>
        </p:nvSpPr>
        <p:spPr>
          <a:xfrm>
            <a:off x="12586481" y="456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Apply ceiling of 1 </a:t>
            </a:r>
          </a:p>
          <a:p>
            <a:pPr algn="ctr"/>
            <a:r>
              <a:rPr lang="en-US" dirty="0"/>
              <a:t>(Dan’s protocol uses 100 – note for AUC threshold adjustments)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CB1CC-A67B-42AB-A321-6926B7528ADD}"/>
              </a:ext>
            </a:extLst>
          </p:cNvPr>
          <p:cNvSpPr/>
          <p:nvPr/>
        </p:nvSpPr>
        <p:spPr>
          <a:xfrm>
            <a:off x="12706291" y="10579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Probit</a:t>
            </a:r>
            <a:r>
              <a:rPr lang="en-US" dirty="0"/>
              <a:t> Regression &amp; 5</a:t>
            </a:r>
            <a:r>
              <a:rPr lang="en-US" baseline="30000" dirty="0"/>
              <a:t>th</a:t>
            </a:r>
            <a:r>
              <a:rPr lang="en-US" dirty="0"/>
              <a:t> order polynomial regression. For each calculate: </a:t>
            </a:r>
          </a:p>
          <a:p>
            <a:pPr algn="ctr"/>
            <a:r>
              <a:rPr lang="en-US" b="1" dirty="0"/>
              <a:t>AIC, BIC </a:t>
            </a:r>
          </a:p>
          <a:p>
            <a:pPr algn="ctr"/>
            <a:r>
              <a:rPr lang="en-US" b="1" dirty="0"/>
              <a:t>Deviance</a:t>
            </a:r>
          </a:p>
          <a:p>
            <a:pPr algn="ctr"/>
            <a:r>
              <a:rPr lang="en-US" b="1" dirty="0"/>
              <a:t>P value, z-statistic</a:t>
            </a:r>
          </a:p>
          <a:p>
            <a:pPr algn="ctr"/>
            <a:r>
              <a:rPr lang="en-US" b="1" dirty="0"/>
              <a:t>AUC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2AADE3-3B65-4FAC-ACCB-369D56EBF533}"/>
              </a:ext>
            </a:extLst>
          </p:cNvPr>
          <p:cNvSpPr/>
          <p:nvPr/>
        </p:nvSpPr>
        <p:spPr>
          <a:xfrm>
            <a:off x="11818709" y="33249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Remove runs with: </a:t>
            </a:r>
          </a:p>
          <a:p>
            <a:pPr algn="ctr"/>
            <a:r>
              <a:rPr lang="en-US" b="1" dirty="0"/>
              <a:t>[</a:t>
            </a:r>
            <a:r>
              <a:rPr lang="en-US" b="1" dirty="0" err="1"/>
              <a:t>probit</a:t>
            </a:r>
            <a:r>
              <a:rPr lang="en-US" b="1" dirty="0"/>
              <a:t>] AIC &gt; 12</a:t>
            </a:r>
          </a:p>
          <a:p>
            <a:pPr algn="ctr"/>
            <a:r>
              <a:rPr lang="en-US" b="1" dirty="0"/>
              <a:t>[</a:t>
            </a:r>
            <a:r>
              <a:rPr lang="en-US" b="1" dirty="0" err="1"/>
              <a:t>probit</a:t>
            </a:r>
            <a:r>
              <a:rPr lang="en-US" b="1" dirty="0"/>
              <a:t>] Deviance &gt; 2</a:t>
            </a:r>
          </a:p>
          <a:p>
            <a:pPr algn="ctr"/>
            <a:r>
              <a:rPr lang="en-US" dirty="0"/>
              <a:t>Flag runs where: </a:t>
            </a:r>
          </a:p>
          <a:p>
            <a:pPr algn="ctr"/>
            <a:r>
              <a:rPr lang="en-US" b="1" dirty="0"/>
              <a:t>[</a:t>
            </a:r>
            <a:r>
              <a:rPr lang="en-US" b="1" dirty="0" err="1"/>
              <a:t>probit</a:t>
            </a:r>
            <a:r>
              <a:rPr lang="en-US" b="1" dirty="0"/>
              <a:t>] AIC &lt; [poly reg] AIC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D42ACC-AD11-4109-ABA2-72EBF23AE01E}"/>
              </a:ext>
            </a:extLst>
          </p:cNvPr>
          <p:cNvSpPr txBox="1"/>
          <p:nvPr/>
        </p:nvSpPr>
        <p:spPr>
          <a:xfrm>
            <a:off x="451987" y="4569868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Description:</a:t>
            </a:r>
          </a:p>
        </p:txBody>
      </p:sp>
    </p:spTree>
    <p:extLst>
      <p:ext uri="{BB962C8B-B14F-4D97-AF65-F5344CB8AC3E}">
        <p14:creationId xmlns:p14="http://schemas.microsoft.com/office/powerpoint/2010/main" val="7183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" grpId="0"/>
      <p:bldP spid="2" grpId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6D446E-B385-473D-B5D5-0F426DB64B1D}"/>
              </a:ext>
            </a:extLst>
          </p:cNvPr>
          <p:cNvSpPr/>
          <p:nvPr/>
        </p:nvSpPr>
        <p:spPr>
          <a:xfrm>
            <a:off x="1670447" y="295266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00F9EFA-8A24-478B-B621-6E021720A03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30217" y="790563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2ED3B51-58BF-41CB-9E78-8A2410C61004}"/>
              </a:ext>
            </a:extLst>
          </p:cNvPr>
          <p:cNvSpPr/>
          <p:nvPr/>
        </p:nvSpPr>
        <p:spPr>
          <a:xfrm>
            <a:off x="4406503" y="29526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30F30A7-EA33-470B-BA30-AED110703EDD}"/>
              </a:ext>
            </a:extLst>
          </p:cNvPr>
          <p:cNvCxnSpPr>
            <a:stCxn id="24" idx="3"/>
            <a:endCxn id="31" idx="1"/>
          </p:cNvCxnSpPr>
          <p:nvPr/>
        </p:nvCxnSpPr>
        <p:spPr>
          <a:xfrm flipV="1">
            <a:off x="3332560" y="790563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F2346E-C21A-403A-8EFC-ED6B514CC6AC}"/>
              </a:ext>
            </a:extLst>
          </p:cNvPr>
          <p:cNvSpPr/>
          <p:nvPr/>
        </p:nvSpPr>
        <p:spPr>
          <a:xfrm>
            <a:off x="1670447" y="1466841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6EE54F4-383B-4039-B44A-4F509DD087C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30217" y="1962138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033EF19-D7E9-4AD2-8160-419B5A81713A}"/>
              </a:ext>
            </a:extLst>
          </p:cNvPr>
          <p:cNvSpPr/>
          <p:nvPr/>
        </p:nvSpPr>
        <p:spPr>
          <a:xfrm>
            <a:off x="4406503" y="1466838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A387ED4-9FFD-46AB-A08C-12D140A073AE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3332560" y="1962138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00C8772-35DE-4C19-BB08-C8AE6612F512}"/>
              </a:ext>
            </a:extLst>
          </p:cNvPr>
          <p:cNvSpPr/>
          <p:nvPr/>
        </p:nvSpPr>
        <p:spPr>
          <a:xfrm>
            <a:off x="1670447" y="2638413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9B3827-08E0-4FDD-88B7-C83F774CC82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30217" y="3133710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DFC731-9CAE-44CC-9A30-9EC27A5D9C19}"/>
              </a:ext>
            </a:extLst>
          </p:cNvPr>
          <p:cNvSpPr/>
          <p:nvPr/>
        </p:nvSpPr>
        <p:spPr>
          <a:xfrm>
            <a:off x="4406503" y="2638410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AA2F029-9F9F-43EE-B714-71ADF0CA1D95}"/>
              </a:ext>
            </a:extLst>
          </p:cNvPr>
          <p:cNvCxnSpPr>
            <a:stCxn id="40" idx="3"/>
            <a:endCxn id="43" idx="1"/>
          </p:cNvCxnSpPr>
          <p:nvPr/>
        </p:nvCxnSpPr>
        <p:spPr>
          <a:xfrm flipV="1">
            <a:off x="3332560" y="3133710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31A3087-DF0B-467D-8640-82E0C38A7EB5}"/>
              </a:ext>
            </a:extLst>
          </p:cNvPr>
          <p:cNvSpPr/>
          <p:nvPr/>
        </p:nvSpPr>
        <p:spPr>
          <a:xfrm>
            <a:off x="1670447" y="5391159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Fitting</a:t>
            </a:r>
          </a:p>
          <a:p>
            <a:pPr algn="ctr"/>
            <a:r>
              <a:rPr lang="en-US" sz="900" dirty="0"/>
              <a:t>[Probit_calc.py]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4307AF-9886-4E84-B8F6-CEEBDDB0741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30217" y="5886456"/>
            <a:ext cx="144023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DD1412A-D74C-48B1-8253-BEBA210DE175}"/>
              </a:ext>
            </a:extLst>
          </p:cNvPr>
          <p:cNvSpPr/>
          <p:nvPr/>
        </p:nvSpPr>
        <p:spPr>
          <a:xfrm>
            <a:off x="4406503" y="5391156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post-processing</a:t>
            </a:r>
          </a:p>
          <a:p>
            <a:pPr algn="ctr"/>
            <a:r>
              <a:rPr lang="en-US" sz="900" dirty="0"/>
              <a:t>[name – not in dev yet]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D2FE90B-59A9-4EB4-9C4E-1B9B8D21A0FE}"/>
              </a:ext>
            </a:extLst>
          </p:cNvPr>
          <p:cNvCxnSpPr>
            <a:stCxn id="45" idx="3"/>
            <a:endCxn id="48" idx="1"/>
          </p:cNvCxnSpPr>
          <p:nvPr/>
        </p:nvCxnSpPr>
        <p:spPr>
          <a:xfrm flipV="1">
            <a:off x="3332560" y="5886456"/>
            <a:ext cx="107394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0E55EBB-DCD8-4DE8-AD98-299370CAF03D}"/>
              </a:ext>
            </a:extLst>
          </p:cNvPr>
          <p:cNvSpPr/>
          <p:nvPr/>
        </p:nvSpPr>
        <p:spPr>
          <a:xfrm>
            <a:off x="3712368" y="3810001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9A2A0D-8EDA-4115-8C8D-2176B06BA7E6}"/>
              </a:ext>
            </a:extLst>
          </p:cNvPr>
          <p:cNvSpPr/>
          <p:nvPr/>
        </p:nvSpPr>
        <p:spPr>
          <a:xfrm>
            <a:off x="3721893" y="4238624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2CC91F7-FB52-4B73-BF2C-917D6694F91D}"/>
              </a:ext>
            </a:extLst>
          </p:cNvPr>
          <p:cNvSpPr/>
          <p:nvPr/>
        </p:nvSpPr>
        <p:spPr>
          <a:xfrm>
            <a:off x="3712367" y="4667247"/>
            <a:ext cx="295275" cy="304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5C203-EC60-46B5-BD3D-B4FDEF62628A}"/>
              </a:ext>
            </a:extLst>
          </p:cNvPr>
          <p:cNvSpPr txBox="1"/>
          <p:nvPr/>
        </p:nvSpPr>
        <p:spPr>
          <a:xfrm>
            <a:off x="264456" y="468820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9D823A-3CA4-42CD-972C-7ABDCAFAD129}"/>
              </a:ext>
            </a:extLst>
          </p:cNvPr>
          <p:cNvSpPr txBox="1"/>
          <p:nvPr/>
        </p:nvSpPr>
        <p:spPr>
          <a:xfrm>
            <a:off x="264456" y="1640389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6A4B43-FFB3-4D57-9983-8DDBF5FD7B97}"/>
              </a:ext>
            </a:extLst>
          </p:cNvPr>
          <p:cNvSpPr txBox="1"/>
          <p:nvPr/>
        </p:nvSpPr>
        <p:spPr>
          <a:xfrm>
            <a:off x="230217" y="2776011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EF53AB-F35D-4062-AA99-6F05F1655FA4}"/>
              </a:ext>
            </a:extLst>
          </p:cNvPr>
          <p:cNvSpPr txBox="1"/>
          <p:nvPr/>
        </p:nvSpPr>
        <p:spPr>
          <a:xfrm>
            <a:off x="230217" y="5454142"/>
            <a:ext cx="8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 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E876D1F-FEB9-4F05-B03F-469B81A8058E}"/>
              </a:ext>
            </a:extLst>
          </p:cNvPr>
          <p:cNvSpPr/>
          <p:nvPr/>
        </p:nvSpPr>
        <p:spPr>
          <a:xfrm>
            <a:off x="7025876" y="281940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data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DAE305B-8DCC-4379-BBA0-FA4C4A57B0C3}"/>
              </a:ext>
            </a:extLst>
          </p:cNvPr>
          <p:cNvSpPr/>
          <p:nvPr/>
        </p:nvSpPr>
        <p:spPr>
          <a:xfrm>
            <a:off x="6247804" y="123825"/>
            <a:ext cx="675084" cy="63875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81F278-59BC-4FFE-979C-C89B511E2915}"/>
              </a:ext>
            </a:extLst>
          </p:cNvPr>
          <p:cNvSpPr/>
          <p:nvPr/>
        </p:nvSpPr>
        <p:spPr>
          <a:xfrm>
            <a:off x="9588101" y="281940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Data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09DF65-61B7-41B9-AB0E-DC5355C4AF9D}"/>
              </a:ext>
            </a:extLst>
          </p:cNvPr>
          <p:cNvSpPr/>
          <p:nvPr/>
        </p:nvSpPr>
        <p:spPr>
          <a:xfrm>
            <a:off x="8597501" y="942964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 Effects Search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E2C030F-32F1-45CA-9E71-90AA1964CF04}"/>
              </a:ext>
            </a:extLst>
          </p:cNvPr>
          <p:cNvSpPr/>
          <p:nvPr/>
        </p:nvSpPr>
        <p:spPr>
          <a:xfrm>
            <a:off x="10332242" y="4257689"/>
            <a:ext cx="1662113" cy="87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Effect Correction</a:t>
            </a:r>
          </a:p>
          <a:p>
            <a:pPr algn="ctr"/>
            <a:r>
              <a:rPr lang="en-US" dirty="0"/>
              <a:t>[If necessary]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FF4484-8DFD-4470-99BC-190B09E8ED7B}"/>
              </a:ext>
            </a:extLst>
          </p:cNvPr>
          <p:cNvSpPr/>
          <p:nvPr/>
        </p:nvSpPr>
        <p:spPr>
          <a:xfrm>
            <a:off x="9588101" y="5492192"/>
            <a:ext cx="1662113" cy="990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Sensitivity Labels</a:t>
            </a:r>
          </a:p>
        </p:txBody>
      </p:sp>
    </p:spTree>
    <p:extLst>
      <p:ext uri="{BB962C8B-B14F-4D97-AF65-F5344CB8AC3E}">
        <p14:creationId xmlns:p14="http://schemas.microsoft.com/office/powerpoint/2010/main" val="416119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F395-B090-4B39-AAC3-A8B83C18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Combination-agent concentration space fit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6CEB-FD9D-41AC-891F-1603D33C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combination-agent assays, we have to choose a plane to fit our </a:t>
            </a:r>
            <a:r>
              <a:rPr lang="en-US" dirty="0" err="1"/>
              <a:t>probit</a:t>
            </a:r>
            <a:r>
              <a:rPr lang="en-US" dirty="0"/>
              <a:t> along and we really only have one good choice.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299915-9366-4908-915D-7C96E0A134B3}"/>
              </a:ext>
            </a:extLst>
          </p:cNvPr>
          <p:cNvCxnSpPr/>
          <p:nvPr/>
        </p:nvCxnSpPr>
        <p:spPr>
          <a:xfrm flipV="1">
            <a:off x="7505700" y="2085975"/>
            <a:ext cx="0" cy="338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5DD3C-416C-4F7E-8CFE-FA77FCA01199}"/>
              </a:ext>
            </a:extLst>
          </p:cNvPr>
          <p:cNvCxnSpPr/>
          <p:nvPr/>
        </p:nvCxnSpPr>
        <p:spPr>
          <a:xfrm>
            <a:off x="7505700" y="5486400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60CEC32-304A-4F5B-BCE7-BBF322B7B554}"/>
              </a:ext>
            </a:extLst>
          </p:cNvPr>
          <p:cNvSpPr/>
          <p:nvPr/>
        </p:nvSpPr>
        <p:spPr>
          <a:xfrm>
            <a:off x="7348540" y="5310190"/>
            <a:ext cx="314320" cy="314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0203AB-BBA0-4C0E-8089-6840EC6B1516}"/>
              </a:ext>
            </a:extLst>
          </p:cNvPr>
          <p:cNvSpPr/>
          <p:nvPr/>
        </p:nvSpPr>
        <p:spPr>
          <a:xfrm>
            <a:off x="7424742" y="5376865"/>
            <a:ext cx="161916" cy="18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AFCE2-98E4-43ED-9796-C2CABAAFEDFF}"/>
              </a:ext>
            </a:extLst>
          </p:cNvPr>
          <p:cNvSpPr txBox="1"/>
          <p:nvPr/>
        </p:nvSpPr>
        <p:spPr>
          <a:xfrm>
            <a:off x="8681650" y="5557833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1 concentration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D197A-1D48-4F41-94CF-D15FF9181B22}"/>
              </a:ext>
            </a:extLst>
          </p:cNvPr>
          <p:cNvSpPr txBox="1"/>
          <p:nvPr/>
        </p:nvSpPr>
        <p:spPr>
          <a:xfrm rot="16200000">
            <a:off x="6092898" y="3513416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2 concentration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CDB35-3521-4F77-9036-E584A47AAC9D}"/>
              </a:ext>
            </a:extLst>
          </p:cNvPr>
          <p:cNvSpPr txBox="1"/>
          <p:nvPr/>
        </p:nvSpPr>
        <p:spPr>
          <a:xfrm>
            <a:off x="6891523" y="5301343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  <a:p>
            <a:r>
              <a:rPr lang="en-US" dirty="0"/>
              <a:t>viability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AC09AF-9D84-4AEC-BD83-384C1C0CA695}"/>
              </a:ext>
            </a:extLst>
          </p:cNvPr>
          <p:cNvCxnSpPr/>
          <p:nvPr/>
        </p:nvCxnSpPr>
        <p:spPr>
          <a:xfrm flipV="1">
            <a:off x="7975692" y="3644143"/>
            <a:ext cx="2772351" cy="141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FF25F358-D960-4CF3-82AC-93D51F6D34E3}"/>
              </a:ext>
            </a:extLst>
          </p:cNvPr>
          <p:cNvSpPr/>
          <p:nvPr/>
        </p:nvSpPr>
        <p:spPr>
          <a:xfrm>
            <a:off x="7958137" y="4931568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2ED463D-9533-46C0-B562-D731C558ACD6}"/>
              </a:ext>
            </a:extLst>
          </p:cNvPr>
          <p:cNvSpPr/>
          <p:nvPr/>
        </p:nvSpPr>
        <p:spPr>
          <a:xfrm>
            <a:off x="8443525" y="4665351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67C690-EC5F-4D77-8F51-FA5E52115841}"/>
              </a:ext>
            </a:extLst>
          </p:cNvPr>
          <p:cNvSpPr/>
          <p:nvPr/>
        </p:nvSpPr>
        <p:spPr>
          <a:xfrm>
            <a:off x="9013319" y="4430315"/>
            <a:ext cx="209550" cy="17621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6686CEB-E865-4451-95C4-A68C4DE3C1CB}"/>
              </a:ext>
            </a:extLst>
          </p:cNvPr>
          <p:cNvSpPr/>
          <p:nvPr/>
        </p:nvSpPr>
        <p:spPr>
          <a:xfrm>
            <a:off x="9448050" y="4162576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706A1DDA-37F7-44D6-89F4-899EECA260BD}"/>
              </a:ext>
            </a:extLst>
          </p:cNvPr>
          <p:cNvSpPr/>
          <p:nvPr/>
        </p:nvSpPr>
        <p:spPr>
          <a:xfrm>
            <a:off x="9978623" y="3884612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1323D51-E793-4412-9100-E7AC12C652BD}"/>
              </a:ext>
            </a:extLst>
          </p:cNvPr>
          <p:cNvSpPr/>
          <p:nvPr/>
        </p:nvSpPr>
        <p:spPr>
          <a:xfrm>
            <a:off x="10479544" y="3651249"/>
            <a:ext cx="238125" cy="2333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42808B-8C8C-49B7-BCF2-61F5CD2C2EBC}"/>
              </a:ext>
            </a:extLst>
          </p:cNvPr>
          <p:cNvCxnSpPr>
            <a:cxnSpLocks/>
          </p:cNvCxnSpPr>
          <p:nvPr/>
        </p:nvCxnSpPr>
        <p:spPr>
          <a:xfrm flipV="1">
            <a:off x="1894070" y="4162576"/>
            <a:ext cx="0" cy="195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FBB1A3-D1C0-41F5-86BB-3B5C61D376DD}"/>
              </a:ext>
            </a:extLst>
          </p:cNvPr>
          <p:cNvSpPr txBox="1"/>
          <p:nvPr/>
        </p:nvSpPr>
        <p:spPr>
          <a:xfrm>
            <a:off x="2012152" y="6121002"/>
            <a:ext cx="35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(drg1_conc^2 + drg2_conc^2)^(0.5)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9AA6F-BEC9-4ED4-8129-DE3BD186AE2E}"/>
              </a:ext>
            </a:extLst>
          </p:cNvPr>
          <p:cNvSpPr txBox="1"/>
          <p:nvPr/>
        </p:nvSpPr>
        <p:spPr>
          <a:xfrm rot="16200000">
            <a:off x="1151442" y="493302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</a:t>
            </a:r>
            <a:r>
              <a:rPr lang="en-US" dirty="0" err="1"/>
              <a:t>viab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979A00-9734-473F-A083-46CF3A610393}"/>
              </a:ext>
            </a:extLst>
          </p:cNvPr>
          <p:cNvCxnSpPr/>
          <p:nvPr/>
        </p:nvCxnSpPr>
        <p:spPr>
          <a:xfrm>
            <a:off x="1894070" y="6121002"/>
            <a:ext cx="368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43A75E-8707-441A-8FAD-9B33ED1856DB}"/>
              </a:ext>
            </a:extLst>
          </p:cNvPr>
          <p:cNvSpPr/>
          <p:nvPr/>
        </p:nvSpPr>
        <p:spPr>
          <a:xfrm>
            <a:off x="2051038" y="4368430"/>
            <a:ext cx="3273878" cy="1558735"/>
          </a:xfrm>
          <a:custGeom>
            <a:avLst/>
            <a:gdLst>
              <a:gd name="connsiteX0" fmla="*/ 0 w 3273878"/>
              <a:gd name="connsiteY0" fmla="*/ 0 h 1558735"/>
              <a:gd name="connsiteX1" fmla="*/ 1510393 w 3273878"/>
              <a:gd name="connsiteY1" fmla="*/ 261257 h 1558735"/>
              <a:gd name="connsiteX2" fmla="*/ 2326821 w 3273878"/>
              <a:gd name="connsiteY2" fmla="*/ 1387929 h 1558735"/>
              <a:gd name="connsiteX3" fmla="*/ 3273878 w 3273878"/>
              <a:gd name="connsiteY3" fmla="*/ 1534886 h 155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3878" h="1558735">
                <a:moveTo>
                  <a:pt x="0" y="0"/>
                </a:moveTo>
                <a:cubicBezTo>
                  <a:pt x="561295" y="14968"/>
                  <a:pt x="1122590" y="29936"/>
                  <a:pt x="1510393" y="261257"/>
                </a:cubicBezTo>
                <a:cubicBezTo>
                  <a:pt x="1898196" y="492578"/>
                  <a:pt x="2032907" y="1175658"/>
                  <a:pt x="2326821" y="1387929"/>
                </a:cubicBezTo>
                <a:cubicBezTo>
                  <a:pt x="2620735" y="1600200"/>
                  <a:pt x="2947306" y="1567543"/>
                  <a:pt x="3273878" y="15348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30A9-25ED-481A-B22A-EA4DAB1D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Fitting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A295-7211-447A-93F5-5C45A4AE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separation occurs when all [or most] of the cell viability values are identical. </a:t>
            </a:r>
          </a:p>
          <a:p>
            <a:pPr lvl="1"/>
            <a:r>
              <a:rPr lang="en-US" dirty="0"/>
              <a:t>If all are identical I just fit with the max </a:t>
            </a:r>
            <a:r>
              <a:rPr lang="en-US" dirty="0" err="1"/>
              <a:t>auc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If not all are identical, I fit with </a:t>
            </a:r>
            <a:r>
              <a:rPr lang="en-US"/>
              <a:t>linear regression.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7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ABED-367A-460C-9255-A4FDF04E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Time &amp; </a:t>
            </a:r>
            <a:r>
              <a:rPr lang="en-US" dirty="0" err="1"/>
              <a:t>Parrallelization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10D4-5A22-4476-8C57-231B5860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[20/21] - Total time elapsed: 0:25:10.298157 </a:t>
            </a:r>
          </a:p>
          <a:p>
            <a:pPr lvl="2"/>
            <a:r>
              <a:rPr lang="en-US" dirty="0"/>
              <a:t>~75 sec / panel </a:t>
            </a:r>
          </a:p>
          <a:p>
            <a:pPr lvl="2"/>
            <a:endParaRPr lang="en-US" dirty="0"/>
          </a:p>
          <a:p>
            <a:r>
              <a:rPr lang="en-US" dirty="0"/>
              <a:t>Processing can parallelize to panel granularity </a:t>
            </a:r>
          </a:p>
          <a:p>
            <a:pPr lvl="1"/>
            <a:r>
              <a:rPr lang="en-US" dirty="0"/>
              <a:t>assuming </a:t>
            </a:r>
            <a:r>
              <a:rPr lang="en-US" dirty="0" err="1"/>
              <a:t>available_threads</a:t>
            </a:r>
            <a:r>
              <a:rPr lang="en-US" dirty="0"/>
              <a:t> &gt; </a:t>
            </a:r>
            <a:r>
              <a:rPr lang="en-US" dirty="0" err="1"/>
              <a:t>num_panels</a:t>
            </a:r>
            <a:r>
              <a:rPr lang="en-US" dirty="0"/>
              <a:t>, parallelization will reduce time complexity to O(c)</a:t>
            </a:r>
          </a:p>
          <a:p>
            <a:pPr lvl="1"/>
            <a:r>
              <a:rPr lang="en-US" dirty="0"/>
              <a:t>Otherwise, O(n)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4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34DF-8684-482D-A4AA-A6412C0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1252-27F6-45E4-AC18-DBBDBC8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HNSCC patients:  11 HNSCC patients [7/20] </a:t>
            </a:r>
          </a:p>
          <a:p>
            <a:r>
              <a:rPr lang="en-US" dirty="0"/>
              <a:t>Plate map versions </a:t>
            </a:r>
          </a:p>
          <a:p>
            <a:pPr lvl="1"/>
            <a:r>
              <a:rPr lang="en-US" dirty="0"/>
              <a:t>Plates 1-3 (rev 001), Plates 1-6 (rev 002) &lt;- combinatorial </a:t>
            </a:r>
          </a:p>
          <a:p>
            <a:pPr lvl="1"/>
            <a:r>
              <a:rPr lang="en-US" dirty="0"/>
              <a:t>Tyner panels – still need to be re-worked into HNSCC format</a:t>
            </a:r>
          </a:p>
          <a:p>
            <a:pPr lvl="1"/>
            <a:r>
              <a:rPr lang="en-US" dirty="0"/>
              <a:t>+1 assay with 7… require additional work </a:t>
            </a:r>
          </a:p>
          <a:p>
            <a:pPr lvl="1"/>
            <a:r>
              <a:rPr lang="en-US" dirty="0"/>
              <a:t>Excel files with pages: meta, concentration_&lt;num&gt;, inhibitor_&lt;num&gt;</a:t>
            </a:r>
          </a:p>
          <a:p>
            <a:r>
              <a:rPr lang="en-US" dirty="0"/>
              <a:t>Naming convention</a:t>
            </a:r>
          </a:p>
          <a:p>
            <a:pPr lvl="1"/>
            <a:r>
              <a:rPr lang="en-US" dirty="0"/>
              <a:t>Unique ID for each assay? Or we need to distinguish replicates</a:t>
            </a:r>
          </a:p>
          <a:p>
            <a:pPr lvl="1"/>
            <a:r>
              <a:rPr lang="en-US" dirty="0"/>
              <a:t>Date of assay? </a:t>
            </a:r>
          </a:p>
          <a:p>
            <a:pPr lvl="1"/>
            <a:r>
              <a:rPr lang="en-US" dirty="0"/>
              <a:t>MTS sitting time? </a:t>
            </a:r>
          </a:p>
          <a:p>
            <a:pPr lvl="1"/>
            <a:r>
              <a:rPr lang="en-US" dirty="0" err="1"/>
              <a:t>lab_id</a:t>
            </a:r>
            <a:r>
              <a:rPr lang="en-US" dirty="0"/>
              <a:t>=XXXXX-norm=XXX-</a:t>
            </a:r>
            <a:r>
              <a:rPr lang="en-US" dirty="0" err="1"/>
              <a:t>plate_version_id</a:t>
            </a:r>
            <a:r>
              <a:rPr lang="en-US" dirty="0"/>
              <a:t>=XXXX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5E0A-FDA2-482C-B32C-BD02E0F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Map Revisions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DDA0-A034-491E-AF68-7EC88605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Names, there are some inconsistencies – need to define clear nomenclature to avoid redundancy. </a:t>
            </a:r>
          </a:p>
          <a:p>
            <a:pPr lvl="1"/>
            <a:r>
              <a:rPr lang="en-US" dirty="0"/>
              <a:t>I can provide a list of all used names, if someone can review and choose the right names. </a:t>
            </a:r>
          </a:p>
          <a:p>
            <a:pPr lvl="1"/>
            <a:r>
              <a:rPr lang="en-US" dirty="0"/>
              <a:t>Alternatively, if there is a list of acceptable drug names, I can do it myself. </a:t>
            </a:r>
          </a:p>
          <a:p>
            <a:r>
              <a:rPr lang="en-US" dirty="0"/>
              <a:t>I’d like a review of my concentration mapping [request] </a:t>
            </a:r>
          </a:p>
          <a:p>
            <a:pPr lvl="1"/>
            <a:r>
              <a:rPr lang="en-US" dirty="0"/>
              <a:t>Ashley volunteered to review, but a second pair of eyes would be useful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F86-1610-446D-A724-4889497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output documentation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5B40-57DE-42CA-A49B-0046E6B9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assays that are labeled as having been normalized by positive controls (labeled as “blank490”), however, the output file shows discrepancies that indicate it was not.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=10308,notes=NA]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=10309,notes=matched normal 10308]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*these two assay outputs don’t have a 26</a:t>
            </a:r>
            <a:r>
              <a:rPr lang="en-US" baseline="30000" dirty="0"/>
              <a:t>th</a:t>
            </a:r>
            <a:r>
              <a:rPr lang="en-US" dirty="0"/>
              <a:t> column, which usually says “blank490” in each row. </a:t>
            </a:r>
          </a:p>
        </p:txBody>
      </p:sp>
    </p:spTree>
    <p:extLst>
      <p:ext uri="{BB962C8B-B14F-4D97-AF65-F5344CB8AC3E}">
        <p14:creationId xmlns:p14="http://schemas.microsoft.com/office/powerpoint/2010/main" val="428456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922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HNSCC functional assay pipeline development </vt:lpstr>
      <vt:lpstr>PowerPoint Presentation</vt:lpstr>
      <vt:lpstr>PowerPoint Presentation</vt:lpstr>
      <vt:lpstr>Combination-agent concentration space fit </vt:lpstr>
      <vt:lpstr>Probit Fitting Convergence</vt:lpstr>
      <vt:lpstr>Processing Time &amp; Parrallelization</vt:lpstr>
      <vt:lpstr>Overview </vt:lpstr>
      <vt:lpstr>Plate Map Revisions </vt:lpstr>
      <vt:lpstr>Data output documentation issues</vt:lpstr>
      <vt:lpstr>Standing Questions</vt:lpstr>
      <vt:lpstr>Verification </vt:lpstr>
      <vt:lpstr>Overview: Map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functional assay pipeline development</dc:title>
  <dc:creator>Nathaniel Evans</dc:creator>
  <cp:lastModifiedBy>Nathaniel Evans</cp:lastModifiedBy>
  <cp:revision>43</cp:revision>
  <dcterms:created xsi:type="dcterms:W3CDTF">2019-07-29T16:57:30Z</dcterms:created>
  <dcterms:modified xsi:type="dcterms:W3CDTF">2019-09-05T18:12:32Z</dcterms:modified>
</cp:coreProperties>
</file>