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64" r:id="rId6"/>
    <p:sldId id="266" r:id="rId7"/>
    <p:sldId id="257" r:id="rId8"/>
    <p:sldId id="258" r:id="rId9"/>
    <p:sldId id="261" r:id="rId10"/>
    <p:sldId id="259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340BC-43EB-437A-BF1B-C7DA658DC13D}"/>
              </a:ext>
            </a:extLst>
          </p:cNvPr>
          <p:cNvSpPr/>
          <p:nvPr/>
        </p:nvSpPr>
        <p:spPr>
          <a:xfrm>
            <a:off x="7227944" y="1742834"/>
            <a:ext cx="2689210" cy="138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zero value (positive control) of optical density is set by the </a:t>
            </a:r>
            <a:r>
              <a:rPr lang="en-US" sz="1100" dirty="0" err="1"/>
              <a:t>p.spec</a:t>
            </a:r>
            <a:r>
              <a:rPr lang="en-US" sz="11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1100" b="1" dirty="0" err="1"/>
              <a:t>Cell_viab</a:t>
            </a:r>
            <a:r>
              <a:rPr lang="en-US" sz="1100" b="1" dirty="0"/>
              <a:t> = </a:t>
            </a:r>
            <a:r>
              <a:rPr lang="en-US" sz="1100" b="1" dirty="0" err="1"/>
              <a:t>opt_dens</a:t>
            </a:r>
            <a:r>
              <a:rPr lang="en-US" sz="1100" b="1" dirty="0"/>
              <a:t> / </a:t>
            </a:r>
            <a:r>
              <a:rPr lang="en-US" sz="1100" b="1" dirty="0" err="1"/>
              <a:t>avg_plt_control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[This sets PAC control value as cell viability of 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B135-2F23-4CDC-9A4F-89BC83BDAEF9}"/>
              </a:ext>
            </a:extLst>
          </p:cNvPr>
          <p:cNvSpPr/>
          <p:nvPr/>
        </p:nvSpPr>
        <p:spPr>
          <a:xfrm>
            <a:off x="2527697" y="1733310"/>
            <a:ext cx="1843088" cy="1133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from matrix format to long data and merge plate map. Critical output features: </a:t>
            </a:r>
          </a:p>
          <a:p>
            <a:pPr algn="ctr"/>
            <a:r>
              <a:rPr lang="en-US" sz="1200" dirty="0"/>
              <a:t>[conc, </a:t>
            </a:r>
            <a:r>
              <a:rPr lang="en-US" sz="1200" dirty="0" err="1"/>
              <a:t>optical_density</a:t>
            </a:r>
            <a:r>
              <a:rPr lang="en-US" sz="1200" dirty="0"/>
              <a:t>, </a:t>
            </a:r>
            <a:r>
              <a:rPr lang="en-US" sz="1200" dirty="0" err="1"/>
              <a:t>lab_id</a:t>
            </a:r>
            <a:r>
              <a:rPr lang="en-US" sz="1200" dirty="0"/>
              <a:t>, inhibitor]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  <a:p>
            <a:pPr algn="ctr"/>
            <a:r>
              <a:rPr lang="en-US" sz="900" dirty="0"/>
              <a:t>[HNSCC_plate_data_mapper.py]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(1)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B8EF-55B2-46F6-84B0-5768C4CA29F0}"/>
              </a:ext>
            </a:extLst>
          </p:cNvPr>
          <p:cNvSpPr/>
          <p:nvPr/>
        </p:nvSpPr>
        <p:spPr>
          <a:xfrm>
            <a:off x="9974716" y="1742827"/>
            <a:ext cx="1843088" cy="962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floor of zero </a:t>
            </a:r>
          </a:p>
          <a:p>
            <a:pPr algn="ctr"/>
            <a:r>
              <a:rPr lang="en-US" sz="1200" dirty="0"/>
              <a:t>QC: </a:t>
            </a:r>
            <a:r>
              <a:rPr lang="en-US" sz="1200" b="1" dirty="0"/>
              <a:t>Negative assay value adjustment ?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(2)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93816-43F2-4B1A-9171-0FF2E4500C69}"/>
              </a:ext>
            </a:extLst>
          </p:cNvPr>
          <p:cNvSpPr/>
          <p:nvPr/>
        </p:nvSpPr>
        <p:spPr>
          <a:xfrm>
            <a:off x="494110" y="5200637"/>
            <a:ext cx="2382440" cy="153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arenBoth"/>
            </a:pPr>
            <a:r>
              <a:rPr lang="en-US" sz="1100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sz="1100" b="1" dirty="0"/>
              <a:t>Across-plate replicates are fit with linear regression and AUC differences &gt; 0.75 are removed. Remaining are averaged.  </a:t>
            </a:r>
            <a:r>
              <a:rPr lang="en-US" sz="11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65572" y="4229088"/>
            <a:ext cx="1843088" cy="9715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(3)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A49F1-FAE7-47BA-847B-A196A3941387}"/>
              </a:ext>
            </a:extLst>
          </p:cNvPr>
          <p:cNvSpPr/>
          <p:nvPr/>
        </p:nvSpPr>
        <p:spPr>
          <a:xfrm>
            <a:off x="3902104" y="5229214"/>
            <a:ext cx="1843088" cy="86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ceiling of 1 </a:t>
            </a:r>
          </a:p>
          <a:p>
            <a:pPr algn="ctr"/>
            <a:r>
              <a:rPr lang="en-US" sz="1200" dirty="0"/>
              <a:t>(Dan’s protocol uses 100 – note for AUC threshold adjustments)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902104" y="4229088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(4)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Combination-Agents Normalization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CE092-1F7B-4C9F-8F42-9D535FEE76B5}"/>
              </a:ext>
            </a:extLst>
          </p:cNvPr>
          <p:cNvSpPr/>
          <p:nvPr/>
        </p:nvSpPr>
        <p:spPr>
          <a:xfrm>
            <a:off x="5013380" y="2619380"/>
            <a:ext cx="1843088" cy="881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Concentrations have to be represented as </a:t>
            </a:r>
            <a:r>
              <a:rPr lang="en-US" sz="1200" dirty="0" err="1"/>
              <a:t>euclidean</a:t>
            </a:r>
            <a:r>
              <a:rPr lang="en-US" sz="1200" dirty="0"/>
              <a:t> distances in concentration space to provide accurate plate to fit along.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85422" y="422909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F8A642-34FC-4C9D-BD5E-4F69D6C4C988}"/>
              </a:ext>
            </a:extLst>
          </p:cNvPr>
          <p:cNvSpPr/>
          <p:nvPr/>
        </p:nvSpPr>
        <p:spPr>
          <a:xfrm>
            <a:off x="6613071" y="5219687"/>
            <a:ext cx="2947308" cy="1104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Probit</a:t>
            </a:r>
            <a:r>
              <a:rPr lang="en-US" sz="1200" dirty="0"/>
              <a:t> Regression &amp; 5</a:t>
            </a:r>
            <a:r>
              <a:rPr lang="en-US" sz="1200" baseline="30000" dirty="0"/>
              <a:t>th</a:t>
            </a:r>
            <a:r>
              <a:rPr lang="en-US" sz="1200" dirty="0"/>
              <a:t> order polynomial regression. For each calculate: </a:t>
            </a:r>
          </a:p>
          <a:p>
            <a:pPr algn="ctr"/>
            <a:r>
              <a:rPr lang="en-US" sz="1200" b="1" dirty="0"/>
              <a:t>AIC, BIC </a:t>
            </a:r>
          </a:p>
          <a:p>
            <a:pPr algn="ctr"/>
            <a:r>
              <a:rPr lang="en-US" sz="1200" b="1" dirty="0"/>
              <a:t>Deviance</a:t>
            </a:r>
          </a:p>
          <a:p>
            <a:pPr algn="ctr"/>
            <a:r>
              <a:rPr lang="en-US" sz="1200" b="1" dirty="0"/>
              <a:t>P value, z-statistic</a:t>
            </a:r>
          </a:p>
          <a:p>
            <a:pPr algn="ctr"/>
            <a:r>
              <a:rPr lang="en-US" sz="1200" b="1" dirty="0"/>
              <a:t>AUC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45192" y="472438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65572" y="1252300"/>
            <a:ext cx="11052232" cy="3462561"/>
          </a:xfrm>
          <a:prstGeom prst="bentConnector5">
            <a:avLst>
              <a:gd name="adj1" fmla="val -2068"/>
              <a:gd name="adj2" fmla="val 72940"/>
              <a:gd name="adj3" fmla="val 102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21478" y="422908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202C5-0C46-4E82-98BC-E15CFAA5C3CD}"/>
              </a:ext>
            </a:extLst>
          </p:cNvPr>
          <p:cNvSpPr/>
          <p:nvPr/>
        </p:nvSpPr>
        <p:spPr>
          <a:xfrm>
            <a:off x="9854802" y="5229207"/>
            <a:ext cx="1843088" cy="1269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runs with: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&gt; 12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Deviance &gt; 2</a:t>
            </a:r>
          </a:p>
          <a:p>
            <a:pPr algn="ctr"/>
            <a:r>
              <a:rPr lang="en-US" sz="1200" dirty="0"/>
              <a:t>Flag runs where: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&lt; [poly reg] AIC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47535" y="472438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608660" y="4714861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391242" y="-39715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90118" y="3784239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or across plate replicates on these panels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1670447" y="29526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0217" y="790563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4406503" y="29526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3332560" y="790563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F2346E-C21A-403A-8EFC-ED6B514CC6AC}"/>
              </a:ext>
            </a:extLst>
          </p:cNvPr>
          <p:cNvSpPr/>
          <p:nvPr/>
        </p:nvSpPr>
        <p:spPr>
          <a:xfrm>
            <a:off x="1670447" y="146684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EE54F4-383B-4039-B44A-4F509DD087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30217" y="196213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33EF19-D7E9-4AD2-8160-419B5A81713A}"/>
              </a:ext>
            </a:extLst>
          </p:cNvPr>
          <p:cNvSpPr/>
          <p:nvPr/>
        </p:nvSpPr>
        <p:spPr>
          <a:xfrm>
            <a:off x="4406503" y="146683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A387ED4-9FFD-46AB-A08C-12D140A073AE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332560" y="196213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0C8772-35DE-4C19-BB08-C8AE6612F512}"/>
              </a:ext>
            </a:extLst>
          </p:cNvPr>
          <p:cNvSpPr/>
          <p:nvPr/>
        </p:nvSpPr>
        <p:spPr>
          <a:xfrm>
            <a:off x="1670447" y="263841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9B3827-08E0-4FDD-88B7-C83F774CC82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0217" y="313371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FC731-9CAE-44CC-9A30-9EC27A5D9C19}"/>
              </a:ext>
            </a:extLst>
          </p:cNvPr>
          <p:cNvSpPr/>
          <p:nvPr/>
        </p:nvSpPr>
        <p:spPr>
          <a:xfrm>
            <a:off x="4406503" y="263841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A2F029-9F9F-43EE-B714-71ADF0CA1D95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3332560" y="313371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1A3087-DF0B-467D-8640-82E0C38A7EB5}"/>
              </a:ext>
            </a:extLst>
          </p:cNvPr>
          <p:cNvSpPr/>
          <p:nvPr/>
        </p:nvSpPr>
        <p:spPr>
          <a:xfrm>
            <a:off x="1670447" y="5391159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4307AF-9886-4E84-B8F6-CEEBDDB0741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30217" y="5886456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D1412A-D74C-48B1-8253-BEBA210DE175}"/>
              </a:ext>
            </a:extLst>
          </p:cNvPr>
          <p:cNvSpPr/>
          <p:nvPr/>
        </p:nvSpPr>
        <p:spPr>
          <a:xfrm>
            <a:off x="4406503" y="539115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D2FE90B-59A9-4EB4-9C4E-1B9B8D21A0FE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3332560" y="5886456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E55EBB-DCD8-4DE8-AD98-299370CAF03D}"/>
              </a:ext>
            </a:extLst>
          </p:cNvPr>
          <p:cNvSpPr/>
          <p:nvPr/>
        </p:nvSpPr>
        <p:spPr>
          <a:xfrm>
            <a:off x="3712368" y="3810001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9A2A0D-8EDA-4115-8C8D-2176B06BA7E6}"/>
              </a:ext>
            </a:extLst>
          </p:cNvPr>
          <p:cNvSpPr/>
          <p:nvPr/>
        </p:nvSpPr>
        <p:spPr>
          <a:xfrm>
            <a:off x="3721893" y="4238624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CC91F7-FB52-4B73-BF2C-917D6694F91D}"/>
              </a:ext>
            </a:extLst>
          </p:cNvPr>
          <p:cNvSpPr/>
          <p:nvPr/>
        </p:nvSpPr>
        <p:spPr>
          <a:xfrm>
            <a:off x="3712367" y="4667247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5C203-EC60-46B5-BD3D-B4FDEF62628A}"/>
              </a:ext>
            </a:extLst>
          </p:cNvPr>
          <p:cNvSpPr txBox="1"/>
          <p:nvPr/>
        </p:nvSpPr>
        <p:spPr>
          <a:xfrm>
            <a:off x="264456" y="468820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9D823A-3CA4-42CD-972C-7ABDCAFAD129}"/>
              </a:ext>
            </a:extLst>
          </p:cNvPr>
          <p:cNvSpPr txBox="1"/>
          <p:nvPr/>
        </p:nvSpPr>
        <p:spPr>
          <a:xfrm>
            <a:off x="264456" y="1640389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A4B43-FFB3-4D57-9983-8DDBF5FD7B97}"/>
              </a:ext>
            </a:extLst>
          </p:cNvPr>
          <p:cNvSpPr txBox="1"/>
          <p:nvPr/>
        </p:nvSpPr>
        <p:spPr>
          <a:xfrm>
            <a:off x="230217" y="2776011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F53AB-F35D-4062-AA99-6F05F1655FA4}"/>
              </a:ext>
            </a:extLst>
          </p:cNvPr>
          <p:cNvSpPr txBox="1"/>
          <p:nvPr/>
        </p:nvSpPr>
        <p:spPr>
          <a:xfrm>
            <a:off x="230217" y="5454142"/>
            <a:ext cx="8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876D1F-FEB9-4F05-B03F-469B81A8058E}"/>
              </a:ext>
            </a:extLst>
          </p:cNvPr>
          <p:cNvSpPr/>
          <p:nvPr/>
        </p:nvSpPr>
        <p:spPr>
          <a:xfrm>
            <a:off x="7025876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data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DAE305B-8DCC-4379-BBA0-FA4C4A57B0C3}"/>
              </a:ext>
            </a:extLst>
          </p:cNvPr>
          <p:cNvSpPr/>
          <p:nvPr/>
        </p:nvSpPr>
        <p:spPr>
          <a:xfrm>
            <a:off x="6247804" y="123825"/>
            <a:ext cx="675084" cy="6387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81F278-59BC-4FFE-979C-C89B511E2915}"/>
              </a:ext>
            </a:extLst>
          </p:cNvPr>
          <p:cNvSpPr/>
          <p:nvPr/>
        </p:nvSpPr>
        <p:spPr>
          <a:xfrm>
            <a:off x="9588101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9DF65-61B7-41B9-AB0E-DC5355C4AF9D}"/>
              </a:ext>
            </a:extLst>
          </p:cNvPr>
          <p:cNvSpPr/>
          <p:nvPr/>
        </p:nvSpPr>
        <p:spPr>
          <a:xfrm>
            <a:off x="8597501" y="942964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 Effects Search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2C030F-32F1-45CA-9E71-90AA1964CF04}"/>
              </a:ext>
            </a:extLst>
          </p:cNvPr>
          <p:cNvSpPr/>
          <p:nvPr/>
        </p:nvSpPr>
        <p:spPr>
          <a:xfrm>
            <a:off x="10332242" y="4257689"/>
            <a:ext cx="1662113" cy="87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Effect Correction</a:t>
            </a:r>
          </a:p>
          <a:p>
            <a:pPr algn="ctr"/>
            <a:r>
              <a:rPr lang="en-US" dirty="0"/>
              <a:t>[If necessary]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FF4484-8DFD-4470-99BC-190B09E8ED7B}"/>
              </a:ext>
            </a:extLst>
          </p:cNvPr>
          <p:cNvSpPr/>
          <p:nvPr/>
        </p:nvSpPr>
        <p:spPr>
          <a:xfrm>
            <a:off x="9588101" y="549219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Sensitivity Labels</a:t>
            </a:r>
          </a:p>
        </p:txBody>
      </p:sp>
    </p:spTree>
    <p:extLst>
      <p:ext uri="{BB962C8B-B14F-4D97-AF65-F5344CB8AC3E}">
        <p14:creationId xmlns:p14="http://schemas.microsoft.com/office/powerpoint/2010/main" val="41611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most] of the cell viability values are identical. </a:t>
            </a:r>
          </a:p>
          <a:p>
            <a:pPr lvl="1"/>
            <a:r>
              <a:rPr lang="en-US" dirty="0"/>
              <a:t>If all are identical I just fit with the max </a:t>
            </a:r>
            <a:r>
              <a:rPr lang="en-US" dirty="0" err="1"/>
              <a:t>auc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If not all are identical, I fit with </a:t>
            </a:r>
            <a:r>
              <a:rPr lang="en-US"/>
              <a:t>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955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PowerPoint Presentation</vt:lpstr>
      <vt:lpstr>Combination-agent concentration space fit </vt:lpstr>
      <vt:lpstr>Probit Fitting Convergence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34</cp:revision>
  <dcterms:created xsi:type="dcterms:W3CDTF">2019-07-29T16:57:30Z</dcterms:created>
  <dcterms:modified xsi:type="dcterms:W3CDTF">2019-08-16T20:18:22Z</dcterms:modified>
</cp:coreProperties>
</file>