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4" r:id="rId5"/>
    <p:sldId id="263" r:id="rId6"/>
    <p:sldId id="271" r:id="rId7"/>
    <p:sldId id="272" r:id="rId8"/>
    <p:sldId id="273" r:id="rId9"/>
    <p:sldId id="276" r:id="rId10"/>
    <p:sldId id="277" r:id="rId11"/>
    <p:sldId id="278" r:id="rId12"/>
    <p:sldId id="279" r:id="rId13"/>
    <p:sldId id="281" r:id="rId14"/>
    <p:sldId id="268" r:id="rId15"/>
    <p:sldId id="26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1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01548-1D72-4C9E-955C-FCF8595D27B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49C8-D7DF-4CB2-B064-9E78F242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should be BIOPSIES or LAB _ID , separate from clinical study… </a:t>
            </a:r>
          </a:p>
          <a:p>
            <a:endParaRPr lang="en-US" dirty="0"/>
          </a:p>
          <a:p>
            <a:r>
              <a:rPr lang="en-US" dirty="0"/>
              <a:t>Change tail colors to match </a:t>
            </a:r>
            <a:r>
              <a:rPr lang="en-US" dirty="0" err="1"/>
              <a:t>aucs</a:t>
            </a:r>
            <a:r>
              <a:rPr lang="en-US" dirty="0"/>
              <a:t> in next slide!!! And copy </a:t>
            </a:r>
          </a:p>
          <a:p>
            <a:endParaRPr lang="en-US" dirty="0"/>
          </a:p>
          <a:p>
            <a:r>
              <a:rPr lang="en-US" dirty="0"/>
              <a:t>Add numbers in the dose 1-7 wells and plot points on the dose response curve. </a:t>
            </a:r>
          </a:p>
          <a:p>
            <a:endParaRPr lang="en-US" dirty="0"/>
          </a:p>
          <a:p>
            <a:r>
              <a:rPr lang="en-US" dirty="0"/>
              <a:t>Explain AUC: fill in area under the curve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inhibition model: high </a:t>
            </a:r>
            <a:r>
              <a:rPr lang="en-US" dirty="0" err="1"/>
              <a:t>auc</a:t>
            </a:r>
            <a:r>
              <a:rPr lang="en-US" dirty="0"/>
              <a:t> – greater resistance, low </a:t>
            </a:r>
            <a:r>
              <a:rPr lang="en-US" dirty="0" err="1"/>
              <a:t>auc</a:t>
            </a:r>
            <a:r>
              <a:rPr lang="en-US" dirty="0"/>
              <a:t> – lower resistance </a:t>
            </a:r>
          </a:p>
          <a:p>
            <a:endParaRPr lang="en-US" dirty="0"/>
          </a:p>
          <a:p>
            <a:r>
              <a:rPr lang="en-US" dirty="0"/>
              <a:t>Change 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3295F-FF0C-4BD5-BC13-C43EC879D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hanieljevans/synthetic_doseresponse_gen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ieljevans/HNSCC_functional_data_pipel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54E4-1C22-4481-92BE-AC36DF8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1D2B-9D28-47DE-B864-4F474D6E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Doctesting</a:t>
            </a:r>
            <a:r>
              <a:rPr lang="en-US" dirty="0"/>
              <a:t> [python]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Unit Testing: </a:t>
            </a:r>
            <a:r>
              <a:rPr lang="en-US" dirty="0"/>
              <a:t>Using Data from the </a:t>
            </a:r>
            <a:r>
              <a:rPr lang="en-US" dirty="0" err="1"/>
              <a:t>BeatAML</a:t>
            </a:r>
            <a:r>
              <a:rPr lang="en-US" dirty="0"/>
              <a:t> (Sorafenib, n=851), run the HNSCC pipeline and compare output to </a:t>
            </a:r>
            <a:r>
              <a:rPr lang="en-US" dirty="0" err="1"/>
              <a:t>BeatAML</a:t>
            </a:r>
            <a:r>
              <a:rPr lang="en-US" dirty="0"/>
              <a:t> reported values. </a:t>
            </a:r>
          </a:p>
          <a:p>
            <a:pPr lvl="2"/>
            <a:r>
              <a:rPr lang="en-US" dirty="0"/>
              <a:t>Compare AUC calculation, allow deviance due to minor fitting differences </a:t>
            </a:r>
          </a:p>
          <a:p>
            <a:pPr lvl="2"/>
            <a:r>
              <a:rPr lang="en-US" dirty="0"/>
              <a:t>Compare Sensitivity Assignment, allow no deviance</a:t>
            </a:r>
          </a:p>
          <a:p>
            <a:pPr lvl="2"/>
            <a:endParaRPr lang="en-US" dirty="0"/>
          </a:p>
          <a:p>
            <a:r>
              <a:rPr lang="en-US" b="1" dirty="0"/>
              <a:t>Travis.CI</a:t>
            </a:r>
            <a:r>
              <a:rPr lang="en-US" dirty="0"/>
              <a:t>, commit triggered &amp; cloud hosted build testing. </a:t>
            </a:r>
          </a:p>
        </p:txBody>
      </p:sp>
    </p:spTree>
    <p:extLst>
      <p:ext uri="{BB962C8B-B14F-4D97-AF65-F5344CB8AC3E}">
        <p14:creationId xmlns:p14="http://schemas.microsoft.com/office/powerpoint/2010/main" val="33967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411-9DEB-44BA-A868-D15684B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Validation (power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B9ED-DDE8-4E5F-A9B6-33046050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4052" cy="4351338"/>
          </a:xfrm>
        </p:spPr>
        <p:txBody>
          <a:bodyPr/>
          <a:lstStyle/>
          <a:p>
            <a:r>
              <a:rPr lang="en-US" dirty="0"/>
              <a:t>Simulate data using `</a:t>
            </a:r>
            <a:r>
              <a:rPr lang="en-US" dirty="0" err="1"/>
              <a:t>synthetic_doseresponse_generator</a:t>
            </a:r>
            <a:r>
              <a:rPr lang="en-US" dirty="0"/>
              <a:t>` output. 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https://github.com/nathanieljevans/synthetic_doseresponse_generator</a:t>
            </a:r>
            <a:r>
              <a:rPr lang="en-US" sz="1800" dirty="0"/>
              <a:t>) </a:t>
            </a:r>
          </a:p>
          <a:p>
            <a:r>
              <a:rPr lang="en-US" dirty="0"/>
              <a:t>Compare HNSCC-pipeline AUC to synthetic AUC and vary noise/replicates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06CE9-2C81-4BFA-9F8F-4BB2BAC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3668240"/>
            <a:ext cx="3029993" cy="2824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AE2DF-0450-443F-BCC5-E7D838F7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78" y="3702362"/>
            <a:ext cx="3198856" cy="29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8EA6-2A2D-4FF6-8155-46C4BDFB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Results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BE37-63A1-4354-B861-90F7C9A0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output is saved as: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./output/HNSCC_all_functional_data.cs</a:t>
            </a:r>
            <a:r>
              <a:rPr lang="en-US" dirty="0"/>
              <a:t>v </a:t>
            </a:r>
          </a:p>
          <a:p>
            <a:r>
              <a:rPr lang="en-US" dirty="0"/>
              <a:t>Future filtering script will save filtered final data to separate file (Issue #16) </a:t>
            </a:r>
          </a:p>
          <a:p>
            <a:r>
              <a:rPr lang="en-US" dirty="0" err="1"/>
              <a:t>DR_ViewerApp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Feedback welcome! </a:t>
            </a:r>
          </a:p>
          <a:p>
            <a:pPr lvl="1"/>
            <a:r>
              <a:rPr lang="en-US" dirty="0"/>
              <a:t>Host via R cloud? Data-accessibility issues. </a:t>
            </a:r>
          </a:p>
        </p:txBody>
      </p:sp>
    </p:spTree>
    <p:extLst>
      <p:ext uri="{BB962C8B-B14F-4D97-AF65-F5344CB8AC3E}">
        <p14:creationId xmlns:p14="http://schemas.microsoft.com/office/powerpoint/2010/main" val="28210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4CAB-32FE-4B91-BCB1-8C27D4BF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DR_ViewerApp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5DF32-20B4-4A1A-85EE-E4B31CA5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77" y="1427715"/>
            <a:ext cx="6132243" cy="508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771E2-21EC-4AC9-A772-3BA37AA4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55" y="1442955"/>
            <a:ext cx="6626365" cy="50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06DEF-054E-45A2-83C2-96AAD8C0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54" y="1427715"/>
            <a:ext cx="6626365" cy="53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ED-367A-460C-9255-A4FDF04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 &amp;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0D4-5A22-4476-8C57-231B586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[20/21] - Total time elapsed: 0:25:10.298157 </a:t>
            </a:r>
          </a:p>
          <a:p>
            <a:pPr lvl="2"/>
            <a:r>
              <a:rPr lang="en-US" dirty="0"/>
              <a:t>~75 sec / panel </a:t>
            </a:r>
          </a:p>
          <a:p>
            <a:pPr lvl="2"/>
            <a:endParaRPr lang="en-US" dirty="0"/>
          </a:p>
          <a:p>
            <a:r>
              <a:rPr lang="en-US" dirty="0"/>
              <a:t>Processing can be parallelize to the panel-level</a:t>
            </a:r>
          </a:p>
          <a:p>
            <a:pPr lvl="1"/>
            <a:r>
              <a:rPr lang="en-US" dirty="0"/>
              <a:t>If our </a:t>
            </a:r>
            <a:r>
              <a:rPr lang="en-US" b="1" dirty="0"/>
              <a:t>available nodes are greater than the number of panels to process:</a:t>
            </a:r>
            <a:r>
              <a:rPr lang="en-US" dirty="0"/>
              <a:t> parallelization will reduce time complexity to </a:t>
            </a:r>
            <a:r>
              <a:rPr lang="en-US" b="1" dirty="0"/>
              <a:t>O(c) ~ 75s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O(n)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most;  Issue #15] of the cell viability values are identical. </a:t>
            </a:r>
          </a:p>
          <a:p>
            <a:pPr lvl="1"/>
            <a:r>
              <a:rPr lang="en-US" dirty="0"/>
              <a:t>If all are identical I fit with the max </a:t>
            </a:r>
            <a:r>
              <a:rPr lang="en-US" dirty="0" err="1"/>
              <a:t>auc</a:t>
            </a:r>
            <a:r>
              <a:rPr lang="en-US" dirty="0"/>
              <a:t> value, 1*</a:t>
            </a:r>
            <a:r>
              <a:rPr lang="en-US" dirty="0" err="1"/>
              <a:t>log_conc_range</a:t>
            </a:r>
            <a:endParaRPr lang="en-US" dirty="0"/>
          </a:p>
          <a:p>
            <a:pPr lvl="1"/>
            <a:r>
              <a:rPr lang="en-US" dirty="0"/>
              <a:t>If not all are identical [issue #15], I fit with linear regression – logistic or rectangle integration might be more intelligent here.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F371E-2C74-4F88-9FC1-750CE535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6" y="4164867"/>
            <a:ext cx="5466178" cy="251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9BF7-1CF2-4AB3-B932-074AE293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06" y="4164867"/>
            <a:ext cx="5860182" cy="26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262A-2C06-43B9-A2F1-E5E1413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A3B2-F449-4C07-B153-45D0397E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/ Validation dev. </a:t>
            </a:r>
          </a:p>
          <a:p>
            <a:r>
              <a:rPr lang="en-US" dirty="0"/>
              <a:t>Drug synergies </a:t>
            </a:r>
          </a:p>
          <a:p>
            <a:r>
              <a:rPr lang="en-US" dirty="0"/>
              <a:t>Tyner plate-maps 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6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HNSCC patients:  11 HNSCC patients, 21 Panels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</a:t>
            </a:r>
          </a:p>
          <a:p>
            <a:pPr lvl="1"/>
            <a:r>
              <a:rPr lang="en-US" dirty="0"/>
              <a:t>Plates 1-6 (rev 002) [combination plates: 3-6]</a:t>
            </a:r>
          </a:p>
          <a:p>
            <a:pPr lvl="1"/>
            <a:r>
              <a:rPr lang="en-US" dirty="0"/>
              <a:t>Tyner panels – still need to be re-worked into HNSCC-format plate map’s. </a:t>
            </a:r>
          </a:p>
          <a:p>
            <a:pPr lvl="1"/>
            <a:r>
              <a:rPr lang="en-US" dirty="0"/>
              <a:t>There is one Panel with 7 plates (10356; Issue #6) which will require a unique plate-map.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pPr lvl="1"/>
            <a:r>
              <a:rPr lang="en-US" dirty="0"/>
              <a:t>Plate map REV002 drug names need to be re-done (Issue #8)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C78-8E66-43AA-9B99-AA5190CE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Plate-Map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2AD6C-389D-44B8-BA09-50CD6773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960124"/>
            <a:ext cx="9899815" cy="3484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9466A-9DD4-455B-AB8E-E26AEBFE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83" y="1960124"/>
            <a:ext cx="7273834" cy="433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2E1AB-5341-4611-9F6D-69C5C253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1960124"/>
            <a:ext cx="9897580" cy="20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766-9107-45C7-B7B3-97E1445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Assay Data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B9F1-1AD4-4586-8AB8-F3358062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579"/>
            <a:ext cx="10515600" cy="286394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each panel assay is processed, a </a:t>
            </a:r>
            <a:r>
              <a:rPr lang="en-US" b="1" i="1" dirty="0" err="1"/>
              <a:t>panel_id</a:t>
            </a:r>
            <a:r>
              <a:rPr lang="en-US" i="1" dirty="0"/>
              <a:t> </a:t>
            </a:r>
            <a:r>
              <a:rPr lang="en-US" dirty="0"/>
              <a:t>is assigned to distinguish between across-panel replicates (recorded in </a:t>
            </a:r>
            <a:r>
              <a:rPr lang="en-US" i="1" dirty="0"/>
              <a:t>.</a:t>
            </a:r>
            <a:r>
              <a:rPr lang="en-US" i="1" dirty="0" err="1"/>
              <a:t>assay_ids</a:t>
            </a:r>
            <a:r>
              <a:rPr lang="en-US" dirty="0"/>
              <a:t>)</a:t>
            </a:r>
          </a:p>
          <a:p>
            <a:r>
              <a:rPr lang="en-US" dirty="0"/>
              <a:t>Currently, renamed data is only stored locally. I’ll add a box folder in the future. </a:t>
            </a:r>
          </a:p>
          <a:p>
            <a:r>
              <a:rPr lang="en-US" dirty="0"/>
              <a:t>Deviation from the naming convention will result in failed processing.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8EA49-C30B-41D9-B6BE-A5816DA9BE98}"/>
              </a:ext>
            </a:extLst>
          </p:cNvPr>
          <p:cNvSpPr/>
          <p:nvPr/>
        </p:nvSpPr>
        <p:spPr>
          <a:xfrm>
            <a:off x="590005" y="2226265"/>
            <a:ext cx="11011989" cy="569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lab_id</a:t>
            </a:r>
            <a:r>
              <a:rPr lang="en-US" sz="2400" b="1" dirty="0">
                <a:solidFill>
                  <a:schemeClr val="tx1"/>
                </a:solidFill>
              </a:rPr>
              <a:t>=</a:t>
            </a:r>
            <a:r>
              <a:rPr lang="en-US" sz="2400" dirty="0"/>
              <a:t>10004</a:t>
            </a:r>
            <a:r>
              <a:rPr lang="en-US" sz="2400" b="1" dirty="0">
                <a:solidFill>
                  <a:schemeClr val="tx1"/>
                </a:solidFill>
              </a:rPr>
              <a:t>-norm=</a:t>
            </a:r>
            <a:r>
              <a:rPr lang="en-US" sz="2400" dirty="0"/>
              <a:t>Blank490</a:t>
            </a:r>
            <a:r>
              <a:rPr lang="en-US" sz="2400" b="1" dirty="0">
                <a:solidFill>
                  <a:schemeClr val="tx1"/>
                </a:solidFill>
              </a:rPr>
              <a:t>-plate_version_id=</a:t>
            </a:r>
            <a:r>
              <a:rPr lang="en-US" sz="2400" dirty="0"/>
              <a:t>OHSU_HNSCC_derm002</a:t>
            </a:r>
            <a:r>
              <a:rPr lang="en-US" sz="2400" b="1" dirty="0">
                <a:solidFill>
                  <a:schemeClr val="tx1"/>
                </a:solidFill>
              </a:rPr>
              <a:t>-note=</a:t>
            </a:r>
            <a:r>
              <a:rPr lang="en-US" sz="2400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96829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549546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104045" y="4563544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81575-6030-44FF-9733-AFCE21EF576B}"/>
              </a:ext>
            </a:extLst>
          </p:cNvPr>
          <p:cNvCxnSpPr/>
          <p:nvPr/>
        </p:nvCxnSpPr>
        <p:spPr>
          <a:xfrm>
            <a:off x="252248" y="4508938"/>
            <a:ext cx="11771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BE66A8-10C2-4835-B2E0-20223ADBE0AE}"/>
              </a:ext>
            </a:extLst>
          </p:cNvPr>
          <p:cNvGrpSpPr/>
          <p:nvPr/>
        </p:nvGrpSpPr>
        <p:grpSpPr>
          <a:xfrm>
            <a:off x="8035699" y="5040756"/>
            <a:ext cx="3502744" cy="1754326"/>
            <a:chOff x="1452647" y="4162576"/>
            <a:chExt cx="4127598" cy="23277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98AB5-840C-46ED-9D93-5774A31F1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070" y="4162576"/>
              <a:ext cx="0" cy="1958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31E4DF-11F6-4E07-B86B-93519FE624B2}"/>
                </a:ext>
              </a:extLst>
            </p:cNvPr>
            <p:cNvSpPr txBox="1"/>
            <p:nvPr/>
          </p:nvSpPr>
          <p:spPr>
            <a:xfrm>
              <a:off x="2012152" y="6121002"/>
              <a:ext cx="35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(drg1_conc^2 + drg2_conc^2)^(0.5)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AA2438-65EF-462B-9AE5-C8A9A7ED597C}"/>
                </a:ext>
              </a:extLst>
            </p:cNvPr>
            <p:cNvSpPr txBox="1"/>
            <p:nvPr/>
          </p:nvSpPr>
          <p:spPr>
            <a:xfrm rot="16200000">
              <a:off x="967899" y="49330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 Viability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86AF75-2987-41C2-9B52-6CBDE720F720}"/>
                </a:ext>
              </a:extLst>
            </p:cNvPr>
            <p:cNvCxnSpPr/>
            <p:nvPr/>
          </p:nvCxnSpPr>
          <p:spPr>
            <a:xfrm>
              <a:off x="1894070" y="6121002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9CBEF6-E594-4AE9-8273-2D4853C79D84}"/>
                </a:ext>
              </a:extLst>
            </p:cNvPr>
            <p:cNvSpPr/>
            <p:nvPr/>
          </p:nvSpPr>
          <p:spPr>
            <a:xfrm>
              <a:off x="2051038" y="4368430"/>
              <a:ext cx="3273878" cy="1558735"/>
            </a:xfrm>
            <a:custGeom>
              <a:avLst/>
              <a:gdLst>
                <a:gd name="connsiteX0" fmla="*/ 0 w 3273878"/>
                <a:gd name="connsiteY0" fmla="*/ 0 h 1558735"/>
                <a:gd name="connsiteX1" fmla="*/ 1510393 w 3273878"/>
                <a:gd name="connsiteY1" fmla="*/ 261257 h 1558735"/>
                <a:gd name="connsiteX2" fmla="*/ 2326821 w 3273878"/>
                <a:gd name="connsiteY2" fmla="*/ 1387929 h 1558735"/>
                <a:gd name="connsiteX3" fmla="*/ 3273878 w 3273878"/>
                <a:gd name="connsiteY3" fmla="*/ 1534886 h 15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3878" h="1558735">
                  <a:moveTo>
                    <a:pt x="0" y="0"/>
                  </a:moveTo>
                  <a:cubicBezTo>
                    <a:pt x="561295" y="14968"/>
                    <a:pt x="1122590" y="29936"/>
                    <a:pt x="1510393" y="261257"/>
                  </a:cubicBezTo>
                  <a:cubicBezTo>
                    <a:pt x="1898196" y="492578"/>
                    <a:pt x="2032907" y="1175658"/>
                    <a:pt x="2326821" y="1387929"/>
                  </a:cubicBezTo>
                  <a:cubicBezTo>
                    <a:pt x="2620735" y="1600200"/>
                    <a:pt x="2947306" y="1567543"/>
                    <a:pt x="3273878" y="153488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474D6-9730-4F28-926E-967FD607EA66}"/>
              </a:ext>
            </a:extLst>
          </p:cNvPr>
          <p:cNvGrpSpPr/>
          <p:nvPr/>
        </p:nvGrpSpPr>
        <p:grpSpPr>
          <a:xfrm>
            <a:off x="1189754" y="4598275"/>
            <a:ext cx="3266186" cy="2259725"/>
            <a:chOff x="6536988" y="2569195"/>
            <a:chExt cx="4654887" cy="37116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22824CA-F621-4471-A62D-B391E485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5699" y="2931794"/>
              <a:ext cx="0" cy="2535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5B78F9-061E-4EB3-B244-65CFE4A92B1C}"/>
                </a:ext>
              </a:extLst>
            </p:cNvPr>
            <p:cNvCxnSpPr/>
            <p:nvPr/>
          </p:nvCxnSpPr>
          <p:spPr>
            <a:xfrm>
              <a:off x="7505700" y="5486400"/>
              <a:ext cx="368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1E4F0D-6C7E-4064-BC5D-8C40FC505341}"/>
                </a:ext>
              </a:extLst>
            </p:cNvPr>
            <p:cNvSpPr/>
            <p:nvPr/>
          </p:nvSpPr>
          <p:spPr>
            <a:xfrm>
              <a:off x="7348540" y="5310190"/>
              <a:ext cx="314320" cy="314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E15924-BA40-4046-B2C8-1C5B67306762}"/>
                </a:ext>
              </a:extLst>
            </p:cNvPr>
            <p:cNvSpPr/>
            <p:nvPr/>
          </p:nvSpPr>
          <p:spPr>
            <a:xfrm>
              <a:off x="7424742" y="5376865"/>
              <a:ext cx="161916" cy="180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C12D2A-ED74-4248-AE7A-F46E168AD094}"/>
                </a:ext>
              </a:extLst>
            </p:cNvPr>
            <p:cNvSpPr txBox="1"/>
            <p:nvPr/>
          </p:nvSpPr>
          <p:spPr>
            <a:xfrm>
              <a:off x="8681650" y="5557833"/>
              <a:ext cx="1932737" cy="72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 conc.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1691E2-A80F-4975-BFFB-BC671C3FEE5E}"/>
                </a:ext>
              </a:extLst>
            </p:cNvPr>
            <p:cNvSpPr txBox="1"/>
            <p:nvPr/>
          </p:nvSpPr>
          <p:spPr>
            <a:xfrm rot="16200000">
              <a:off x="5849548" y="3633472"/>
              <a:ext cx="2654917" cy="526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 conc.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76C0D3-0E3E-478B-A45B-D468BD4DE102}"/>
                </a:ext>
              </a:extLst>
            </p:cNvPr>
            <p:cNvSpPr txBox="1"/>
            <p:nvPr/>
          </p:nvSpPr>
          <p:spPr>
            <a:xfrm>
              <a:off x="6536988" y="5301343"/>
              <a:ext cx="914033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</a:t>
              </a:r>
            </a:p>
            <a:p>
              <a:r>
                <a:rPr lang="en-US" dirty="0"/>
                <a:t>viability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EB6DC2-E10D-4FC4-8F94-3635FFD173CC}"/>
                </a:ext>
              </a:extLst>
            </p:cNvPr>
            <p:cNvCxnSpPr/>
            <p:nvPr/>
          </p:nvCxnSpPr>
          <p:spPr>
            <a:xfrm flipV="1">
              <a:off x="7975692" y="3644143"/>
              <a:ext cx="2772351" cy="141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DF787BD8-01D6-48E2-973F-F6856CD4E7CA}"/>
                </a:ext>
              </a:extLst>
            </p:cNvPr>
            <p:cNvSpPr/>
            <p:nvPr/>
          </p:nvSpPr>
          <p:spPr>
            <a:xfrm>
              <a:off x="7958137" y="4931568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ication Sign 56">
              <a:extLst>
                <a:ext uri="{FF2B5EF4-FFF2-40B4-BE49-F238E27FC236}">
                  <a16:creationId xmlns:a16="http://schemas.microsoft.com/office/drawing/2014/main" id="{160B7C22-7A92-4D27-9DB0-A1C265FC3679}"/>
                </a:ext>
              </a:extLst>
            </p:cNvPr>
            <p:cNvSpPr/>
            <p:nvPr/>
          </p:nvSpPr>
          <p:spPr>
            <a:xfrm>
              <a:off x="8443525" y="4665351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1422B552-2148-4B9D-AB35-588DDEA12BA1}"/>
                </a:ext>
              </a:extLst>
            </p:cNvPr>
            <p:cNvSpPr/>
            <p:nvPr/>
          </p:nvSpPr>
          <p:spPr>
            <a:xfrm>
              <a:off x="9013319" y="4430315"/>
              <a:ext cx="209550" cy="17621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B9FBA8A4-17B4-4688-ABFD-FF944916C1EA}"/>
                </a:ext>
              </a:extLst>
            </p:cNvPr>
            <p:cNvSpPr/>
            <p:nvPr/>
          </p:nvSpPr>
          <p:spPr>
            <a:xfrm>
              <a:off x="9448050" y="4162576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B10359DE-8A4A-42D9-BBC2-7DCA46D215F2}"/>
                </a:ext>
              </a:extLst>
            </p:cNvPr>
            <p:cNvSpPr/>
            <p:nvPr/>
          </p:nvSpPr>
          <p:spPr>
            <a:xfrm>
              <a:off x="9978623" y="3884612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94B1A907-756E-4A26-A24E-CEB10DBBD49D}"/>
                </a:ext>
              </a:extLst>
            </p:cNvPr>
            <p:cNvSpPr/>
            <p:nvPr/>
          </p:nvSpPr>
          <p:spPr>
            <a:xfrm>
              <a:off x="10479544" y="3651249"/>
              <a:ext cx="238125" cy="2333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401693" y="4563743"/>
            <a:ext cx="114165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zero value (positive control) of optical density is set by the </a:t>
            </a:r>
            <a:r>
              <a:rPr lang="en-US" sz="2400" dirty="0" err="1"/>
              <a:t>p.spec</a:t>
            </a:r>
            <a:r>
              <a:rPr lang="en-US" sz="24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2400" b="1" dirty="0" err="1"/>
              <a:t>Cell_viab</a:t>
            </a:r>
            <a:r>
              <a:rPr lang="en-US" sz="2400" b="1" dirty="0"/>
              <a:t> = </a:t>
            </a:r>
            <a:r>
              <a:rPr lang="en-US" sz="2400" b="1" dirty="0" err="1"/>
              <a:t>opt_dens</a:t>
            </a:r>
            <a:r>
              <a:rPr lang="en-US" sz="2400" b="1" dirty="0"/>
              <a:t> / </a:t>
            </a:r>
            <a:r>
              <a:rPr lang="en-US" sz="2400" b="1" dirty="0" err="1"/>
              <a:t>avg_plt_control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dirty="0"/>
              <a:t>[This sets PAC control value as cell viability of 1]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DE0A09-8256-413D-B694-4C996A5B3382}"/>
              </a:ext>
            </a:extLst>
          </p:cNvPr>
          <p:cNvSpPr txBox="1"/>
          <p:nvPr/>
        </p:nvSpPr>
        <p:spPr>
          <a:xfrm>
            <a:off x="10824588" y="436610"/>
            <a:ext cx="198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252248" y="4558872"/>
            <a:ext cx="11155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Set floor of zero; Currently, truncate negative values to zero.</a:t>
            </a:r>
          </a:p>
          <a:p>
            <a:pPr algn="ctr"/>
            <a:r>
              <a:rPr lang="en-US" sz="2400" dirty="0"/>
              <a:t>Dan’s protocol uses a </a:t>
            </a:r>
            <a:r>
              <a:rPr lang="en-US" sz="2400" b="1" dirty="0"/>
              <a:t>Negative assay value adjustment.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407694" y="4533401"/>
            <a:ext cx="1127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arenBoth"/>
            </a:pPr>
            <a:r>
              <a:rPr lang="en-US" sz="2400" dirty="0"/>
              <a:t> Each within-plate replicate is fit with linear regression and drugs with AUC differences &gt; 1 are flagged (</a:t>
            </a:r>
            <a:r>
              <a:rPr lang="en-US" sz="2400" dirty="0" err="1"/>
              <a:t>within_plate_repl_flag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FontTx/>
              <a:buAutoNum type="arabicParenBoth"/>
            </a:pPr>
            <a:r>
              <a:rPr lang="en-US" sz="2400" dirty="0"/>
              <a:t> Each across-plate replicate is fit with linear regression and drugs with AUC differences &gt; 0.75 are flagged (</a:t>
            </a:r>
            <a:r>
              <a:rPr lang="en-US" sz="2400" dirty="0" err="1"/>
              <a:t>across_plate_repl_flag</a:t>
            </a:r>
            <a:r>
              <a:rPr lang="en-US" sz="2400" dirty="0"/>
              <a:t>); Replicates are then averaged. </a:t>
            </a:r>
          </a:p>
          <a:p>
            <a:pPr marL="228600" indent="-228600" algn="ctr">
              <a:buAutoNum type="arabicParenBoth"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218761" y="4537366"/>
            <a:ext cx="11565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Apply ceiling of 1 </a:t>
            </a:r>
          </a:p>
          <a:p>
            <a:pPr algn="ctr"/>
            <a:r>
              <a:rPr lang="en-US" sz="2400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-13576" y="4564955"/>
            <a:ext cx="11797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Probit</a:t>
            </a:r>
            <a:r>
              <a:rPr lang="en-US" sz="2400" dirty="0"/>
              <a:t> Regression &amp; 5</a:t>
            </a:r>
            <a:r>
              <a:rPr lang="en-US" sz="2400" baseline="30000" dirty="0"/>
              <a:t>th</a:t>
            </a:r>
            <a:r>
              <a:rPr lang="en-US" sz="2400" dirty="0"/>
              <a:t> order polynomial regression. For each calculate: </a:t>
            </a:r>
          </a:p>
          <a:p>
            <a:pPr algn="ctr"/>
            <a:r>
              <a:rPr lang="en-US" sz="2400" b="1" dirty="0"/>
              <a:t>AIC, BIC </a:t>
            </a:r>
          </a:p>
          <a:p>
            <a:pPr algn="ctr"/>
            <a:r>
              <a:rPr lang="en-US" sz="2400" b="1" dirty="0"/>
              <a:t>Deviance</a:t>
            </a:r>
          </a:p>
          <a:p>
            <a:pPr algn="ctr"/>
            <a:r>
              <a:rPr lang="en-US" sz="2400" b="1" dirty="0"/>
              <a:t>P value, z-statistic</a:t>
            </a:r>
          </a:p>
          <a:p>
            <a:pPr algn="ctr"/>
            <a:r>
              <a:rPr lang="en-US" sz="2400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351439" y="4591115"/>
            <a:ext cx="11416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Remove runs with: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&gt; 12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Deviance &gt; 2</a:t>
            </a:r>
          </a:p>
          <a:p>
            <a:pPr algn="ctr"/>
            <a:r>
              <a:rPr lang="en-US" sz="2400" dirty="0"/>
              <a:t>Flag runs where: </a:t>
            </a: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probit</a:t>
            </a:r>
            <a:r>
              <a:rPr lang="en-US" sz="2400" b="1" dirty="0"/>
              <a:t>] AIC &lt; [poly reg] AIC 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B2C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  <p:bldP spid="9" grpId="0"/>
      <p:bldP spid="9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CF5498B-C01F-4470-AA2A-0AC79C8F0672}"/>
              </a:ext>
            </a:extLst>
          </p:cNvPr>
          <p:cNvSpPr/>
          <p:nvPr/>
        </p:nvSpPr>
        <p:spPr>
          <a:xfrm>
            <a:off x="9302338" y="1361704"/>
            <a:ext cx="2173184" cy="1607127"/>
          </a:xfrm>
          <a:custGeom>
            <a:avLst/>
            <a:gdLst>
              <a:gd name="connsiteX0" fmla="*/ 0 w 2173184"/>
              <a:gd name="connsiteY0" fmla="*/ 0 h 1607127"/>
              <a:gd name="connsiteX1" fmla="*/ 672935 w 2173184"/>
              <a:gd name="connsiteY1" fmla="*/ 87086 h 1607127"/>
              <a:gd name="connsiteX2" fmla="*/ 957943 w 2173184"/>
              <a:gd name="connsiteY2" fmla="*/ 419595 h 1607127"/>
              <a:gd name="connsiteX3" fmla="*/ 1353787 w 2173184"/>
              <a:gd name="connsiteY3" fmla="*/ 1140031 h 1607127"/>
              <a:gd name="connsiteX4" fmla="*/ 1666504 w 2173184"/>
              <a:gd name="connsiteY4" fmla="*/ 1349828 h 1607127"/>
              <a:gd name="connsiteX5" fmla="*/ 2173184 w 2173184"/>
              <a:gd name="connsiteY5" fmla="*/ 1341912 h 1607127"/>
              <a:gd name="connsiteX6" fmla="*/ 2169226 w 2173184"/>
              <a:gd name="connsiteY6" fmla="*/ 1607127 h 1607127"/>
              <a:gd name="connsiteX7" fmla="*/ 95002 w 2173184"/>
              <a:gd name="connsiteY7" fmla="*/ 1607127 h 1607127"/>
              <a:gd name="connsiteX8" fmla="*/ 67293 w 2173184"/>
              <a:gd name="connsiteY8" fmla="*/ 1587335 h 1607127"/>
              <a:gd name="connsiteX9" fmla="*/ 35626 w 2173184"/>
              <a:gd name="connsiteY9" fmla="*/ 1587335 h 1607127"/>
              <a:gd name="connsiteX10" fmla="*/ 7917 w 2173184"/>
              <a:gd name="connsiteY10" fmla="*/ 1595252 h 1607127"/>
              <a:gd name="connsiteX11" fmla="*/ 0 w 2173184"/>
              <a:gd name="connsiteY11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3184" h="1607127">
                <a:moveTo>
                  <a:pt x="0" y="0"/>
                </a:moveTo>
                <a:lnTo>
                  <a:pt x="672935" y="87086"/>
                </a:lnTo>
                <a:lnTo>
                  <a:pt x="957943" y="419595"/>
                </a:lnTo>
                <a:lnTo>
                  <a:pt x="1353787" y="1140031"/>
                </a:lnTo>
                <a:lnTo>
                  <a:pt x="1666504" y="1349828"/>
                </a:lnTo>
                <a:lnTo>
                  <a:pt x="2173184" y="1341912"/>
                </a:lnTo>
                <a:cubicBezTo>
                  <a:pt x="2171865" y="1430317"/>
                  <a:pt x="2170545" y="1518722"/>
                  <a:pt x="2169226" y="1607127"/>
                </a:cubicBezTo>
                <a:lnTo>
                  <a:pt x="95002" y="1607127"/>
                </a:lnTo>
                <a:lnTo>
                  <a:pt x="67293" y="1587335"/>
                </a:lnTo>
                <a:lnTo>
                  <a:pt x="35626" y="1587335"/>
                </a:lnTo>
                <a:lnTo>
                  <a:pt x="7917" y="1595252"/>
                </a:lnTo>
                <a:cubicBezTo>
                  <a:pt x="3958" y="1059543"/>
                  <a:pt x="0" y="523834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8B9110-8215-4CDD-80F6-A9357DC59946}"/>
              </a:ext>
            </a:extLst>
          </p:cNvPr>
          <p:cNvSpPr/>
          <p:nvPr/>
        </p:nvSpPr>
        <p:spPr>
          <a:xfrm>
            <a:off x="9125393" y="4954137"/>
            <a:ext cx="960303" cy="768837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2EB9FD-CEA8-4580-99D5-B59F81D92E38}"/>
              </a:ext>
            </a:extLst>
          </p:cNvPr>
          <p:cNvSpPr/>
          <p:nvPr/>
        </p:nvSpPr>
        <p:spPr>
          <a:xfrm flipH="1">
            <a:off x="10733567" y="4920468"/>
            <a:ext cx="909084" cy="802506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4BDEB-57FA-44C9-ABFA-E746048685F0}"/>
              </a:ext>
            </a:extLst>
          </p:cNvPr>
          <p:cNvGrpSpPr/>
          <p:nvPr/>
        </p:nvGrpSpPr>
        <p:grpSpPr>
          <a:xfrm>
            <a:off x="59106" y="628712"/>
            <a:ext cx="7408558" cy="5340635"/>
            <a:chOff x="59106" y="628712"/>
            <a:chExt cx="7408558" cy="5340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C2D4BB-1D5B-47CD-93CE-DF173BC6A11C}"/>
                </a:ext>
              </a:extLst>
            </p:cNvPr>
            <p:cNvSpPr txBox="1"/>
            <p:nvPr/>
          </p:nvSpPr>
          <p:spPr>
            <a:xfrm>
              <a:off x="5540813" y="628712"/>
              <a:ext cx="1216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CAD34E-FF58-49B3-B381-1D8382200DE7}"/>
                </a:ext>
              </a:extLst>
            </p:cNvPr>
            <p:cNvGrpSpPr/>
            <p:nvPr/>
          </p:nvGrpSpPr>
          <p:grpSpPr>
            <a:xfrm>
              <a:off x="59106" y="888653"/>
              <a:ext cx="7408558" cy="5080694"/>
              <a:chOff x="1173747" y="431106"/>
              <a:chExt cx="7408558" cy="508069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A6477B2-B541-4F74-BDE3-7D8E50DDB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678" y="1183640"/>
                <a:ext cx="6441627" cy="432816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66655-0931-4C1F-A440-A3995B1A19DF}"/>
                  </a:ext>
                </a:extLst>
              </p:cNvPr>
              <p:cNvSpPr txBox="1"/>
              <p:nvPr/>
            </p:nvSpPr>
            <p:spPr>
              <a:xfrm>
                <a:off x="1192886" y="153412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537DC-C65C-482E-9E53-CBB0286A57AD}"/>
                  </a:ext>
                </a:extLst>
              </p:cNvPr>
              <p:cNvSpPr txBox="1"/>
              <p:nvPr/>
            </p:nvSpPr>
            <p:spPr>
              <a:xfrm>
                <a:off x="1182042" y="2029674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833E95-E51F-4E75-8556-D4A5E3CE9A19}"/>
                  </a:ext>
                </a:extLst>
              </p:cNvPr>
              <p:cNvSpPr txBox="1"/>
              <p:nvPr/>
            </p:nvSpPr>
            <p:spPr>
              <a:xfrm>
                <a:off x="1173747" y="251660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7A89AF-D8F4-455F-9410-9686781C3F58}"/>
                  </a:ext>
                </a:extLst>
              </p:cNvPr>
              <p:cNvSpPr txBox="1"/>
              <p:nvPr/>
            </p:nvSpPr>
            <p:spPr>
              <a:xfrm>
                <a:off x="1182043" y="2985468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A3720-4B47-4C62-94D0-3AC0E05C53F4}"/>
                  </a:ext>
                </a:extLst>
              </p:cNvPr>
              <p:cNvSpPr txBox="1"/>
              <p:nvPr/>
            </p:nvSpPr>
            <p:spPr>
              <a:xfrm>
                <a:off x="1182042" y="3512905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F3BAA-E1F5-4E92-A512-42FF3A26352B}"/>
                  </a:ext>
                </a:extLst>
              </p:cNvPr>
              <p:cNvSpPr txBox="1"/>
              <p:nvPr/>
            </p:nvSpPr>
            <p:spPr>
              <a:xfrm>
                <a:off x="1173747" y="3941262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4A650E-FC70-4BED-BFF6-B9534BF12BBA}"/>
                  </a:ext>
                </a:extLst>
              </p:cNvPr>
              <p:cNvSpPr txBox="1"/>
              <p:nvPr/>
            </p:nvSpPr>
            <p:spPr>
              <a:xfrm>
                <a:off x="1182042" y="4429730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61A6E6-8501-4AC1-A2D5-F753AE691336}"/>
                  </a:ext>
                </a:extLst>
              </p:cNvPr>
              <p:cNvSpPr txBox="1"/>
              <p:nvPr/>
            </p:nvSpPr>
            <p:spPr>
              <a:xfrm>
                <a:off x="1173747" y="4897056"/>
                <a:ext cx="965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AC800E-085F-4892-B3A2-C61831209A08}"/>
                  </a:ext>
                </a:extLst>
              </p:cNvPr>
              <p:cNvSpPr txBox="1"/>
              <p:nvPr/>
            </p:nvSpPr>
            <p:spPr>
              <a:xfrm rot="3701089">
                <a:off x="2266827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5EB76-2924-428A-BDFE-9E76963B01B1}"/>
                  </a:ext>
                </a:extLst>
              </p:cNvPr>
              <p:cNvSpPr txBox="1"/>
              <p:nvPr/>
            </p:nvSpPr>
            <p:spPr>
              <a:xfrm rot="3701089">
                <a:off x="2746599" y="600071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3B46E0-6E98-4FA3-A92F-6D7D681286EF}"/>
                  </a:ext>
                </a:extLst>
              </p:cNvPr>
              <p:cNvSpPr txBox="1"/>
              <p:nvPr/>
            </p:nvSpPr>
            <p:spPr>
              <a:xfrm rot="3701089">
                <a:off x="3226371" y="60007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E5CD42-6EB0-4F69-810B-6E051BEAB0CF}"/>
                  </a:ext>
                </a:extLst>
              </p:cNvPr>
              <p:cNvSpPr txBox="1"/>
              <p:nvPr/>
            </p:nvSpPr>
            <p:spPr>
              <a:xfrm rot="3701089">
                <a:off x="3706142" y="600069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F40B-E100-427A-90CE-D40ECDA1C373}"/>
                  </a:ext>
                </a:extLst>
              </p:cNvPr>
              <p:cNvSpPr txBox="1"/>
              <p:nvPr/>
            </p:nvSpPr>
            <p:spPr>
              <a:xfrm rot="3701089">
                <a:off x="4185913" y="600067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A07E3-24B4-4F7F-84C1-17F6A9A11999}"/>
                  </a:ext>
                </a:extLst>
              </p:cNvPr>
              <p:cNvSpPr txBox="1"/>
              <p:nvPr/>
            </p:nvSpPr>
            <p:spPr>
              <a:xfrm rot="3701089">
                <a:off x="4672200" y="600063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9ACFF4-CD61-4B0D-93C0-65463FFEC435}"/>
                  </a:ext>
                </a:extLst>
              </p:cNvPr>
              <p:cNvSpPr txBox="1"/>
              <p:nvPr/>
            </p:nvSpPr>
            <p:spPr>
              <a:xfrm rot="3701089">
                <a:off x="5151970" y="600064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DOSE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360689F7-A53F-445E-8804-8ABB00505EB1}"/>
                  </a:ext>
                </a:extLst>
              </p:cNvPr>
              <p:cNvSpPr/>
              <p:nvPr/>
            </p:nvSpPr>
            <p:spPr>
              <a:xfrm rot="16200000">
                <a:off x="7025346" y="-285038"/>
                <a:ext cx="367508" cy="220233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AC61F-6FB5-4D3F-8729-6168CB2006F9}"/>
              </a:ext>
            </a:extLst>
          </p:cNvPr>
          <p:cNvSpPr/>
          <p:nvPr/>
        </p:nvSpPr>
        <p:spPr>
          <a:xfrm>
            <a:off x="1138166" y="1962364"/>
            <a:ext cx="6236508" cy="457210"/>
          </a:xfrm>
          <a:prstGeom prst="round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923C9-AC60-4F9D-BE9F-B9338088D215}"/>
              </a:ext>
            </a:extLst>
          </p:cNvPr>
          <p:cNvSpPr txBox="1"/>
          <p:nvPr/>
        </p:nvSpPr>
        <p:spPr>
          <a:xfrm>
            <a:off x="133708" y="60529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DRUG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AF0FC-E32A-4277-9BBF-220CB38B2356}"/>
              </a:ext>
            </a:extLst>
          </p:cNvPr>
          <p:cNvCxnSpPr>
            <a:cxnSpLocks/>
          </p:cNvCxnSpPr>
          <p:nvPr/>
        </p:nvCxnSpPr>
        <p:spPr>
          <a:xfrm>
            <a:off x="8120189" y="2190969"/>
            <a:ext cx="33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4914E09-7106-484D-B240-365FA4F301C9}"/>
              </a:ext>
            </a:extLst>
          </p:cNvPr>
          <p:cNvSpPr/>
          <p:nvPr/>
        </p:nvSpPr>
        <p:spPr>
          <a:xfrm>
            <a:off x="7628870" y="1707701"/>
            <a:ext cx="491319" cy="4195131"/>
          </a:xfrm>
          <a:prstGeom prst="rightBrace">
            <a:avLst>
              <a:gd name="adj1" fmla="val 8333"/>
              <a:gd name="adj2" fmla="val 766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95242-92A6-44C6-85A3-A1619C1194B9}"/>
              </a:ext>
            </a:extLst>
          </p:cNvPr>
          <p:cNvSpPr txBox="1"/>
          <p:nvPr/>
        </p:nvSpPr>
        <p:spPr>
          <a:xfrm>
            <a:off x="9549780" y="2050242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849CF-8A36-435F-9D93-3DCDD2EF4435}"/>
              </a:ext>
            </a:extLst>
          </p:cNvPr>
          <p:cNvSpPr txBox="1"/>
          <p:nvPr/>
        </p:nvSpPr>
        <p:spPr>
          <a:xfrm>
            <a:off x="9810803" y="301917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Log(dose)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E6B4B-C08C-4495-A7D4-555E2968B7F2}"/>
              </a:ext>
            </a:extLst>
          </p:cNvPr>
          <p:cNvSpPr txBox="1"/>
          <p:nvPr/>
        </p:nvSpPr>
        <p:spPr>
          <a:xfrm rot="16200000">
            <a:off x="8230556" y="20225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7FB9A3-8DD4-4D6B-95BD-A0E826D21F36}"/>
              </a:ext>
            </a:extLst>
          </p:cNvPr>
          <p:cNvSpPr txBox="1"/>
          <p:nvPr/>
        </p:nvSpPr>
        <p:spPr>
          <a:xfrm>
            <a:off x="10085696" y="5804827"/>
            <a:ext cx="5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8F3EE-3582-4B05-B6DF-E96577A797CD}"/>
              </a:ext>
            </a:extLst>
          </p:cNvPr>
          <p:cNvSpPr txBox="1"/>
          <p:nvPr/>
        </p:nvSpPr>
        <p:spPr>
          <a:xfrm rot="16200000">
            <a:off x="8280202" y="470261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EF2625-7772-47CB-8E8A-B21A74386AC2}"/>
              </a:ext>
            </a:extLst>
          </p:cNvPr>
          <p:cNvSpPr txBox="1"/>
          <p:nvPr/>
        </p:nvSpPr>
        <p:spPr>
          <a:xfrm>
            <a:off x="9241494" y="63650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E4FC04-9639-4477-BE96-6DBA712F6758}"/>
              </a:ext>
            </a:extLst>
          </p:cNvPr>
          <p:cNvSpPr txBox="1"/>
          <p:nvPr/>
        </p:nvSpPr>
        <p:spPr>
          <a:xfrm>
            <a:off x="10500664" y="6365033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14669E-CD8D-4F0F-BA50-81BBA0DC52EE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9805911" y="5902832"/>
            <a:ext cx="1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329D66-1E31-446C-B825-64369DC0968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1088614" y="5902832"/>
            <a:ext cx="0" cy="46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E02519-9718-4209-B25B-5BEE5D37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42" y="834017"/>
            <a:ext cx="2684643" cy="26846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AF3D70-BB8F-4055-9E90-D616BCF4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46" y="3630534"/>
            <a:ext cx="2628331" cy="2628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6A4FF8-369F-4A30-9480-90FF62A35115}"/>
              </a:ext>
            </a:extLst>
          </p:cNvPr>
          <p:cNvSpPr txBox="1"/>
          <p:nvPr/>
        </p:nvSpPr>
        <p:spPr>
          <a:xfrm>
            <a:off x="4827535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A23C07-E9A3-4A4C-8F91-1FD423B74D7F}"/>
              </a:ext>
            </a:extLst>
          </p:cNvPr>
          <p:cNvSpPr txBox="1"/>
          <p:nvPr/>
        </p:nvSpPr>
        <p:spPr>
          <a:xfrm>
            <a:off x="5294129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E297D3-13B7-4155-932A-63C5DA3C6188}"/>
              </a:ext>
            </a:extLst>
          </p:cNvPr>
          <p:cNvSpPr txBox="1"/>
          <p:nvPr/>
        </p:nvSpPr>
        <p:spPr>
          <a:xfrm>
            <a:off x="577532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EB3B3E-9768-4B71-BD81-C257E14BEE7A}"/>
              </a:ext>
            </a:extLst>
          </p:cNvPr>
          <p:cNvSpPr txBox="1"/>
          <p:nvPr/>
        </p:nvSpPr>
        <p:spPr>
          <a:xfrm>
            <a:off x="6273363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0DC98-E763-4810-AE56-5A37EE41A6B2}"/>
              </a:ext>
            </a:extLst>
          </p:cNvPr>
          <p:cNvSpPr txBox="1"/>
          <p:nvPr/>
        </p:nvSpPr>
        <p:spPr>
          <a:xfrm>
            <a:off x="6767817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6583D-80B2-4550-91C4-FF43C7533A77}"/>
              </a:ext>
            </a:extLst>
          </p:cNvPr>
          <p:cNvSpPr txBox="1"/>
          <p:nvPr/>
        </p:nvSpPr>
        <p:spPr>
          <a:xfrm>
            <a:off x="1417072" y="19916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641A2A-5E38-4854-A607-472154191884}"/>
              </a:ext>
            </a:extLst>
          </p:cNvPr>
          <p:cNvSpPr/>
          <p:nvPr/>
        </p:nvSpPr>
        <p:spPr>
          <a:xfrm>
            <a:off x="9240168" y="1282014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236A40-4725-4B37-8F7C-FCB756826073}"/>
              </a:ext>
            </a:extLst>
          </p:cNvPr>
          <p:cNvSpPr/>
          <p:nvPr/>
        </p:nvSpPr>
        <p:spPr>
          <a:xfrm>
            <a:off x="11437631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8C20FC-B692-4697-AF35-3C4B3D340FC7}"/>
              </a:ext>
            </a:extLst>
          </p:cNvPr>
          <p:cNvSpPr/>
          <p:nvPr/>
        </p:nvSpPr>
        <p:spPr>
          <a:xfrm>
            <a:off x="11022432" y="2631096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8458B-EAA9-48C6-A5A2-03367925398A}"/>
              </a:ext>
            </a:extLst>
          </p:cNvPr>
          <p:cNvSpPr/>
          <p:nvPr/>
        </p:nvSpPr>
        <p:spPr>
          <a:xfrm>
            <a:off x="10601182" y="245568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09EF84-97E6-40C0-B1FB-832554A627AD}"/>
              </a:ext>
            </a:extLst>
          </p:cNvPr>
          <p:cNvSpPr/>
          <p:nvPr/>
        </p:nvSpPr>
        <p:spPr>
          <a:xfrm>
            <a:off x="10323563" y="1989851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365FA7-A83A-4FD0-9343-01A18B2B63BD}"/>
              </a:ext>
            </a:extLst>
          </p:cNvPr>
          <p:cNvSpPr/>
          <p:nvPr/>
        </p:nvSpPr>
        <p:spPr>
          <a:xfrm>
            <a:off x="10042650" y="1498815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86918F-ABF8-474E-ACAC-3F6AD0F5EEEE}"/>
              </a:ext>
            </a:extLst>
          </p:cNvPr>
          <p:cNvSpPr/>
          <p:nvPr/>
        </p:nvSpPr>
        <p:spPr>
          <a:xfrm>
            <a:off x="9630752" y="1298220"/>
            <a:ext cx="165677" cy="17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10889-1165-48DE-AC76-2244D3802873}"/>
              </a:ext>
            </a:extLst>
          </p:cNvPr>
          <p:cNvSpPr txBox="1"/>
          <p:nvPr/>
        </p:nvSpPr>
        <p:spPr>
          <a:xfrm>
            <a:off x="1888575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BA6D2-5B44-41AC-BF18-45EACEBB5359}"/>
              </a:ext>
            </a:extLst>
          </p:cNvPr>
          <p:cNvSpPr txBox="1"/>
          <p:nvPr/>
        </p:nvSpPr>
        <p:spPr>
          <a:xfrm>
            <a:off x="2389361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405C7-E295-4727-90FF-80EE89557D3C}"/>
              </a:ext>
            </a:extLst>
          </p:cNvPr>
          <p:cNvSpPr txBox="1"/>
          <p:nvPr/>
        </p:nvSpPr>
        <p:spPr>
          <a:xfrm>
            <a:off x="2864547" y="1975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EE7B6-900E-49BC-B9B8-DA508E9A42F1}"/>
              </a:ext>
            </a:extLst>
          </p:cNvPr>
          <p:cNvSpPr txBox="1"/>
          <p:nvPr/>
        </p:nvSpPr>
        <p:spPr>
          <a:xfrm>
            <a:off x="3373532" y="19908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E14DD-D2C9-4C69-83BD-CE814A549AFA}"/>
              </a:ext>
            </a:extLst>
          </p:cNvPr>
          <p:cNvSpPr txBox="1"/>
          <p:nvPr/>
        </p:nvSpPr>
        <p:spPr>
          <a:xfrm>
            <a:off x="3855563" y="1989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7B5E57-B0D0-40B2-89D7-7661EF14B231}"/>
              </a:ext>
            </a:extLst>
          </p:cNvPr>
          <p:cNvSpPr txBox="1"/>
          <p:nvPr/>
        </p:nvSpPr>
        <p:spPr>
          <a:xfrm>
            <a:off x="4321324" y="2006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9690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1" grpId="0"/>
      <p:bldP spid="43" grpId="0"/>
      <p:bldP spid="45" grpId="0"/>
      <p:bldP spid="27" grpId="0"/>
      <p:bldP spid="44" grpId="0"/>
      <p:bldP spid="46" grpId="0"/>
      <p:bldP spid="48" grpId="0"/>
      <p:bldP spid="50" grpId="0"/>
      <p:bldP spid="51" grpId="0"/>
      <p:bldP spid="59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DC5F58-5C5A-49A5-BC34-60DA519882D8}"/>
              </a:ext>
            </a:extLst>
          </p:cNvPr>
          <p:cNvSpPr/>
          <p:nvPr/>
        </p:nvSpPr>
        <p:spPr>
          <a:xfrm>
            <a:off x="7850620" y="3012393"/>
            <a:ext cx="1407925" cy="1180402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219D6C-EE4B-459D-A37D-D9A2B0F58ADB}"/>
              </a:ext>
            </a:extLst>
          </p:cNvPr>
          <p:cNvSpPr/>
          <p:nvPr/>
        </p:nvSpPr>
        <p:spPr>
          <a:xfrm flipH="1">
            <a:off x="10095974" y="2951785"/>
            <a:ext cx="1429545" cy="1232094"/>
          </a:xfrm>
          <a:custGeom>
            <a:avLst/>
            <a:gdLst>
              <a:gd name="connsiteX0" fmla="*/ 168732 w 960303"/>
              <a:gd name="connsiteY0" fmla="*/ 532263 h 768837"/>
              <a:gd name="connsiteX1" fmla="*/ 537222 w 960303"/>
              <a:gd name="connsiteY1" fmla="*/ 464024 h 768837"/>
              <a:gd name="connsiteX2" fmla="*/ 796529 w 960303"/>
              <a:gd name="connsiteY2" fmla="*/ 354842 h 768837"/>
              <a:gd name="connsiteX3" fmla="*/ 960303 w 960303"/>
              <a:gd name="connsiteY3" fmla="*/ 0 h 768837"/>
              <a:gd name="connsiteX4" fmla="*/ 960303 w 960303"/>
              <a:gd name="connsiteY4" fmla="*/ 0 h 768837"/>
              <a:gd name="connsiteX5" fmla="*/ 959588 w 960303"/>
              <a:gd name="connsiteY5" fmla="*/ 768837 h 768837"/>
              <a:gd name="connsiteX6" fmla="*/ 0 w 960303"/>
              <a:gd name="connsiteY6" fmla="*/ 763521 h 768837"/>
              <a:gd name="connsiteX7" fmla="*/ 5316 w 960303"/>
              <a:gd name="connsiteY7" fmla="*/ 524289 h 768837"/>
              <a:gd name="connsiteX8" fmla="*/ 168732 w 960303"/>
              <a:gd name="connsiteY8" fmla="*/ 532263 h 7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03" h="768837">
                <a:moveTo>
                  <a:pt x="168732" y="532263"/>
                </a:moveTo>
                <a:lnTo>
                  <a:pt x="537222" y="464024"/>
                </a:lnTo>
                <a:lnTo>
                  <a:pt x="796529" y="354842"/>
                </a:lnTo>
                <a:lnTo>
                  <a:pt x="960303" y="0"/>
                </a:lnTo>
                <a:lnTo>
                  <a:pt x="960303" y="0"/>
                </a:lnTo>
                <a:cubicBezTo>
                  <a:pt x="960065" y="256279"/>
                  <a:pt x="959826" y="512558"/>
                  <a:pt x="959588" y="768837"/>
                </a:cubicBezTo>
                <a:lnTo>
                  <a:pt x="0" y="763521"/>
                </a:lnTo>
                <a:lnTo>
                  <a:pt x="5316" y="524289"/>
                </a:lnTo>
                <a:lnTo>
                  <a:pt x="168732" y="532263"/>
                </a:lnTo>
                <a:close/>
              </a:path>
            </a:pathLst>
          </a:cu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8DD74-E074-461D-AF88-D7C31631CEAE}"/>
              </a:ext>
            </a:extLst>
          </p:cNvPr>
          <p:cNvSpPr txBox="1"/>
          <p:nvPr/>
        </p:nvSpPr>
        <p:spPr>
          <a:xfrm>
            <a:off x="9426408" y="4522156"/>
            <a:ext cx="7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8524D-F707-4B5B-BE65-4CD45C0B2BB4}"/>
              </a:ext>
            </a:extLst>
          </p:cNvPr>
          <p:cNvSpPr txBox="1"/>
          <p:nvPr/>
        </p:nvSpPr>
        <p:spPr>
          <a:xfrm rot="16200000">
            <a:off x="6356867" y="2442107"/>
            <a:ext cx="18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36C08-327A-4C52-BA27-5BFA12719B91}"/>
              </a:ext>
            </a:extLst>
          </p:cNvPr>
          <p:cNvSpPr txBox="1"/>
          <p:nvPr/>
        </p:nvSpPr>
        <p:spPr>
          <a:xfrm rot="16200000">
            <a:off x="7591016" y="1400517"/>
            <a:ext cx="173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0EE98-0B54-4014-82E8-E67E2FA0C87E}"/>
              </a:ext>
            </a:extLst>
          </p:cNvPr>
          <p:cNvSpPr txBox="1"/>
          <p:nvPr/>
        </p:nvSpPr>
        <p:spPr>
          <a:xfrm rot="16200000">
            <a:off x="10058199" y="1385420"/>
            <a:ext cx="180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12498-D1F2-4C47-B6AE-BEC0851B30CB}"/>
              </a:ext>
            </a:extLst>
          </p:cNvPr>
          <p:cNvCxnSpPr>
            <a:cxnSpLocks/>
          </p:cNvCxnSpPr>
          <p:nvPr/>
        </p:nvCxnSpPr>
        <p:spPr>
          <a:xfrm>
            <a:off x="8468718" y="245173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A4D94-91CA-42E8-9A45-5BD755E068F8}"/>
              </a:ext>
            </a:extLst>
          </p:cNvPr>
          <p:cNvCxnSpPr>
            <a:cxnSpLocks/>
          </p:cNvCxnSpPr>
          <p:nvPr/>
        </p:nvCxnSpPr>
        <p:spPr>
          <a:xfrm>
            <a:off x="10960882" y="2480168"/>
            <a:ext cx="0" cy="10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8A4D90-B3D2-4235-87D6-8173CBF4FDE2}"/>
              </a:ext>
            </a:extLst>
          </p:cNvPr>
          <p:cNvSpPr/>
          <p:nvPr/>
        </p:nvSpPr>
        <p:spPr>
          <a:xfrm>
            <a:off x="9226678" y="1922757"/>
            <a:ext cx="922783" cy="2303813"/>
          </a:xfrm>
          <a:custGeom>
            <a:avLst/>
            <a:gdLst>
              <a:gd name="connsiteX0" fmla="*/ 19538 w 715108"/>
              <a:gd name="connsiteY0" fmla="*/ 851877 h 1500554"/>
              <a:gd name="connsiteX1" fmla="*/ 148492 w 715108"/>
              <a:gd name="connsiteY1" fmla="*/ 386862 h 1500554"/>
              <a:gd name="connsiteX2" fmla="*/ 230554 w 715108"/>
              <a:gd name="connsiteY2" fmla="*/ 89877 h 1500554"/>
              <a:gd name="connsiteX3" fmla="*/ 355600 w 715108"/>
              <a:gd name="connsiteY3" fmla="*/ 0 h 1500554"/>
              <a:gd name="connsiteX4" fmla="*/ 472831 w 715108"/>
              <a:gd name="connsiteY4" fmla="*/ 19539 h 1500554"/>
              <a:gd name="connsiteX5" fmla="*/ 582246 w 715108"/>
              <a:gd name="connsiteY5" fmla="*/ 246185 h 1500554"/>
              <a:gd name="connsiteX6" fmla="*/ 679938 w 715108"/>
              <a:gd name="connsiteY6" fmla="*/ 672123 h 1500554"/>
              <a:gd name="connsiteX7" fmla="*/ 687754 w 715108"/>
              <a:gd name="connsiteY7" fmla="*/ 910493 h 1500554"/>
              <a:gd name="connsiteX8" fmla="*/ 715108 w 715108"/>
              <a:gd name="connsiteY8" fmla="*/ 1500554 h 1500554"/>
              <a:gd name="connsiteX9" fmla="*/ 15631 w 715108"/>
              <a:gd name="connsiteY9" fmla="*/ 1500554 h 1500554"/>
              <a:gd name="connsiteX10" fmla="*/ 0 w 715108"/>
              <a:gd name="connsiteY10" fmla="*/ 933939 h 1500554"/>
              <a:gd name="connsiteX11" fmla="*/ 19538 w 715108"/>
              <a:gd name="connsiteY11" fmla="*/ 851877 h 150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5108" h="1500554">
                <a:moveTo>
                  <a:pt x="19538" y="851877"/>
                </a:moveTo>
                <a:lnTo>
                  <a:pt x="148492" y="386862"/>
                </a:lnTo>
                <a:lnTo>
                  <a:pt x="230554" y="89877"/>
                </a:lnTo>
                <a:lnTo>
                  <a:pt x="355600" y="0"/>
                </a:lnTo>
                <a:lnTo>
                  <a:pt x="472831" y="19539"/>
                </a:lnTo>
                <a:lnTo>
                  <a:pt x="582246" y="246185"/>
                </a:lnTo>
                <a:lnTo>
                  <a:pt x="679938" y="672123"/>
                </a:lnTo>
                <a:lnTo>
                  <a:pt x="687754" y="910493"/>
                </a:lnTo>
                <a:lnTo>
                  <a:pt x="715108" y="1500554"/>
                </a:lnTo>
                <a:lnTo>
                  <a:pt x="15631" y="1500554"/>
                </a:lnTo>
                <a:lnTo>
                  <a:pt x="0" y="933939"/>
                </a:lnTo>
                <a:lnTo>
                  <a:pt x="19538" y="8518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237CC4-1E53-4C6A-8E9A-27C04B255072}"/>
              </a:ext>
            </a:extLst>
          </p:cNvPr>
          <p:cNvSpPr/>
          <p:nvPr/>
        </p:nvSpPr>
        <p:spPr>
          <a:xfrm>
            <a:off x="1628384" y="1402915"/>
            <a:ext cx="4546948" cy="3131507"/>
          </a:xfrm>
          <a:custGeom>
            <a:avLst/>
            <a:gdLst>
              <a:gd name="connsiteX0" fmla="*/ 0 w 4546948"/>
              <a:gd name="connsiteY0" fmla="*/ 0 h 3131507"/>
              <a:gd name="connsiteX1" fmla="*/ 814191 w 4546948"/>
              <a:gd name="connsiteY1" fmla="*/ 2542784 h 3131507"/>
              <a:gd name="connsiteX2" fmla="*/ 4546948 w 4546948"/>
              <a:gd name="connsiteY2" fmla="*/ 3131507 h 31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948" h="3131507">
                <a:moveTo>
                  <a:pt x="0" y="0"/>
                </a:moveTo>
                <a:cubicBezTo>
                  <a:pt x="28183" y="1010433"/>
                  <a:pt x="56366" y="2020866"/>
                  <a:pt x="814191" y="2542784"/>
                </a:cubicBezTo>
                <a:cubicBezTo>
                  <a:pt x="1572016" y="3064702"/>
                  <a:pt x="3059482" y="3098104"/>
                  <a:pt x="4546948" y="313150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E7FE9-738E-483E-BBD5-84784A0BCCBE}"/>
              </a:ext>
            </a:extLst>
          </p:cNvPr>
          <p:cNvSpPr txBox="1"/>
          <p:nvPr/>
        </p:nvSpPr>
        <p:spPr>
          <a:xfrm>
            <a:off x="1406140" y="3999213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AUC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9F0CE-8110-4142-975E-FAC4EEE2F488}"/>
              </a:ext>
            </a:extLst>
          </p:cNvPr>
          <p:cNvSpPr txBox="1"/>
          <p:nvPr/>
        </p:nvSpPr>
        <p:spPr>
          <a:xfrm>
            <a:off x="1369381" y="4226570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(Sensitive)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0D9EA-5E48-4AB3-8F4B-0DDB4CAFB6AD}"/>
              </a:ext>
            </a:extLst>
          </p:cNvPr>
          <p:cNvCxnSpPr/>
          <p:nvPr/>
        </p:nvCxnSpPr>
        <p:spPr>
          <a:xfrm>
            <a:off x="1315233" y="1089764"/>
            <a:ext cx="0" cy="4108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A04DB8-3D07-4611-A541-E77D56D74870}"/>
              </a:ext>
            </a:extLst>
          </p:cNvPr>
          <p:cNvCxnSpPr/>
          <p:nvPr/>
        </p:nvCxnSpPr>
        <p:spPr>
          <a:xfrm>
            <a:off x="1315233" y="5198301"/>
            <a:ext cx="5060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BF6708-C280-4178-8C9E-8165CF87E9B2}"/>
              </a:ext>
            </a:extLst>
          </p:cNvPr>
          <p:cNvSpPr/>
          <p:nvPr/>
        </p:nvSpPr>
        <p:spPr>
          <a:xfrm>
            <a:off x="1590806" y="1366963"/>
            <a:ext cx="4647156" cy="3205037"/>
          </a:xfrm>
          <a:custGeom>
            <a:avLst/>
            <a:gdLst>
              <a:gd name="connsiteX0" fmla="*/ 0 w 4647156"/>
              <a:gd name="connsiteY0" fmla="*/ 35952 h 3205037"/>
              <a:gd name="connsiteX1" fmla="*/ 2517731 w 4647156"/>
              <a:gd name="connsiteY1" fmla="*/ 449311 h 3205037"/>
              <a:gd name="connsiteX2" fmla="*/ 4647156 w 4647156"/>
              <a:gd name="connsiteY2" fmla="*/ 3205037 h 320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7156" h="3205037">
                <a:moveTo>
                  <a:pt x="0" y="35952"/>
                </a:moveTo>
                <a:cubicBezTo>
                  <a:pt x="871602" y="-21459"/>
                  <a:pt x="1743205" y="-78870"/>
                  <a:pt x="2517731" y="449311"/>
                </a:cubicBezTo>
                <a:cubicBezTo>
                  <a:pt x="3292257" y="977492"/>
                  <a:pt x="4031293" y="2649717"/>
                  <a:pt x="4647156" y="320503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EF6CD5-B0C2-47C8-B2EC-3B46C28BE158}"/>
              </a:ext>
            </a:extLst>
          </p:cNvPr>
          <p:cNvSpPr/>
          <p:nvPr/>
        </p:nvSpPr>
        <p:spPr>
          <a:xfrm>
            <a:off x="1665962" y="1380887"/>
            <a:ext cx="4559474" cy="3191113"/>
          </a:xfrm>
          <a:custGeom>
            <a:avLst/>
            <a:gdLst>
              <a:gd name="connsiteX0" fmla="*/ 0 w 4559474"/>
              <a:gd name="connsiteY0" fmla="*/ 9502 h 3191113"/>
              <a:gd name="connsiteX1" fmla="*/ 1002082 w 4559474"/>
              <a:gd name="connsiteY1" fmla="*/ 410335 h 3191113"/>
              <a:gd name="connsiteX2" fmla="*/ 2417523 w 4559474"/>
              <a:gd name="connsiteY2" fmla="*/ 2677546 h 3191113"/>
              <a:gd name="connsiteX3" fmla="*/ 4559474 w 4559474"/>
              <a:gd name="connsiteY3" fmla="*/ 3191113 h 319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474" h="3191113">
                <a:moveTo>
                  <a:pt x="0" y="9502"/>
                </a:moveTo>
                <a:cubicBezTo>
                  <a:pt x="299580" y="-12419"/>
                  <a:pt x="599161" y="-34339"/>
                  <a:pt x="1002082" y="410335"/>
                </a:cubicBezTo>
                <a:cubicBezTo>
                  <a:pt x="1405003" y="855009"/>
                  <a:pt x="1824624" y="2214083"/>
                  <a:pt x="2417523" y="2677546"/>
                </a:cubicBezTo>
                <a:cubicBezTo>
                  <a:pt x="3010422" y="3141009"/>
                  <a:pt x="3849666" y="3057502"/>
                  <a:pt x="4559474" y="3191113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687F9-6FCA-4DEA-B815-E61DDC108B5E}"/>
              </a:ext>
            </a:extLst>
          </p:cNvPr>
          <p:cNvSpPr txBox="1"/>
          <p:nvPr/>
        </p:nvSpPr>
        <p:spPr>
          <a:xfrm rot="16200000">
            <a:off x="456809" y="295936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viability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43ECD-6444-4E5C-9151-5B9C4D1192ED}"/>
              </a:ext>
            </a:extLst>
          </p:cNvPr>
          <p:cNvSpPr txBox="1"/>
          <p:nvPr/>
        </p:nvSpPr>
        <p:spPr>
          <a:xfrm>
            <a:off x="3293896" y="530637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Log(dose)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ED0B8-7806-46EA-B909-21E8364096DB}"/>
              </a:ext>
            </a:extLst>
          </p:cNvPr>
          <p:cNvSpPr txBox="1"/>
          <p:nvPr/>
        </p:nvSpPr>
        <p:spPr>
          <a:xfrm>
            <a:off x="2201370" y="2674121"/>
            <a:ext cx="103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AUC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AB5CE-6A37-4834-9459-3FBF404CA719}"/>
              </a:ext>
            </a:extLst>
          </p:cNvPr>
          <p:cNvSpPr txBox="1"/>
          <p:nvPr/>
        </p:nvSpPr>
        <p:spPr>
          <a:xfrm>
            <a:off x="4684734" y="199163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73C6-0BCC-459B-9E5E-1827130CD2CB}"/>
              </a:ext>
            </a:extLst>
          </p:cNvPr>
          <p:cNvSpPr txBox="1"/>
          <p:nvPr/>
        </p:nvSpPr>
        <p:spPr>
          <a:xfrm>
            <a:off x="4663061" y="1729648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(Resistant)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17CEEF-471F-4300-99CA-CDA62C50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95" y="1025804"/>
            <a:ext cx="4035298" cy="40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3" grpId="0" animBg="1"/>
      <p:bldP spid="21" grpId="0" animBg="1"/>
      <p:bldP spid="24" grpId="0"/>
      <p:bldP spid="31" grpId="0"/>
      <p:bldP spid="12" grpId="0" animBg="1"/>
      <p:bldP spid="14" grpId="0" animBg="1"/>
      <p:bldP spid="25" grpId="0"/>
      <p:bldP spid="2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C3DA-04AE-45EB-AE1C-EAEAA860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2287-B4F1-4E73-9285-39AB8AFA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are filtered based on QC metrics prior to assignment (Issue #14) </a:t>
            </a:r>
          </a:p>
          <a:p>
            <a:r>
              <a:rPr lang="en-US" dirty="0"/>
              <a:t>0.2, 0.8 quantile assignment (“Tails” are each 20% of full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2068C-CD85-482B-9EE3-9A05B53C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3474085"/>
            <a:ext cx="7301422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78F-5881-4F84-83BA-DA9F13D4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9908-95F5-4256-80FB-49412F64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and documentation is stored in a private </a:t>
            </a:r>
            <a:r>
              <a:rPr lang="en-US" dirty="0" err="1"/>
              <a:t>github</a:t>
            </a:r>
            <a:r>
              <a:rPr lang="en-US" dirty="0"/>
              <a:t> repo.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https://github.com/nathanieljevans/HNSCC_functional_data_pipeline</a:t>
            </a:r>
            <a:r>
              <a:rPr lang="en-US" sz="2000" dirty="0"/>
              <a:t>) </a:t>
            </a:r>
          </a:p>
          <a:p>
            <a:r>
              <a:rPr lang="en-US" dirty="0"/>
              <a:t>Wiki Pages; Wet-lab protocols, </a:t>
            </a:r>
            <a:r>
              <a:rPr lang="en-US" dirty="0" err="1"/>
              <a:t>DR_ViewerApp_Tutorial</a:t>
            </a:r>
            <a:r>
              <a:rPr lang="en-US" dirty="0"/>
              <a:t>, etc. </a:t>
            </a:r>
          </a:p>
          <a:p>
            <a:r>
              <a:rPr lang="en-US" dirty="0"/>
              <a:t>Issues – Bug tracking, feature requests,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Data Dictionary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973</Words>
  <Application>Microsoft Office PowerPoint</Application>
  <PresentationFormat>Widescreen</PresentationFormat>
  <Paragraphs>164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HNSCC functional assay pipeline development </vt:lpstr>
      <vt:lpstr>Overview </vt:lpstr>
      <vt:lpstr>Plate-Map Format</vt:lpstr>
      <vt:lpstr>Panel Assay Data Naming Convention</vt:lpstr>
      <vt:lpstr>PowerPoint Presentation</vt:lpstr>
      <vt:lpstr>PowerPoint Presentation</vt:lpstr>
      <vt:lpstr>PowerPoint Presentation</vt:lpstr>
      <vt:lpstr>Sensitivity Assignment </vt:lpstr>
      <vt:lpstr>Documentation</vt:lpstr>
      <vt:lpstr>Pipeline Testing</vt:lpstr>
      <vt:lpstr>Pipeline Validation (power analysis)</vt:lpstr>
      <vt:lpstr>Visualization and Results Interactions</vt:lpstr>
      <vt:lpstr>DR_ViewerApp</vt:lpstr>
      <vt:lpstr>Processing Time &amp; Parallelization</vt:lpstr>
      <vt:lpstr>Probit Fitting Convergence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61</cp:revision>
  <dcterms:created xsi:type="dcterms:W3CDTF">2019-07-29T16:57:30Z</dcterms:created>
  <dcterms:modified xsi:type="dcterms:W3CDTF">2019-09-06T02:10:10Z</dcterms:modified>
</cp:coreProperties>
</file>