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6" r:id="rId6"/>
    <p:sldId id="257" r:id="rId7"/>
    <p:sldId id="258" r:id="rId8"/>
    <p:sldId id="261" r:id="rId9"/>
    <p:sldId id="259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C28-2B26-49FD-A131-DB5B6A5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A38-22D3-4A95-893E-CB12143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beatAML</a:t>
            </a:r>
            <a:r>
              <a:rPr lang="en-US" dirty="0"/>
              <a:t> data and compare to values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Doc testing</a:t>
            </a:r>
          </a:p>
        </p:txBody>
      </p:sp>
    </p:spTree>
    <p:extLst>
      <p:ext uri="{BB962C8B-B14F-4D97-AF65-F5344CB8AC3E}">
        <p14:creationId xmlns:p14="http://schemas.microsoft.com/office/powerpoint/2010/main" val="293563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340BC-43EB-437A-BF1B-C7DA658DC13D}"/>
              </a:ext>
            </a:extLst>
          </p:cNvPr>
          <p:cNvSpPr/>
          <p:nvPr/>
        </p:nvSpPr>
        <p:spPr>
          <a:xfrm>
            <a:off x="7227944" y="1742834"/>
            <a:ext cx="2689210" cy="138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zero value (positive control) of optical density is set by the </a:t>
            </a:r>
            <a:r>
              <a:rPr lang="en-US" sz="1100" dirty="0" err="1"/>
              <a:t>p.spec</a:t>
            </a:r>
            <a:r>
              <a:rPr lang="en-US" sz="1100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sz="1100" b="1" dirty="0" err="1"/>
              <a:t>Cell_viab</a:t>
            </a:r>
            <a:r>
              <a:rPr lang="en-US" sz="1100" b="1" dirty="0"/>
              <a:t> = </a:t>
            </a:r>
            <a:r>
              <a:rPr lang="en-US" sz="1100" b="1" dirty="0" err="1"/>
              <a:t>opt_dens</a:t>
            </a:r>
            <a:r>
              <a:rPr lang="en-US" sz="1100" b="1" dirty="0"/>
              <a:t> / </a:t>
            </a:r>
            <a:r>
              <a:rPr lang="en-US" sz="1100" b="1" dirty="0" err="1"/>
              <a:t>avg_plt_control</a:t>
            </a:r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[This sets PAC control value as cell viability of 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B135-2F23-4CDC-9A4F-89BC83BDAEF9}"/>
              </a:ext>
            </a:extLst>
          </p:cNvPr>
          <p:cNvSpPr/>
          <p:nvPr/>
        </p:nvSpPr>
        <p:spPr>
          <a:xfrm>
            <a:off x="2527697" y="1733310"/>
            <a:ext cx="1843088" cy="1133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from matrix format to long data and merge plate map. Critical output features: </a:t>
            </a:r>
          </a:p>
          <a:p>
            <a:pPr algn="ctr"/>
            <a:r>
              <a:rPr lang="en-US" sz="1200" dirty="0"/>
              <a:t>[conc, </a:t>
            </a:r>
            <a:r>
              <a:rPr lang="en-US" sz="1200" dirty="0" err="1"/>
              <a:t>optical_density</a:t>
            </a:r>
            <a:r>
              <a:rPr lang="en-US" sz="1200" dirty="0"/>
              <a:t>, </a:t>
            </a:r>
            <a:r>
              <a:rPr lang="en-US" sz="1200" dirty="0" err="1"/>
              <a:t>lab_id</a:t>
            </a:r>
            <a:r>
              <a:rPr lang="en-US" sz="1200" dirty="0"/>
              <a:t>, inhibitor]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  <a:p>
            <a:pPr algn="ctr"/>
            <a:r>
              <a:rPr lang="en-US" sz="900" dirty="0"/>
              <a:t>[HNSCC_plate_data_mapper.py]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(1)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B8EF-55B2-46F6-84B0-5768C4CA29F0}"/>
              </a:ext>
            </a:extLst>
          </p:cNvPr>
          <p:cNvSpPr/>
          <p:nvPr/>
        </p:nvSpPr>
        <p:spPr>
          <a:xfrm>
            <a:off x="9974716" y="1742827"/>
            <a:ext cx="1843088" cy="962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floor of zero </a:t>
            </a:r>
          </a:p>
          <a:p>
            <a:pPr algn="ctr"/>
            <a:r>
              <a:rPr lang="en-US" sz="1200" dirty="0"/>
              <a:t>QC: </a:t>
            </a:r>
            <a:r>
              <a:rPr lang="en-US" sz="1200" b="1" dirty="0"/>
              <a:t>Negative assay value adjustment ?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(2)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93816-43F2-4B1A-9171-0FF2E4500C69}"/>
              </a:ext>
            </a:extLst>
          </p:cNvPr>
          <p:cNvSpPr/>
          <p:nvPr/>
        </p:nvSpPr>
        <p:spPr>
          <a:xfrm>
            <a:off x="494110" y="5200637"/>
            <a:ext cx="2382440" cy="153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arenBoth"/>
            </a:pPr>
            <a:r>
              <a:rPr lang="en-US" sz="1100" b="1" dirty="0"/>
              <a:t>Within-plate replicates are fit with linear regression and drugs with AUC differences &gt; 1 are removed. Remaining are averaged. </a:t>
            </a:r>
          </a:p>
          <a:p>
            <a:pPr marL="228600" indent="-228600" algn="ctr">
              <a:buAutoNum type="arabicParenBoth"/>
            </a:pPr>
            <a:r>
              <a:rPr lang="en-US" sz="1100" b="1" dirty="0"/>
              <a:t>Across-plate replicates are fit with linear regression and AUC differences &gt; 0.75 are removed. Remaining are averaged.  </a:t>
            </a:r>
            <a:r>
              <a:rPr lang="en-US" sz="11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65572" y="4229088"/>
            <a:ext cx="1843088" cy="9715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(3)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A49F1-FAE7-47BA-847B-A196A3941387}"/>
              </a:ext>
            </a:extLst>
          </p:cNvPr>
          <p:cNvSpPr/>
          <p:nvPr/>
        </p:nvSpPr>
        <p:spPr>
          <a:xfrm>
            <a:off x="3902104" y="5229214"/>
            <a:ext cx="1843088" cy="86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ceiling of 1 </a:t>
            </a:r>
          </a:p>
          <a:p>
            <a:pPr algn="ctr"/>
            <a:r>
              <a:rPr lang="en-US" sz="1200" dirty="0"/>
              <a:t>(Dan’s protocol uses 100 – note for AUC threshold adjustments)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902104" y="4229088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(4)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Combination-Agents Normalization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CE092-1F7B-4C9F-8F42-9D535FEE76B5}"/>
              </a:ext>
            </a:extLst>
          </p:cNvPr>
          <p:cNvSpPr/>
          <p:nvPr/>
        </p:nvSpPr>
        <p:spPr>
          <a:xfrm>
            <a:off x="5013380" y="2619380"/>
            <a:ext cx="1843088" cy="881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Concentrations have to be represented as </a:t>
            </a:r>
            <a:r>
              <a:rPr lang="en-US" sz="1200" dirty="0" err="1"/>
              <a:t>euclidean</a:t>
            </a:r>
            <a:r>
              <a:rPr lang="en-US" sz="1200" dirty="0"/>
              <a:t> distances in concentration space to provide accurate plate to fit along.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85422" y="422909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F8A642-34FC-4C9D-BD5E-4F69D6C4C988}"/>
              </a:ext>
            </a:extLst>
          </p:cNvPr>
          <p:cNvSpPr/>
          <p:nvPr/>
        </p:nvSpPr>
        <p:spPr>
          <a:xfrm>
            <a:off x="6613071" y="5219687"/>
            <a:ext cx="2947308" cy="1104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Probit</a:t>
            </a:r>
            <a:r>
              <a:rPr lang="en-US" sz="1200" dirty="0"/>
              <a:t> Regression &amp; 5</a:t>
            </a:r>
            <a:r>
              <a:rPr lang="en-US" sz="1200" baseline="30000" dirty="0"/>
              <a:t>th</a:t>
            </a:r>
            <a:r>
              <a:rPr lang="en-US" sz="1200" dirty="0"/>
              <a:t> order polynomial regression. For each calculate: </a:t>
            </a:r>
          </a:p>
          <a:p>
            <a:pPr algn="ctr"/>
            <a:r>
              <a:rPr lang="en-US" sz="1200" b="1" dirty="0"/>
              <a:t>AIC, BIC </a:t>
            </a:r>
          </a:p>
          <a:p>
            <a:pPr algn="ctr"/>
            <a:r>
              <a:rPr lang="en-US" sz="1200" b="1" dirty="0"/>
              <a:t>Deviance</a:t>
            </a:r>
          </a:p>
          <a:p>
            <a:pPr algn="ctr"/>
            <a:r>
              <a:rPr lang="en-US" sz="1200" b="1" dirty="0"/>
              <a:t>P value, z-statistic</a:t>
            </a:r>
          </a:p>
          <a:p>
            <a:pPr algn="ctr"/>
            <a:r>
              <a:rPr lang="en-US" sz="1200" b="1" dirty="0"/>
              <a:t>AUC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45192" y="472438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65572" y="1252300"/>
            <a:ext cx="11052232" cy="3462561"/>
          </a:xfrm>
          <a:prstGeom prst="bentConnector5">
            <a:avLst>
              <a:gd name="adj1" fmla="val -2068"/>
              <a:gd name="adj2" fmla="val 72940"/>
              <a:gd name="adj3" fmla="val 102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21478" y="422908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202C5-0C46-4E82-98BC-E15CFAA5C3CD}"/>
              </a:ext>
            </a:extLst>
          </p:cNvPr>
          <p:cNvSpPr/>
          <p:nvPr/>
        </p:nvSpPr>
        <p:spPr>
          <a:xfrm>
            <a:off x="9854802" y="5229207"/>
            <a:ext cx="1843088" cy="1269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runs with: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&gt; 12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Deviance &gt; 2</a:t>
            </a:r>
          </a:p>
          <a:p>
            <a:pPr algn="ctr"/>
            <a:r>
              <a:rPr lang="en-US" sz="1200" dirty="0"/>
              <a:t>Flag runs where: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&lt; [poly reg] AIC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47535" y="472438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608660" y="4714861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391242" y="-39715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90118" y="3784239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or across plate replicates on these panels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395-B090-4B39-AAC3-A8B83C1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Combination-agent concentration space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CEB-FD9D-41AC-891F-1603D33C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combination-agent assays, we have to choose a plane to fit our </a:t>
            </a:r>
            <a:r>
              <a:rPr lang="en-US" dirty="0" err="1"/>
              <a:t>probit</a:t>
            </a:r>
            <a:r>
              <a:rPr lang="en-US" dirty="0"/>
              <a:t> along and we really only have one good choice.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99915-9366-4908-915D-7C96E0A134B3}"/>
              </a:ext>
            </a:extLst>
          </p:cNvPr>
          <p:cNvCxnSpPr/>
          <p:nvPr/>
        </p:nvCxnSpPr>
        <p:spPr>
          <a:xfrm flipV="1">
            <a:off x="7505700" y="2085975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5DD3C-416C-4F7E-8CFE-FA77FCA01199}"/>
              </a:ext>
            </a:extLst>
          </p:cNvPr>
          <p:cNvCxnSpPr/>
          <p:nvPr/>
        </p:nvCxnSpPr>
        <p:spPr>
          <a:xfrm>
            <a:off x="7505700" y="548640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CEC32-304A-4F5B-BCE7-BBF322B7B554}"/>
              </a:ext>
            </a:extLst>
          </p:cNvPr>
          <p:cNvSpPr/>
          <p:nvPr/>
        </p:nvSpPr>
        <p:spPr>
          <a:xfrm>
            <a:off x="7348540" y="5310190"/>
            <a:ext cx="314320" cy="31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0203AB-BBA0-4C0E-8089-6840EC6B1516}"/>
              </a:ext>
            </a:extLst>
          </p:cNvPr>
          <p:cNvSpPr/>
          <p:nvPr/>
        </p:nvSpPr>
        <p:spPr>
          <a:xfrm>
            <a:off x="7424742" y="5376865"/>
            <a:ext cx="161916" cy="18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AFCE2-98E4-43ED-9796-C2CABAAFEDFF}"/>
              </a:ext>
            </a:extLst>
          </p:cNvPr>
          <p:cNvSpPr txBox="1"/>
          <p:nvPr/>
        </p:nvSpPr>
        <p:spPr>
          <a:xfrm>
            <a:off x="8681650" y="5557833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 concentration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97A-1D48-4F41-94CF-D15FF9181B22}"/>
              </a:ext>
            </a:extLst>
          </p:cNvPr>
          <p:cNvSpPr txBox="1"/>
          <p:nvPr/>
        </p:nvSpPr>
        <p:spPr>
          <a:xfrm rot="16200000">
            <a:off x="6092898" y="351341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CDB35-3521-4F77-9036-E584A47AAC9D}"/>
              </a:ext>
            </a:extLst>
          </p:cNvPr>
          <p:cNvSpPr txBox="1"/>
          <p:nvPr/>
        </p:nvSpPr>
        <p:spPr>
          <a:xfrm>
            <a:off x="6891523" y="530134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  <a:p>
            <a:r>
              <a:rPr lang="en-US" dirty="0"/>
              <a:t>viability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C09AF-9D84-4AEC-BD83-384C1C0CA695}"/>
              </a:ext>
            </a:extLst>
          </p:cNvPr>
          <p:cNvCxnSpPr/>
          <p:nvPr/>
        </p:nvCxnSpPr>
        <p:spPr>
          <a:xfrm flipV="1">
            <a:off x="7975692" y="3644143"/>
            <a:ext cx="2772351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F25F358-D960-4CF3-82AC-93D51F6D34E3}"/>
              </a:ext>
            </a:extLst>
          </p:cNvPr>
          <p:cNvSpPr/>
          <p:nvPr/>
        </p:nvSpPr>
        <p:spPr>
          <a:xfrm>
            <a:off x="7958137" y="4931568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2ED463D-9533-46C0-B562-D731C558ACD6}"/>
              </a:ext>
            </a:extLst>
          </p:cNvPr>
          <p:cNvSpPr/>
          <p:nvPr/>
        </p:nvSpPr>
        <p:spPr>
          <a:xfrm>
            <a:off x="8443525" y="4665351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67C690-EC5F-4D77-8F51-FA5E52115841}"/>
              </a:ext>
            </a:extLst>
          </p:cNvPr>
          <p:cNvSpPr/>
          <p:nvPr/>
        </p:nvSpPr>
        <p:spPr>
          <a:xfrm>
            <a:off x="9013319" y="4430315"/>
            <a:ext cx="209550" cy="176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6686CEB-E865-4451-95C4-A68C4DE3C1CB}"/>
              </a:ext>
            </a:extLst>
          </p:cNvPr>
          <p:cNvSpPr/>
          <p:nvPr/>
        </p:nvSpPr>
        <p:spPr>
          <a:xfrm>
            <a:off x="9448050" y="4162576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706A1DDA-37F7-44D6-89F4-899EECA260BD}"/>
              </a:ext>
            </a:extLst>
          </p:cNvPr>
          <p:cNvSpPr/>
          <p:nvPr/>
        </p:nvSpPr>
        <p:spPr>
          <a:xfrm>
            <a:off x="9978623" y="3884612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323D51-E793-4412-9100-E7AC12C652BD}"/>
              </a:ext>
            </a:extLst>
          </p:cNvPr>
          <p:cNvSpPr/>
          <p:nvPr/>
        </p:nvSpPr>
        <p:spPr>
          <a:xfrm>
            <a:off x="10479544" y="3651249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2808B-8C8C-49B7-BCF2-61F5CD2C2EBC}"/>
              </a:ext>
            </a:extLst>
          </p:cNvPr>
          <p:cNvCxnSpPr>
            <a:cxnSpLocks/>
          </p:cNvCxnSpPr>
          <p:nvPr/>
        </p:nvCxnSpPr>
        <p:spPr>
          <a:xfrm flipV="1">
            <a:off x="1894070" y="4162576"/>
            <a:ext cx="0" cy="19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B1A3-D1C0-41F5-86BB-3B5C61D376DD}"/>
              </a:ext>
            </a:extLst>
          </p:cNvPr>
          <p:cNvSpPr txBox="1"/>
          <p:nvPr/>
        </p:nvSpPr>
        <p:spPr>
          <a:xfrm>
            <a:off x="2012152" y="6121002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(drg1_conc^2 + drg2_conc^2)^(0.5)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9AA6F-BEC9-4ED4-8129-DE3BD186AE2E}"/>
              </a:ext>
            </a:extLst>
          </p:cNvPr>
          <p:cNvSpPr txBox="1"/>
          <p:nvPr/>
        </p:nvSpPr>
        <p:spPr>
          <a:xfrm rot="16200000">
            <a:off x="1151442" y="493302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</a:t>
            </a:r>
            <a:r>
              <a:rPr lang="en-US" dirty="0" err="1"/>
              <a:t>viab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79A00-9734-473F-A083-46CF3A610393}"/>
              </a:ext>
            </a:extLst>
          </p:cNvPr>
          <p:cNvCxnSpPr/>
          <p:nvPr/>
        </p:nvCxnSpPr>
        <p:spPr>
          <a:xfrm>
            <a:off x="1894070" y="6121002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3A75E-8707-441A-8FAD-9B33ED1856DB}"/>
              </a:ext>
            </a:extLst>
          </p:cNvPr>
          <p:cNvSpPr/>
          <p:nvPr/>
        </p:nvSpPr>
        <p:spPr>
          <a:xfrm>
            <a:off x="2051038" y="4368430"/>
            <a:ext cx="3273878" cy="1558735"/>
          </a:xfrm>
          <a:custGeom>
            <a:avLst/>
            <a:gdLst>
              <a:gd name="connsiteX0" fmla="*/ 0 w 3273878"/>
              <a:gd name="connsiteY0" fmla="*/ 0 h 1558735"/>
              <a:gd name="connsiteX1" fmla="*/ 1510393 w 3273878"/>
              <a:gd name="connsiteY1" fmla="*/ 261257 h 1558735"/>
              <a:gd name="connsiteX2" fmla="*/ 2326821 w 3273878"/>
              <a:gd name="connsiteY2" fmla="*/ 1387929 h 1558735"/>
              <a:gd name="connsiteX3" fmla="*/ 3273878 w 3273878"/>
              <a:gd name="connsiteY3" fmla="*/ 1534886 h 1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78" h="1558735">
                <a:moveTo>
                  <a:pt x="0" y="0"/>
                </a:moveTo>
                <a:cubicBezTo>
                  <a:pt x="561295" y="14968"/>
                  <a:pt x="1122590" y="29936"/>
                  <a:pt x="1510393" y="261257"/>
                </a:cubicBezTo>
                <a:cubicBezTo>
                  <a:pt x="1898196" y="492578"/>
                  <a:pt x="2032907" y="1175658"/>
                  <a:pt x="2326821" y="1387929"/>
                </a:cubicBezTo>
                <a:cubicBezTo>
                  <a:pt x="2620735" y="1600200"/>
                  <a:pt x="2947306" y="1567543"/>
                  <a:pt x="3273878" y="1534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most] of the cell viability values are identical. </a:t>
            </a:r>
          </a:p>
          <a:p>
            <a:pPr lvl="1"/>
            <a:r>
              <a:rPr lang="en-US" dirty="0"/>
              <a:t>If all are identical I just fit with the max </a:t>
            </a:r>
            <a:r>
              <a:rPr lang="en-US" dirty="0" err="1"/>
              <a:t>auc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If not all are identical, I fit with </a:t>
            </a:r>
            <a:r>
              <a:rPr lang="en-US"/>
              <a:t>linear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856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Combination-agent concentration space fit </vt:lpstr>
      <vt:lpstr>Probit Fitting Convergence</vt:lpstr>
      <vt:lpstr>Overview </vt:lpstr>
      <vt:lpstr>Plate Map Revisions </vt:lpstr>
      <vt:lpstr>Data output documentation issues</vt:lpstr>
      <vt:lpstr>Standing Questions</vt:lpstr>
      <vt:lpstr>Verification </vt:lpstr>
      <vt:lpstr>Overview: Map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30</cp:revision>
  <dcterms:created xsi:type="dcterms:W3CDTF">2019-07-29T16:57:30Z</dcterms:created>
  <dcterms:modified xsi:type="dcterms:W3CDTF">2019-08-15T19:23:46Z</dcterms:modified>
</cp:coreProperties>
</file>