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66" r:id="rId6"/>
    <p:sldId id="268" r:id="rId7"/>
    <p:sldId id="257" r:id="rId8"/>
    <p:sldId id="258" r:id="rId9"/>
    <p:sldId id="261" r:id="rId10"/>
    <p:sldId id="259" r:id="rId11"/>
    <p:sldId id="265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C28-2B26-49FD-A131-DB5B6A5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A38-22D3-4A95-893E-CB12143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beatAML</a:t>
            </a:r>
            <a:r>
              <a:rPr lang="en-US" dirty="0"/>
              <a:t> data and compare to values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Doc testing</a:t>
            </a:r>
          </a:p>
        </p:txBody>
      </p:sp>
    </p:spTree>
    <p:extLst>
      <p:ext uri="{BB962C8B-B14F-4D97-AF65-F5344CB8AC3E}">
        <p14:creationId xmlns:p14="http://schemas.microsoft.com/office/powerpoint/2010/main" val="293563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Normalization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Normalization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53051" y="3204580"/>
            <a:ext cx="1843088" cy="971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Within &amp; Across Plate Inhibitor Averaging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889583" y="3204580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Ceiling Normalization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Combination-Agents Normalization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72901" y="320458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32671" y="369988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53051" y="1252300"/>
            <a:ext cx="11064753" cy="2438053"/>
          </a:xfrm>
          <a:prstGeom prst="bentConnector5">
            <a:avLst>
              <a:gd name="adj1" fmla="val -2066"/>
              <a:gd name="adj2" fmla="val 65019"/>
              <a:gd name="adj3" fmla="val 10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08957" y="320458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35014" y="369988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596139" y="3690353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495262" y="37009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08224" y="2792324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plate replicates on these panels [rev 001, 002]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F6F5A-A2EA-4477-8D66-A330B652E3CA}"/>
              </a:ext>
            </a:extLst>
          </p:cNvPr>
          <p:cNvSpPr/>
          <p:nvPr/>
        </p:nvSpPr>
        <p:spPr>
          <a:xfrm>
            <a:off x="753051" y="4970675"/>
            <a:ext cx="1092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Convert from matrix format to long data and merge plate map.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627A5-13E0-4909-A4A7-D7AF56D02160}"/>
              </a:ext>
            </a:extLst>
          </p:cNvPr>
          <p:cNvSpPr/>
          <p:nvPr/>
        </p:nvSpPr>
        <p:spPr>
          <a:xfrm>
            <a:off x="1295378" y="5297047"/>
            <a:ext cx="10067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Represented combination-agent  conc. as Euclidean distance.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D4FAE4-8B5D-4771-9382-3775E4191524}"/>
              </a:ext>
            </a:extLst>
          </p:cNvPr>
          <p:cNvSpPr/>
          <p:nvPr/>
        </p:nvSpPr>
        <p:spPr>
          <a:xfrm>
            <a:off x="-6231436" y="27542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 zero value (positive control) of optical density is set by the </a:t>
            </a:r>
            <a:r>
              <a:rPr lang="en-US" dirty="0" err="1"/>
              <a:t>p.spec</a:t>
            </a:r>
            <a:r>
              <a:rPr lang="en-US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b="1" dirty="0" err="1"/>
              <a:t>Cell_viab</a:t>
            </a:r>
            <a:r>
              <a:rPr lang="en-US" b="1" dirty="0"/>
              <a:t> = </a:t>
            </a:r>
            <a:r>
              <a:rPr lang="en-US" b="1" dirty="0" err="1"/>
              <a:t>opt_dens</a:t>
            </a:r>
            <a:r>
              <a:rPr lang="en-US" b="1" dirty="0"/>
              <a:t> / </a:t>
            </a:r>
            <a:r>
              <a:rPr lang="en-US" b="1" dirty="0" err="1"/>
              <a:t>avg_plt_control</a:t>
            </a:r>
            <a:r>
              <a:rPr lang="en-US" b="1" dirty="0"/>
              <a:t> </a:t>
            </a:r>
          </a:p>
          <a:p>
            <a:pPr algn="ctr"/>
            <a:r>
              <a:rPr lang="en-US" dirty="0"/>
              <a:t>[This sets PAC control value as cell viability of 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3E041-0E71-4A8B-9C6F-A3AEC46E7707}"/>
              </a:ext>
            </a:extLst>
          </p:cNvPr>
          <p:cNvSpPr/>
          <p:nvPr/>
        </p:nvSpPr>
        <p:spPr>
          <a:xfrm>
            <a:off x="-5422445" y="42459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Set floor of zero </a:t>
            </a:r>
          </a:p>
          <a:p>
            <a:pPr algn="ctr"/>
            <a:r>
              <a:rPr lang="en-US" dirty="0"/>
              <a:t>QC: </a:t>
            </a:r>
            <a:r>
              <a:rPr lang="en-US" b="1" dirty="0"/>
              <a:t>Negative assay value adjustment ?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E65B6-5A94-4026-9A85-E62AA1390913}"/>
              </a:ext>
            </a:extLst>
          </p:cNvPr>
          <p:cNvSpPr/>
          <p:nvPr/>
        </p:nvSpPr>
        <p:spPr>
          <a:xfrm>
            <a:off x="-6567949" y="52524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ctr">
              <a:buAutoNum type="arabicParenBoth"/>
            </a:pPr>
            <a:r>
              <a:rPr lang="en-US" b="1" dirty="0"/>
              <a:t>Within-plate replicates are fit with linear regression and drugs with AUC differences &gt; 1 are removed. Remaining are averaged. </a:t>
            </a:r>
          </a:p>
          <a:p>
            <a:pPr marL="228600" indent="-228600" algn="ctr">
              <a:buAutoNum type="arabicParenBoth"/>
            </a:pPr>
            <a:r>
              <a:rPr lang="en-US" b="1" dirty="0"/>
              <a:t>Across-plate replicates are fit with linear regression and AUC differences &gt; 0.75 are removed. Remaining are averaged.  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1E8A0-9DA5-4023-909F-731D2E7340C9}"/>
              </a:ext>
            </a:extLst>
          </p:cNvPr>
          <p:cNvSpPr/>
          <p:nvPr/>
        </p:nvSpPr>
        <p:spPr>
          <a:xfrm>
            <a:off x="12586481" y="45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Apply ceiling of 1 </a:t>
            </a:r>
          </a:p>
          <a:p>
            <a:pPr algn="ctr"/>
            <a:r>
              <a:rPr lang="en-US" dirty="0"/>
              <a:t>(Dan’s protocol uses 100 – note for AUC threshold adjustments)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CB1CC-A67B-42AB-A321-6926B7528ADD}"/>
              </a:ext>
            </a:extLst>
          </p:cNvPr>
          <p:cNvSpPr/>
          <p:nvPr/>
        </p:nvSpPr>
        <p:spPr>
          <a:xfrm>
            <a:off x="12706291" y="10579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Probit</a:t>
            </a:r>
            <a:r>
              <a:rPr lang="en-US" dirty="0"/>
              <a:t> Regression &amp; 5</a:t>
            </a:r>
            <a:r>
              <a:rPr lang="en-US" baseline="30000" dirty="0"/>
              <a:t>th</a:t>
            </a:r>
            <a:r>
              <a:rPr lang="en-US" dirty="0"/>
              <a:t> order polynomial regression. For each calculate: </a:t>
            </a:r>
          </a:p>
          <a:p>
            <a:pPr algn="ctr"/>
            <a:r>
              <a:rPr lang="en-US" b="1" dirty="0"/>
              <a:t>AIC, BIC </a:t>
            </a:r>
          </a:p>
          <a:p>
            <a:pPr algn="ctr"/>
            <a:r>
              <a:rPr lang="en-US" b="1" dirty="0"/>
              <a:t>Deviance</a:t>
            </a:r>
          </a:p>
          <a:p>
            <a:pPr algn="ctr"/>
            <a:r>
              <a:rPr lang="en-US" b="1" dirty="0"/>
              <a:t>P value, z-statistic</a:t>
            </a:r>
          </a:p>
          <a:p>
            <a:pPr algn="ctr"/>
            <a:r>
              <a:rPr lang="en-US" b="1" dirty="0"/>
              <a:t>AUC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AADE3-3B65-4FAC-ACCB-369D56EBF533}"/>
              </a:ext>
            </a:extLst>
          </p:cNvPr>
          <p:cNvSpPr/>
          <p:nvPr/>
        </p:nvSpPr>
        <p:spPr>
          <a:xfrm>
            <a:off x="11818709" y="3324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Remove runs with: 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AIC &gt; 12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Deviance &gt; 2</a:t>
            </a:r>
          </a:p>
          <a:p>
            <a:pPr algn="ctr"/>
            <a:r>
              <a:rPr lang="en-US" dirty="0"/>
              <a:t>Flag runs where: 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AIC &lt; [poly reg] AIC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42ACC-AD11-4109-ABA2-72EBF23AE01E}"/>
              </a:ext>
            </a:extLst>
          </p:cNvPr>
          <p:cNvSpPr txBox="1"/>
          <p:nvPr/>
        </p:nvSpPr>
        <p:spPr>
          <a:xfrm>
            <a:off x="451987" y="4569868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Description: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/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1670447" y="29526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0217" y="790563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4406503" y="29526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3332560" y="790563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F2346E-C21A-403A-8EFC-ED6B514CC6AC}"/>
              </a:ext>
            </a:extLst>
          </p:cNvPr>
          <p:cNvSpPr/>
          <p:nvPr/>
        </p:nvSpPr>
        <p:spPr>
          <a:xfrm>
            <a:off x="1670447" y="146684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6EE54F4-383B-4039-B44A-4F509DD087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30217" y="196213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33EF19-D7E9-4AD2-8160-419B5A81713A}"/>
              </a:ext>
            </a:extLst>
          </p:cNvPr>
          <p:cNvSpPr/>
          <p:nvPr/>
        </p:nvSpPr>
        <p:spPr>
          <a:xfrm>
            <a:off x="4406503" y="146683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A387ED4-9FFD-46AB-A08C-12D140A073AE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3332560" y="196213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0C8772-35DE-4C19-BB08-C8AE6612F512}"/>
              </a:ext>
            </a:extLst>
          </p:cNvPr>
          <p:cNvSpPr/>
          <p:nvPr/>
        </p:nvSpPr>
        <p:spPr>
          <a:xfrm>
            <a:off x="1670447" y="263841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9B3827-08E0-4FDD-88B7-C83F774CC82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0217" y="313371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DFC731-9CAE-44CC-9A30-9EC27A5D9C19}"/>
              </a:ext>
            </a:extLst>
          </p:cNvPr>
          <p:cNvSpPr/>
          <p:nvPr/>
        </p:nvSpPr>
        <p:spPr>
          <a:xfrm>
            <a:off x="4406503" y="263841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A2F029-9F9F-43EE-B714-71ADF0CA1D95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3332560" y="313371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1A3087-DF0B-467D-8640-82E0C38A7EB5}"/>
              </a:ext>
            </a:extLst>
          </p:cNvPr>
          <p:cNvSpPr/>
          <p:nvPr/>
        </p:nvSpPr>
        <p:spPr>
          <a:xfrm>
            <a:off x="1670447" y="5391159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4307AF-9886-4E84-B8F6-CEEBDDB0741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30217" y="5886456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D1412A-D74C-48B1-8253-BEBA210DE175}"/>
              </a:ext>
            </a:extLst>
          </p:cNvPr>
          <p:cNvSpPr/>
          <p:nvPr/>
        </p:nvSpPr>
        <p:spPr>
          <a:xfrm>
            <a:off x="4406503" y="539115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D2FE90B-59A9-4EB4-9C4E-1B9B8D21A0FE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3332560" y="5886456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0E55EBB-DCD8-4DE8-AD98-299370CAF03D}"/>
              </a:ext>
            </a:extLst>
          </p:cNvPr>
          <p:cNvSpPr/>
          <p:nvPr/>
        </p:nvSpPr>
        <p:spPr>
          <a:xfrm>
            <a:off x="3712368" y="3810001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9A2A0D-8EDA-4115-8C8D-2176B06BA7E6}"/>
              </a:ext>
            </a:extLst>
          </p:cNvPr>
          <p:cNvSpPr/>
          <p:nvPr/>
        </p:nvSpPr>
        <p:spPr>
          <a:xfrm>
            <a:off x="3721893" y="4238624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CC91F7-FB52-4B73-BF2C-917D6694F91D}"/>
              </a:ext>
            </a:extLst>
          </p:cNvPr>
          <p:cNvSpPr/>
          <p:nvPr/>
        </p:nvSpPr>
        <p:spPr>
          <a:xfrm>
            <a:off x="3712367" y="4667247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5C203-EC60-46B5-BD3D-B4FDEF62628A}"/>
              </a:ext>
            </a:extLst>
          </p:cNvPr>
          <p:cNvSpPr txBox="1"/>
          <p:nvPr/>
        </p:nvSpPr>
        <p:spPr>
          <a:xfrm>
            <a:off x="264456" y="468820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9D823A-3CA4-42CD-972C-7ABDCAFAD129}"/>
              </a:ext>
            </a:extLst>
          </p:cNvPr>
          <p:cNvSpPr txBox="1"/>
          <p:nvPr/>
        </p:nvSpPr>
        <p:spPr>
          <a:xfrm>
            <a:off x="264456" y="1640389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A4B43-FFB3-4D57-9983-8DDBF5FD7B97}"/>
              </a:ext>
            </a:extLst>
          </p:cNvPr>
          <p:cNvSpPr txBox="1"/>
          <p:nvPr/>
        </p:nvSpPr>
        <p:spPr>
          <a:xfrm>
            <a:off x="230217" y="2776011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F53AB-F35D-4062-AA99-6F05F1655FA4}"/>
              </a:ext>
            </a:extLst>
          </p:cNvPr>
          <p:cNvSpPr txBox="1"/>
          <p:nvPr/>
        </p:nvSpPr>
        <p:spPr>
          <a:xfrm>
            <a:off x="230217" y="5454142"/>
            <a:ext cx="8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E876D1F-FEB9-4F05-B03F-469B81A8058E}"/>
              </a:ext>
            </a:extLst>
          </p:cNvPr>
          <p:cNvSpPr/>
          <p:nvPr/>
        </p:nvSpPr>
        <p:spPr>
          <a:xfrm>
            <a:off x="7025876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data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DAE305B-8DCC-4379-BBA0-FA4C4A57B0C3}"/>
              </a:ext>
            </a:extLst>
          </p:cNvPr>
          <p:cNvSpPr/>
          <p:nvPr/>
        </p:nvSpPr>
        <p:spPr>
          <a:xfrm>
            <a:off x="6247804" y="123825"/>
            <a:ext cx="675084" cy="6387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81F278-59BC-4FFE-979C-C89B511E2915}"/>
              </a:ext>
            </a:extLst>
          </p:cNvPr>
          <p:cNvSpPr/>
          <p:nvPr/>
        </p:nvSpPr>
        <p:spPr>
          <a:xfrm>
            <a:off x="9588101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Data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9DF65-61B7-41B9-AB0E-DC5355C4AF9D}"/>
              </a:ext>
            </a:extLst>
          </p:cNvPr>
          <p:cNvSpPr/>
          <p:nvPr/>
        </p:nvSpPr>
        <p:spPr>
          <a:xfrm>
            <a:off x="8597501" y="942964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 Effects Search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2C030F-32F1-45CA-9E71-90AA1964CF04}"/>
              </a:ext>
            </a:extLst>
          </p:cNvPr>
          <p:cNvSpPr/>
          <p:nvPr/>
        </p:nvSpPr>
        <p:spPr>
          <a:xfrm>
            <a:off x="10332242" y="4257689"/>
            <a:ext cx="1662113" cy="87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Effect Correction</a:t>
            </a:r>
          </a:p>
          <a:p>
            <a:pPr algn="ctr"/>
            <a:r>
              <a:rPr lang="en-US" dirty="0"/>
              <a:t>[If necessary]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FF4484-8DFD-4470-99BC-190B09E8ED7B}"/>
              </a:ext>
            </a:extLst>
          </p:cNvPr>
          <p:cNvSpPr/>
          <p:nvPr/>
        </p:nvSpPr>
        <p:spPr>
          <a:xfrm>
            <a:off x="9588101" y="549219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Sensitivity Labels</a:t>
            </a:r>
          </a:p>
        </p:txBody>
      </p:sp>
    </p:spTree>
    <p:extLst>
      <p:ext uri="{BB962C8B-B14F-4D97-AF65-F5344CB8AC3E}">
        <p14:creationId xmlns:p14="http://schemas.microsoft.com/office/powerpoint/2010/main" val="416119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395-B090-4B39-AAC3-A8B83C1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Combination-agent concentration space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CEB-FD9D-41AC-891F-1603D33C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combination-agent assays, we have to choose a plane to fit our </a:t>
            </a:r>
            <a:r>
              <a:rPr lang="en-US" dirty="0" err="1"/>
              <a:t>probit</a:t>
            </a:r>
            <a:r>
              <a:rPr lang="en-US" dirty="0"/>
              <a:t> along and we really only have one good choice.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99915-9366-4908-915D-7C96E0A134B3}"/>
              </a:ext>
            </a:extLst>
          </p:cNvPr>
          <p:cNvCxnSpPr/>
          <p:nvPr/>
        </p:nvCxnSpPr>
        <p:spPr>
          <a:xfrm flipV="1">
            <a:off x="7505700" y="2085975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5DD3C-416C-4F7E-8CFE-FA77FCA01199}"/>
              </a:ext>
            </a:extLst>
          </p:cNvPr>
          <p:cNvCxnSpPr/>
          <p:nvPr/>
        </p:nvCxnSpPr>
        <p:spPr>
          <a:xfrm>
            <a:off x="7505700" y="548640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CEC32-304A-4F5B-BCE7-BBF322B7B554}"/>
              </a:ext>
            </a:extLst>
          </p:cNvPr>
          <p:cNvSpPr/>
          <p:nvPr/>
        </p:nvSpPr>
        <p:spPr>
          <a:xfrm>
            <a:off x="7348540" y="5310190"/>
            <a:ext cx="314320" cy="31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0203AB-BBA0-4C0E-8089-6840EC6B1516}"/>
              </a:ext>
            </a:extLst>
          </p:cNvPr>
          <p:cNvSpPr/>
          <p:nvPr/>
        </p:nvSpPr>
        <p:spPr>
          <a:xfrm>
            <a:off x="7424742" y="5376865"/>
            <a:ext cx="161916" cy="18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AFCE2-98E4-43ED-9796-C2CABAAFEDFF}"/>
              </a:ext>
            </a:extLst>
          </p:cNvPr>
          <p:cNvSpPr txBox="1"/>
          <p:nvPr/>
        </p:nvSpPr>
        <p:spPr>
          <a:xfrm>
            <a:off x="8681650" y="5557833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 concentration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97A-1D48-4F41-94CF-D15FF9181B22}"/>
              </a:ext>
            </a:extLst>
          </p:cNvPr>
          <p:cNvSpPr txBox="1"/>
          <p:nvPr/>
        </p:nvSpPr>
        <p:spPr>
          <a:xfrm rot="16200000">
            <a:off x="6092898" y="351341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CDB35-3521-4F77-9036-E584A47AAC9D}"/>
              </a:ext>
            </a:extLst>
          </p:cNvPr>
          <p:cNvSpPr txBox="1"/>
          <p:nvPr/>
        </p:nvSpPr>
        <p:spPr>
          <a:xfrm>
            <a:off x="6891523" y="530134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  <a:p>
            <a:r>
              <a:rPr lang="en-US" dirty="0"/>
              <a:t>viability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C09AF-9D84-4AEC-BD83-384C1C0CA695}"/>
              </a:ext>
            </a:extLst>
          </p:cNvPr>
          <p:cNvCxnSpPr/>
          <p:nvPr/>
        </p:nvCxnSpPr>
        <p:spPr>
          <a:xfrm flipV="1">
            <a:off x="7975692" y="3644143"/>
            <a:ext cx="2772351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F25F358-D960-4CF3-82AC-93D51F6D34E3}"/>
              </a:ext>
            </a:extLst>
          </p:cNvPr>
          <p:cNvSpPr/>
          <p:nvPr/>
        </p:nvSpPr>
        <p:spPr>
          <a:xfrm>
            <a:off x="7958137" y="4931568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2ED463D-9533-46C0-B562-D731C558ACD6}"/>
              </a:ext>
            </a:extLst>
          </p:cNvPr>
          <p:cNvSpPr/>
          <p:nvPr/>
        </p:nvSpPr>
        <p:spPr>
          <a:xfrm>
            <a:off x="8443525" y="4665351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67C690-EC5F-4D77-8F51-FA5E52115841}"/>
              </a:ext>
            </a:extLst>
          </p:cNvPr>
          <p:cNvSpPr/>
          <p:nvPr/>
        </p:nvSpPr>
        <p:spPr>
          <a:xfrm>
            <a:off x="9013319" y="4430315"/>
            <a:ext cx="209550" cy="176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6686CEB-E865-4451-95C4-A68C4DE3C1CB}"/>
              </a:ext>
            </a:extLst>
          </p:cNvPr>
          <p:cNvSpPr/>
          <p:nvPr/>
        </p:nvSpPr>
        <p:spPr>
          <a:xfrm>
            <a:off x="9448050" y="4162576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706A1DDA-37F7-44D6-89F4-899EECA260BD}"/>
              </a:ext>
            </a:extLst>
          </p:cNvPr>
          <p:cNvSpPr/>
          <p:nvPr/>
        </p:nvSpPr>
        <p:spPr>
          <a:xfrm>
            <a:off x="9978623" y="3884612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323D51-E793-4412-9100-E7AC12C652BD}"/>
              </a:ext>
            </a:extLst>
          </p:cNvPr>
          <p:cNvSpPr/>
          <p:nvPr/>
        </p:nvSpPr>
        <p:spPr>
          <a:xfrm>
            <a:off x="10479544" y="3651249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2808B-8C8C-49B7-BCF2-61F5CD2C2EBC}"/>
              </a:ext>
            </a:extLst>
          </p:cNvPr>
          <p:cNvCxnSpPr>
            <a:cxnSpLocks/>
          </p:cNvCxnSpPr>
          <p:nvPr/>
        </p:nvCxnSpPr>
        <p:spPr>
          <a:xfrm flipV="1">
            <a:off x="1894070" y="4162576"/>
            <a:ext cx="0" cy="19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B1A3-D1C0-41F5-86BB-3B5C61D376DD}"/>
              </a:ext>
            </a:extLst>
          </p:cNvPr>
          <p:cNvSpPr txBox="1"/>
          <p:nvPr/>
        </p:nvSpPr>
        <p:spPr>
          <a:xfrm>
            <a:off x="2012152" y="6121002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(drg1_conc^2 + drg2_conc^2)^(0.5)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9AA6F-BEC9-4ED4-8129-DE3BD186AE2E}"/>
              </a:ext>
            </a:extLst>
          </p:cNvPr>
          <p:cNvSpPr txBox="1"/>
          <p:nvPr/>
        </p:nvSpPr>
        <p:spPr>
          <a:xfrm rot="16200000">
            <a:off x="1151442" y="493302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</a:t>
            </a:r>
            <a:r>
              <a:rPr lang="en-US" dirty="0" err="1"/>
              <a:t>viab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79A00-9734-473F-A083-46CF3A610393}"/>
              </a:ext>
            </a:extLst>
          </p:cNvPr>
          <p:cNvCxnSpPr/>
          <p:nvPr/>
        </p:nvCxnSpPr>
        <p:spPr>
          <a:xfrm>
            <a:off x="1894070" y="6121002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3A75E-8707-441A-8FAD-9B33ED1856DB}"/>
              </a:ext>
            </a:extLst>
          </p:cNvPr>
          <p:cNvSpPr/>
          <p:nvPr/>
        </p:nvSpPr>
        <p:spPr>
          <a:xfrm>
            <a:off x="2051038" y="4368430"/>
            <a:ext cx="3273878" cy="1558735"/>
          </a:xfrm>
          <a:custGeom>
            <a:avLst/>
            <a:gdLst>
              <a:gd name="connsiteX0" fmla="*/ 0 w 3273878"/>
              <a:gd name="connsiteY0" fmla="*/ 0 h 1558735"/>
              <a:gd name="connsiteX1" fmla="*/ 1510393 w 3273878"/>
              <a:gd name="connsiteY1" fmla="*/ 261257 h 1558735"/>
              <a:gd name="connsiteX2" fmla="*/ 2326821 w 3273878"/>
              <a:gd name="connsiteY2" fmla="*/ 1387929 h 1558735"/>
              <a:gd name="connsiteX3" fmla="*/ 3273878 w 3273878"/>
              <a:gd name="connsiteY3" fmla="*/ 1534886 h 1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78" h="1558735">
                <a:moveTo>
                  <a:pt x="0" y="0"/>
                </a:moveTo>
                <a:cubicBezTo>
                  <a:pt x="561295" y="14968"/>
                  <a:pt x="1122590" y="29936"/>
                  <a:pt x="1510393" y="261257"/>
                </a:cubicBezTo>
                <a:cubicBezTo>
                  <a:pt x="1898196" y="492578"/>
                  <a:pt x="2032907" y="1175658"/>
                  <a:pt x="2326821" y="1387929"/>
                </a:cubicBezTo>
                <a:cubicBezTo>
                  <a:pt x="2620735" y="1600200"/>
                  <a:pt x="2947306" y="1567543"/>
                  <a:pt x="3273878" y="1534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most] of the cell viability values are identical. </a:t>
            </a:r>
          </a:p>
          <a:p>
            <a:pPr lvl="1"/>
            <a:r>
              <a:rPr lang="en-US" dirty="0"/>
              <a:t>If all are identical I just fit with the max </a:t>
            </a:r>
            <a:r>
              <a:rPr lang="en-US" dirty="0" err="1"/>
              <a:t>auc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If not all are identical, I fit with </a:t>
            </a:r>
            <a:r>
              <a:rPr lang="en-US"/>
              <a:t>linear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BED-367A-460C-9255-A4FDF04E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Time &amp; </a:t>
            </a:r>
            <a:r>
              <a:rPr lang="en-US" dirty="0" err="1"/>
              <a:t>Parrallelization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10D4-5A22-4476-8C57-231B586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[20/21] - Total time elapsed: 0:25:10.298157 </a:t>
            </a:r>
          </a:p>
          <a:p>
            <a:pPr lvl="2"/>
            <a:r>
              <a:rPr lang="en-US" dirty="0"/>
              <a:t>~75 sec / panel </a:t>
            </a:r>
          </a:p>
          <a:p>
            <a:pPr lvl="2"/>
            <a:endParaRPr lang="en-US" dirty="0"/>
          </a:p>
          <a:p>
            <a:r>
              <a:rPr lang="en-US" dirty="0"/>
              <a:t>Processing can parallelize to panel granularity </a:t>
            </a:r>
          </a:p>
          <a:p>
            <a:pPr lvl="1"/>
            <a:r>
              <a:rPr lang="en-US" dirty="0"/>
              <a:t>assuming </a:t>
            </a:r>
            <a:r>
              <a:rPr lang="en-US" dirty="0" err="1"/>
              <a:t>available_threads</a:t>
            </a:r>
            <a:r>
              <a:rPr lang="en-US" dirty="0"/>
              <a:t> &gt; </a:t>
            </a:r>
            <a:r>
              <a:rPr lang="en-US" dirty="0" err="1"/>
              <a:t>num_panels</a:t>
            </a:r>
            <a:r>
              <a:rPr lang="en-US" dirty="0"/>
              <a:t>, parallelization will reduce time complexity to O(c)</a:t>
            </a:r>
          </a:p>
          <a:p>
            <a:pPr lvl="1"/>
            <a:r>
              <a:rPr lang="en-US" dirty="0"/>
              <a:t>Otherwise, O(n)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922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Combination-agent concentration space fit </vt:lpstr>
      <vt:lpstr>Probit Fitting Convergence</vt:lpstr>
      <vt:lpstr>Processing Time &amp; Parrallelization</vt:lpstr>
      <vt:lpstr>Overview </vt:lpstr>
      <vt:lpstr>Plate Map Revisions </vt:lpstr>
      <vt:lpstr>Data output documentation issues</vt:lpstr>
      <vt:lpstr>Standing Questions</vt:lpstr>
      <vt:lpstr>Verification </vt:lpstr>
      <vt:lpstr>Overview: Map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43</cp:revision>
  <dcterms:created xsi:type="dcterms:W3CDTF">2019-07-29T16:57:30Z</dcterms:created>
  <dcterms:modified xsi:type="dcterms:W3CDTF">2019-08-30T02:30:21Z</dcterms:modified>
</cp:coreProperties>
</file>