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57" r:id="rId6"/>
    <p:sldId id="258" r:id="rId7"/>
    <p:sldId id="261" r:id="rId8"/>
    <p:sldId id="259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340BC-43EB-437A-BF1B-C7DA658DC13D}"/>
              </a:ext>
            </a:extLst>
          </p:cNvPr>
          <p:cNvSpPr/>
          <p:nvPr/>
        </p:nvSpPr>
        <p:spPr>
          <a:xfrm>
            <a:off x="7227944" y="1742834"/>
            <a:ext cx="2689210" cy="138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zero value (positive control) of optical density is set by the </a:t>
            </a:r>
            <a:r>
              <a:rPr lang="en-US" sz="1100" dirty="0" err="1"/>
              <a:t>p.spec</a:t>
            </a:r>
            <a:r>
              <a:rPr lang="en-US" sz="1100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sz="1100" b="1" dirty="0" err="1"/>
              <a:t>Cell_viab</a:t>
            </a:r>
            <a:r>
              <a:rPr lang="en-US" sz="1100" b="1" dirty="0"/>
              <a:t> = </a:t>
            </a:r>
            <a:r>
              <a:rPr lang="en-US" sz="1100" b="1" dirty="0" err="1"/>
              <a:t>opt_dens</a:t>
            </a:r>
            <a:r>
              <a:rPr lang="en-US" sz="1100" b="1" dirty="0"/>
              <a:t> / </a:t>
            </a:r>
            <a:r>
              <a:rPr lang="en-US" sz="1100" b="1" dirty="0" err="1"/>
              <a:t>avg_plt_control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B135-2F23-4CDC-9A4F-89BC83BDAEF9}"/>
              </a:ext>
            </a:extLst>
          </p:cNvPr>
          <p:cNvSpPr/>
          <p:nvPr/>
        </p:nvSpPr>
        <p:spPr>
          <a:xfrm>
            <a:off x="2527697" y="1733310"/>
            <a:ext cx="1843088" cy="1133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from matrix format to long data and merge plate map. Critical output features: </a:t>
            </a:r>
          </a:p>
          <a:p>
            <a:pPr algn="ctr"/>
            <a:r>
              <a:rPr lang="en-US" sz="1200" dirty="0"/>
              <a:t>[conc, </a:t>
            </a:r>
            <a:r>
              <a:rPr lang="en-US" sz="1200" dirty="0" err="1"/>
              <a:t>optical_density</a:t>
            </a:r>
            <a:r>
              <a:rPr lang="en-US" sz="1200" dirty="0"/>
              <a:t>, </a:t>
            </a:r>
            <a:r>
              <a:rPr lang="en-US" sz="1200" dirty="0" err="1"/>
              <a:t>lab_id</a:t>
            </a:r>
            <a:r>
              <a:rPr lang="en-US" sz="1200" dirty="0"/>
              <a:t>, inhibitor]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  <a:p>
            <a:pPr algn="ctr"/>
            <a:r>
              <a:rPr lang="en-US" sz="900" dirty="0"/>
              <a:t>[HNSCC_plate_data_mapper.py]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(1)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EB8EF-55B2-46F6-84B0-5768C4CA29F0}"/>
              </a:ext>
            </a:extLst>
          </p:cNvPr>
          <p:cNvSpPr/>
          <p:nvPr/>
        </p:nvSpPr>
        <p:spPr>
          <a:xfrm>
            <a:off x="9974716" y="1742827"/>
            <a:ext cx="1843088" cy="962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floor of zero </a:t>
            </a:r>
          </a:p>
          <a:p>
            <a:pPr algn="ctr"/>
            <a:r>
              <a:rPr lang="en-US" sz="1200" dirty="0"/>
              <a:t>QC: </a:t>
            </a:r>
            <a:r>
              <a:rPr lang="en-US" sz="1200" b="1" dirty="0"/>
              <a:t>Negative assay value adjustment ?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(2)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93816-43F2-4B1A-9171-0FF2E4500C69}"/>
              </a:ext>
            </a:extLst>
          </p:cNvPr>
          <p:cNvSpPr/>
          <p:nvPr/>
        </p:nvSpPr>
        <p:spPr>
          <a:xfrm>
            <a:off x="494110" y="5200637"/>
            <a:ext cx="2382440" cy="153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arenBoth"/>
            </a:pPr>
            <a:r>
              <a:rPr lang="en-US" sz="1100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sz="1100" b="1" dirty="0"/>
              <a:t>Across-plate replicates are fit with linear regression and AUC differences &gt; 0.75 are removed. Remaining are averaged.  </a:t>
            </a:r>
            <a:r>
              <a:rPr lang="en-US" sz="1100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65572" y="4229088"/>
            <a:ext cx="1843088" cy="9715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(3) 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A49F1-FAE7-47BA-847B-A196A3941387}"/>
              </a:ext>
            </a:extLst>
          </p:cNvPr>
          <p:cNvSpPr/>
          <p:nvPr/>
        </p:nvSpPr>
        <p:spPr>
          <a:xfrm>
            <a:off x="3902104" y="5229214"/>
            <a:ext cx="1843088" cy="86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ceiling of 1 </a:t>
            </a:r>
          </a:p>
          <a:p>
            <a:pPr algn="ctr"/>
            <a:r>
              <a:rPr lang="en-US" sz="1200" dirty="0"/>
              <a:t>(Dan’s protocol uses 100 – note for AUC threshold adjustments)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902104" y="4229088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(4)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Combination-Agents Normalization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E092-1F7B-4C9F-8F42-9D535FEE76B5}"/>
              </a:ext>
            </a:extLst>
          </p:cNvPr>
          <p:cNvSpPr/>
          <p:nvPr/>
        </p:nvSpPr>
        <p:spPr>
          <a:xfrm>
            <a:off x="5013380" y="2619380"/>
            <a:ext cx="1843088" cy="881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Concentrations have to be represented as </a:t>
            </a:r>
            <a:r>
              <a:rPr lang="en-US" sz="1200" dirty="0" err="1"/>
              <a:t>euclidean</a:t>
            </a:r>
            <a:r>
              <a:rPr lang="en-US" sz="1200" dirty="0"/>
              <a:t> distances in concentration space to provide accurate plate to fit along.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85422" y="422909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A642-34FC-4C9D-BD5E-4F69D6C4C988}"/>
              </a:ext>
            </a:extLst>
          </p:cNvPr>
          <p:cNvSpPr/>
          <p:nvPr/>
        </p:nvSpPr>
        <p:spPr>
          <a:xfrm>
            <a:off x="6613071" y="5219687"/>
            <a:ext cx="2947308" cy="110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Probit</a:t>
            </a:r>
            <a:r>
              <a:rPr lang="en-US" sz="1200" dirty="0"/>
              <a:t> Regression &amp; 5</a:t>
            </a:r>
            <a:r>
              <a:rPr lang="en-US" sz="1200" baseline="30000" dirty="0"/>
              <a:t>th</a:t>
            </a:r>
            <a:r>
              <a:rPr lang="en-US" sz="1200" dirty="0"/>
              <a:t> order polynomial regression. For each calculate: </a:t>
            </a:r>
          </a:p>
          <a:p>
            <a:pPr algn="ctr"/>
            <a:r>
              <a:rPr lang="en-US" sz="1200" b="1" dirty="0"/>
              <a:t>AIC, BIC </a:t>
            </a:r>
          </a:p>
          <a:p>
            <a:pPr algn="ctr"/>
            <a:r>
              <a:rPr lang="en-US" sz="1200" b="1" dirty="0"/>
              <a:t>Deviance</a:t>
            </a:r>
          </a:p>
          <a:p>
            <a:pPr algn="ctr"/>
            <a:r>
              <a:rPr lang="en-US" sz="1200" b="1" dirty="0"/>
              <a:t>P value, z-statistic</a:t>
            </a:r>
          </a:p>
          <a:p>
            <a:pPr algn="ctr"/>
            <a:r>
              <a:rPr lang="en-US" sz="1200" b="1" dirty="0"/>
              <a:t>AUC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45192" y="472438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65572" y="1252300"/>
            <a:ext cx="11052232" cy="3462561"/>
          </a:xfrm>
          <a:prstGeom prst="bentConnector5">
            <a:avLst>
              <a:gd name="adj1" fmla="val -2068"/>
              <a:gd name="adj2" fmla="val 72940"/>
              <a:gd name="adj3" fmla="val 102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21478" y="422908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202C5-0C46-4E82-98BC-E15CFAA5C3CD}"/>
              </a:ext>
            </a:extLst>
          </p:cNvPr>
          <p:cNvSpPr/>
          <p:nvPr/>
        </p:nvSpPr>
        <p:spPr>
          <a:xfrm>
            <a:off x="9854802" y="5229207"/>
            <a:ext cx="1843088" cy="1269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runs with: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&gt; 12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Deviance &gt; 2</a:t>
            </a:r>
          </a:p>
          <a:p>
            <a:pPr algn="ctr"/>
            <a:r>
              <a:rPr lang="en-US" sz="1200" dirty="0"/>
              <a:t>Flag runs where: </a:t>
            </a:r>
          </a:p>
          <a:p>
            <a:pPr algn="ctr"/>
            <a:r>
              <a:rPr lang="en-US" sz="1200" b="1" dirty="0"/>
              <a:t>[</a:t>
            </a:r>
            <a:r>
              <a:rPr lang="en-US" sz="1200" b="1" dirty="0" err="1"/>
              <a:t>probit</a:t>
            </a:r>
            <a:r>
              <a:rPr lang="en-US" sz="1200" b="1" dirty="0"/>
              <a:t>] AIC &lt; [poly reg] AIC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47535" y="472438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608660" y="4714861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391242" y="-39715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90118" y="3784239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or across plate replicates on these panels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812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Combination-agent concentration space fit 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29</cp:revision>
  <dcterms:created xsi:type="dcterms:W3CDTF">2019-07-29T16:57:30Z</dcterms:created>
  <dcterms:modified xsi:type="dcterms:W3CDTF">2019-08-15T01:22:03Z</dcterms:modified>
</cp:coreProperties>
</file>