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332" r:id="rId4"/>
    <p:sldId id="339" r:id="rId5"/>
    <p:sldId id="338" r:id="rId6"/>
    <p:sldId id="260" r:id="rId7"/>
    <p:sldId id="266" r:id="rId8"/>
    <p:sldId id="265" r:id="rId9"/>
    <p:sldId id="261" r:id="rId10"/>
    <p:sldId id="262" r:id="rId11"/>
    <p:sldId id="264" r:id="rId12"/>
    <p:sldId id="263" r:id="rId13"/>
    <p:sldId id="335" r:id="rId14"/>
    <p:sldId id="337" r:id="rId15"/>
    <p:sldId id="3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895" autoAdjust="0"/>
  </p:normalViewPr>
  <p:slideViewPr>
    <p:cSldViewPr snapToGrid="0">
      <p:cViewPr>
        <p:scale>
          <a:sx n="69" d="100"/>
          <a:sy n="69" d="100"/>
        </p:scale>
        <p:origin x="12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007F9-CA33-452B-8223-7BA6E3558F0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DDEC9-2749-4C81-8CBB-0323C4E5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907.08610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arxiv.org/abs/1608.03983" TargetMode="External"/><Relationship Id="rId5" Type="http://schemas.openxmlformats.org/officeDocument/2006/relationships/hyperlink" Target="http://arxiv.org/abs/1908.08681" TargetMode="External"/><Relationship Id="rId4" Type="http://schemas.openxmlformats.org/officeDocument/2006/relationships/hyperlink" Target="http://arxiv.org/abs/1908.0326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Produce ~5 shRNA per protein coding gene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 given cell-line in-vitro: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Transfect shRNA(s) with multiplicity of ~0.3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Culture cells for period of time (~16 doublings)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Isolate the shRNA sequences by PCR amplification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Measure relative abundance of each shRNA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Output variable is log transformed relative abundance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knocking out a gene is </a:t>
            </a:r>
            <a:r>
              <a:rPr lang="en-US" sz="2000" b="1" dirty="0"/>
              <a:t>stimulatory to cell proliferation</a:t>
            </a:r>
            <a:r>
              <a:rPr lang="en-US" sz="2000" dirty="0"/>
              <a:t> the relative abundance will increase and our output variable will be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knocking out a gene is </a:t>
            </a:r>
            <a:r>
              <a:rPr lang="en-US" sz="2000" b="1" dirty="0"/>
              <a:t>inhibitory to cell proliferation</a:t>
            </a:r>
            <a:r>
              <a:rPr lang="en-US" sz="2000" dirty="0"/>
              <a:t> the relative abundance will decrease and our output variable will be negative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A48C2-11B5-4DAD-BB56-1384709B8A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3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Gene Ontology pathways: </a:t>
            </a:r>
          </a:p>
          <a:p>
            <a:r>
              <a:rPr lang="en-US" dirty="0"/>
              <a:t>	GO:0000165 – MAPK cascade:  199 Genes involved (that overlapped in CCLE) </a:t>
            </a:r>
          </a:p>
          <a:p>
            <a:endParaRPr lang="en-US" dirty="0"/>
          </a:p>
          <a:p>
            <a:r>
              <a:rPr lang="en-US" dirty="0"/>
              <a:t>Using 199 genes:</a:t>
            </a:r>
          </a:p>
          <a:p>
            <a:pPr marL="342900" indent="-342900">
              <a:buAutoNum type="arabicPeriod"/>
            </a:pPr>
            <a:r>
              <a:rPr lang="en-US" dirty="0"/>
              <a:t>find all other pathways that they’re involved in</a:t>
            </a:r>
          </a:p>
          <a:p>
            <a:pPr marL="342900" indent="-342900">
              <a:buAutoNum type="arabicPeriod"/>
            </a:pPr>
            <a:r>
              <a:rPr lang="en-US" dirty="0"/>
              <a:t>Count number of MAPK cascade genes in each pathway </a:t>
            </a:r>
          </a:p>
          <a:p>
            <a:pPr marL="342900" indent="-342900">
              <a:buAutoNum type="arabicPeriod"/>
            </a:pPr>
            <a:r>
              <a:rPr lang="en-US" dirty="0"/>
              <a:t>Filter to overlapping pathways with &gt; 30 genes from MAPK cascade</a:t>
            </a:r>
          </a:p>
          <a:p>
            <a:pPr marL="342900" indent="-342900">
              <a:buAutoNum type="arabicPeriod"/>
            </a:pPr>
            <a:r>
              <a:rPr lang="en-US" dirty="0"/>
              <a:t>Remove any excessively large pathways (&gt; 600)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Leaves us with </a:t>
            </a:r>
            <a:r>
              <a:rPr lang="en-US" b="1" dirty="0"/>
              <a:t>27 GO biological processes </a:t>
            </a:r>
            <a:r>
              <a:rPr lang="en-US" dirty="0"/>
              <a:t>(pathways) and </a:t>
            </a:r>
            <a:r>
              <a:rPr lang="en-US" b="1" dirty="0"/>
              <a:t>1076 Genes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DDEC9-2749-4C81-8CBB-0323C4E5E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Trained for 100+ sub-epochs [100,000/500,000] on tesla P4000 [8GB mem] + 8 cores [64GB mem], which took 1-2 days. Training took approximately 4ms / observation, and to fit into memory I used batches of 10. </a:t>
            </a:r>
          </a:p>
          <a:p>
            <a:endParaRPr lang="en-US" dirty="0"/>
          </a:p>
          <a:p>
            <a:r>
              <a:rPr lang="en-US" dirty="0"/>
              <a:t>Used the Ranger Optimizer (combination of Lookahead [1] and </a:t>
            </a:r>
            <a:r>
              <a:rPr lang="en-US" dirty="0" err="1"/>
              <a:t>RAdam</a:t>
            </a:r>
            <a:r>
              <a:rPr lang="en-US" dirty="0"/>
              <a:t> [2]) along with the mish [3] activation function. </a:t>
            </a:r>
          </a:p>
          <a:p>
            <a:endParaRPr lang="en-US" dirty="0"/>
          </a:p>
          <a:p>
            <a:r>
              <a:rPr lang="en-US" dirty="0"/>
              <a:t>I was still seeing training improvement, however, since I was paying for compute time I decided to cut off training early. If I was to train longer I would like to implement a cosine annealing learning rate scheduler [4]. </a:t>
            </a:r>
          </a:p>
          <a:p>
            <a:endParaRPr lang="en-US" dirty="0"/>
          </a:p>
          <a:p>
            <a:r>
              <a:rPr lang="en-US" dirty="0"/>
              <a:t>In retrospect, I regret training a regression rather than making this a classification problem. I think it would have trained better and been more interpretable.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</a:rPr>
              <a:t>1. Zhang MR, Lucas J, Hinton G, Ba J. Lookahead Optimizer: k steps forward, 1 step back. arXiv:190708610 [cs, stat] [Internet]. 2019 Dec 3 [cited 2020 Mar 14]; Available from: </a:t>
            </a:r>
            <a:r>
              <a:rPr lang="en-US" dirty="0">
                <a:effectLst/>
                <a:hlinkClick r:id="rId3"/>
              </a:rPr>
              <a:t>http://arxiv.org/abs/1907.08610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dirty="0">
                <a:effectLst/>
              </a:rPr>
              <a:t>2. Liu L, Jiang H, He P, Chen W, Liu X, Gao J, et al. On the Variance of the Adaptive Learning Rate and Beyond. arXiv:190803265 [cs, stat] [Internet]. 2020 Mar 9 [cited 2020 Mar 14]; Available from: </a:t>
            </a:r>
            <a:r>
              <a:rPr lang="en-US" dirty="0">
                <a:effectLst/>
                <a:hlinkClick r:id="rId4"/>
              </a:rPr>
              <a:t>http://arxiv.org/abs/1908.03265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3. </a:t>
            </a:r>
            <a:r>
              <a:rPr lang="en-US" dirty="0" err="1">
                <a:effectLst/>
              </a:rPr>
              <a:t>Misra</a:t>
            </a:r>
            <a:r>
              <a:rPr lang="en-US" dirty="0">
                <a:effectLst/>
              </a:rPr>
              <a:t> D. Mish: A Self Regularized Non-Monotonic Neural Activation Function. arXiv:190808681 [cs, stat] [Internet]. 2019 Oct 2 [cited 2020 Mar 14]; Available from: </a:t>
            </a:r>
            <a:r>
              <a:rPr lang="en-US" dirty="0">
                <a:effectLst/>
                <a:hlinkClick r:id="rId5"/>
              </a:rPr>
              <a:t>http://arxiv.org/abs/1908.08681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4. </a:t>
            </a:r>
            <a:r>
              <a:rPr lang="en-US" dirty="0" err="1">
                <a:effectLst/>
              </a:rPr>
              <a:t>Loshchilov</a:t>
            </a:r>
            <a:r>
              <a:rPr lang="en-US" dirty="0">
                <a:effectLst/>
              </a:rPr>
              <a:t> I, </a:t>
            </a:r>
            <a:r>
              <a:rPr lang="en-US" dirty="0" err="1">
                <a:effectLst/>
              </a:rPr>
              <a:t>Hutter</a:t>
            </a:r>
            <a:r>
              <a:rPr lang="en-US" dirty="0">
                <a:effectLst/>
              </a:rPr>
              <a:t> F. SGDR: Stochastic Gradient Descent with Warm Restarts. arXiv:160803983 [cs, math] [Internet]. 2017 May 3 [cited 2020 Mar 14]; Available from: </a:t>
            </a:r>
            <a:r>
              <a:rPr lang="en-US" dirty="0">
                <a:effectLst/>
                <a:hlinkClick r:id="rId6"/>
              </a:rPr>
              <a:t>http://arxiv.org/abs/1608.03983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DDEC9-2749-4C81-8CBB-0323C4E5E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784A-DB71-4EA4-AB43-3097930F2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3ECBC-3C35-4F66-AD37-1B8219E2B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AB7E-E492-4EF8-9667-344361AB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3686-6934-4DC4-AFF9-EF66B220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C2B1-D997-40E6-A643-AC912FE7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B294-B762-4573-B38F-9B49DB5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DA989-6790-404B-81F5-FB2737411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5878-1CEA-415B-B60A-D775E250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B949-BC3E-4A09-8972-93CCEEF6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C131-09DE-4C05-9A13-237FD30A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0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8C06-935C-41D3-B336-9FC8A96B3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760CD-C12F-475B-8023-B093DC8AF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F6D08-66DE-4B1C-A954-D5216BB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EE91-DE1D-426E-A964-227F9891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1460-53C2-412C-802E-9B7652DE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3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6D0A-5097-4BA1-8F1A-E786361D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B867-80EC-4126-853C-9F984ABA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5D84-97CB-4528-A8BD-89AFCC87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0EF6-CC86-4CB4-81FE-2B05F47E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FBDB-7017-47C2-AF85-B4C2556E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EEBC-17C6-4810-B2CF-02552D00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E3A05-17ED-4D15-A5AF-7BDAD342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7AA4-381E-458F-B68A-0F97438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DFFD-0C7C-410B-82EE-E384245B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FD6C6-286C-41B0-98E8-F2DFFBB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879C-AD4F-4C70-A22F-19C5026C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0022-6DAB-4920-B874-3249E0CC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EB7D9-1F08-4EA4-BABF-4C77D0CB3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FA89-93C7-4D51-BD96-E42EF566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FE5BE-8304-4541-B24D-B9F00A47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DAE5B-6A93-4E34-999C-8FBB2404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A9BB-7957-4C09-BA83-E5A769F7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FEA0-3F65-440A-8C93-C2C51191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64B3F-2356-4BB0-AAAD-73BC0290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8746A-CD3C-48F4-9B72-7B6696D02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67C32-E033-4BF0-8A77-312967BA9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526D4-32B6-4C68-8C3B-1E62F36F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88B4B-847E-4BAE-BB19-5C8694CE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1CE00-C41D-497A-9148-19C2E3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AE6A-D93F-4CBA-8DC3-2DC04ECB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0C84F-350F-4120-BA50-AB5EF63A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85447-DC99-4D1D-AA99-43075F19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11126-6394-4955-908C-A4488284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9B4EA-24BB-403B-9FDF-481FD0A6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C20F9-3501-47B7-88D3-00D84F94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7E35-ADC2-4599-865E-D4AE24E5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BBAD-EFA2-45B3-800F-FCCC178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A129-5ED2-44BE-AA4D-306F01EF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064B0-6DD1-4AEA-9326-B84F0CC3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9961-93F1-4266-B9F7-6D628AE3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613F-22DE-4945-977A-780A8900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75767-D464-45A1-8162-D94BB22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424B-4FCA-4070-A6D5-617E5544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726EB-7EF1-49FB-8D9D-2C62C3ED2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7F229-4CBE-47B8-8C3B-57D832CA3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FDDB8-599F-4AB0-9C66-0CC6E9E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E760-8EF6-48CD-99EA-2F98A6D5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38B9-603B-48F2-89DD-83505B17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71361-99B4-4394-89E3-E9C0DC0C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8DC82-831E-4ED6-AECB-1B8345434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8D56-5623-43AF-9F0C-170F3475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DD7F-5439-48F2-B019-AA1C7BD24A1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31C8-733B-4F3E-9084-67C86210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006B-55DC-4561-A76A-3BC57BAE1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0303-B4FA-4173-9AD9-A63DC015B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2.04944" TargetMode="External"/><Relationship Id="rId3" Type="http://schemas.openxmlformats.org/officeDocument/2006/relationships/image" Target="../media/image25.svg"/><Relationship Id="rId7" Type="http://schemas.openxmlformats.org/officeDocument/2006/relationships/hyperlink" Target="https://arxiv.org/abs/1710.10903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review.net/pdf?id=SJU4ayYgl" TargetMode="External"/><Relationship Id="rId5" Type="http://schemas.openxmlformats.org/officeDocument/2006/relationships/hyperlink" Target="https://arxiv.org/pdf/1901.00596.pdf" TargetMode="External"/><Relationship Id="rId4" Type="http://schemas.openxmlformats.org/officeDocument/2006/relationships/hyperlink" Target="https://github.com/nathanieljevans/TrojanArrow" TargetMode="External"/><Relationship Id="rId9" Type="http://schemas.openxmlformats.org/officeDocument/2006/relationships/hyperlink" Target="https://www.biorxiv.org/content/10.1101/692277v1.ful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pmap.org/port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5B65-395A-40D2-9D78-873CFFC0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10915650" cy="2387600"/>
          </a:xfrm>
        </p:spPr>
        <p:txBody>
          <a:bodyPr>
            <a:noAutofit/>
          </a:bodyPr>
          <a:lstStyle/>
          <a:p>
            <a:r>
              <a:rPr lang="en-US" sz="4400" dirty="0"/>
              <a:t>Predicting </a:t>
            </a:r>
            <a:r>
              <a:rPr lang="en-US" sz="4400" b="1" dirty="0"/>
              <a:t>Gene Dependency </a:t>
            </a:r>
            <a:r>
              <a:rPr lang="en-US" sz="4400" dirty="0"/>
              <a:t>in the </a:t>
            </a:r>
            <a:r>
              <a:rPr lang="en-US" sz="4400" dirty="0" err="1"/>
              <a:t>DepMap</a:t>
            </a:r>
            <a:r>
              <a:rPr lang="en-US" sz="4400" dirty="0"/>
              <a:t> Achilles Dataset with </a:t>
            </a:r>
            <a:r>
              <a:rPr lang="en-US" sz="4400" i="1" dirty="0" err="1"/>
              <a:t>TrojanArrow</a:t>
            </a:r>
            <a:r>
              <a:rPr lang="en-US" sz="4400" dirty="0"/>
              <a:t>: a combined graph convolutional network and visible neural network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C143-390F-4A57-9401-C32BE06C8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Nathaniel Evans</a:t>
            </a:r>
          </a:p>
        </p:txBody>
      </p:sp>
    </p:spTree>
    <p:extLst>
      <p:ext uri="{BB962C8B-B14F-4D97-AF65-F5344CB8AC3E}">
        <p14:creationId xmlns:p14="http://schemas.microsoft.com/office/powerpoint/2010/main" val="79612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EA0B-20D1-487F-A050-2EB9EC80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interpretation: Pathway Importance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89931F-90AB-45B5-AC78-3C14C7CCD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2111375"/>
            <a:ext cx="113442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74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D9ACCAF-D852-4EE7-88E3-EF97DE9B0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28600"/>
            <a:ext cx="6534614" cy="644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508480-75F6-4F78-9A4E-29D2A0D1138E}"/>
              </a:ext>
            </a:extLst>
          </p:cNvPr>
          <p:cNvSpPr txBox="1"/>
          <p:nvPr/>
        </p:nvSpPr>
        <p:spPr>
          <a:xfrm>
            <a:off x="8018585" y="826477"/>
            <a:ext cx="3433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Wait! An issue… </a:t>
            </a:r>
          </a:p>
          <a:p>
            <a:r>
              <a:rPr lang="en-US" dirty="0"/>
              <a:t>- Cell lines seems to just be a bias </a:t>
            </a:r>
          </a:p>
        </p:txBody>
      </p:sp>
    </p:spTree>
    <p:extLst>
      <p:ext uri="{BB962C8B-B14F-4D97-AF65-F5344CB8AC3E}">
        <p14:creationId xmlns:p14="http://schemas.microsoft.com/office/powerpoint/2010/main" val="6771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98667E0-C946-4E6D-BFBA-2A686C6BB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07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0B3E714-C512-46BB-A0C9-C466C0F6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3143249"/>
            <a:ext cx="4914696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8F1BC8-EC05-4497-BB99-5F084E2DAE51}"/>
              </a:ext>
            </a:extLst>
          </p:cNvPr>
          <p:cNvSpPr/>
          <p:nvPr/>
        </p:nvSpPr>
        <p:spPr>
          <a:xfrm rot="5400000">
            <a:off x="4432695" y="3559634"/>
            <a:ext cx="3886202" cy="308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Predicted Gene Dependency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3349E-55DB-4A4E-B867-B571947531E2}"/>
              </a:ext>
            </a:extLst>
          </p:cNvPr>
          <p:cNvSpPr txBox="1"/>
          <p:nvPr/>
        </p:nvSpPr>
        <p:spPr>
          <a:xfrm>
            <a:off x="6753225" y="672860"/>
            <a:ext cx="491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Majority of variance is explained by the KO (network topology)</a:t>
            </a:r>
          </a:p>
          <a:p>
            <a:pPr marL="285750" indent="-285750">
              <a:buFontTx/>
              <a:buChar char="-"/>
            </a:pPr>
            <a:r>
              <a:rPr lang="en-US" dirty="0"/>
              <a:t>Most questions relating to therapeutic are going to take advantage of the variance explained by genomic features (cell line) </a:t>
            </a:r>
          </a:p>
        </p:txBody>
      </p:sp>
    </p:spTree>
    <p:extLst>
      <p:ext uri="{BB962C8B-B14F-4D97-AF65-F5344CB8AC3E}">
        <p14:creationId xmlns:p14="http://schemas.microsoft.com/office/powerpoint/2010/main" val="420241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5640965-B56B-4629-BB1B-5CD9D11F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50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E775B4E-6268-4CEC-8A75-49F5E2F2B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063" y="804863"/>
            <a:ext cx="4962024" cy="33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024AEA5-4837-42C4-9655-6F3263E4F29A}"/>
              </a:ext>
            </a:extLst>
          </p:cNvPr>
          <p:cNvSpPr/>
          <p:nvPr/>
        </p:nvSpPr>
        <p:spPr>
          <a:xfrm>
            <a:off x="6787063" y="6053137"/>
            <a:ext cx="2049462" cy="576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1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B248AE6-E69B-4C73-B2B7-2132078AA3D9}"/>
              </a:ext>
            </a:extLst>
          </p:cNvPr>
          <p:cNvSpPr/>
          <p:nvPr/>
        </p:nvSpPr>
        <p:spPr>
          <a:xfrm>
            <a:off x="466166" y="349623"/>
            <a:ext cx="6490446" cy="62125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7225850-932F-45F4-B31D-F8A31E9CB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633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F51A7B-92B3-407F-BD62-B5BBF25AA457}"/>
              </a:ext>
            </a:extLst>
          </p:cNvPr>
          <p:cNvSpPr txBox="1"/>
          <p:nvPr/>
        </p:nvSpPr>
        <p:spPr>
          <a:xfrm>
            <a:off x="8453536" y="349622"/>
            <a:ext cx="3601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Gene Activations between Normal (No KO) and POL2RL1 KO. </a:t>
            </a:r>
          </a:p>
          <a:p>
            <a:endParaRPr lang="en-US" dirty="0"/>
          </a:p>
          <a:p>
            <a:r>
              <a:rPr lang="en-US" dirty="0"/>
              <a:t>- White outline: Fibroblast growth factor receptor signaling </a:t>
            </a:r>
          </a:p>
          <a:p>
            <a:endParaRPr lang="en-US" dirty="0"/>
          </a:p>
          <a:p>
            <a:r>
              <a:rPr lang="en-US" dirty="0"/>
              <a:t>- Color: Differential Gene Activation </a:t>
            </a:r>
          </a:p>
        </p:txBody>
      </p:sp>
    </p:spTree>
    <p:extLst>
      <p:ext uri="{BB962C8B-B14F-4D97-AF65-F5344CB8AC3E}">
        <p14:creationId xmlns:p14="http://schemas.microsoft.com/office/powerpoint/2010/main" val="75510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1F9AC-8EA6-4968-B494-97DFDC0CE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8427"/>
            <a:ext cx="2875427" cy="35942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BF24D4-14E0-4891-A6E4-89F401F1B021}"/>
              </a:ext>
            </a:extLst>
          </p:cNvPr>
          <p:cNvSpPr/>
          <p:nvPr/>
        </p:nvSpPr>
        <p:spPr>
          <a:xfrm>
            <a:off x="5545015" y="262773"/>
            <a:ext cx="630384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https://github.com/nathanieljevans/TrojanArrow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A0E4AC-97F2-4E53-8699-684E50A05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43226"/>
              </p:ext>
            </p:extLst>
          </p:nvPr>
        </p:nvGraphicFramePr>
        <p:xfrm>
          <a:off x="0" y="3622604"/>
          <a:ext cx="12192000" cy="323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12174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75911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784578"/>
                    </a:ext>
                  </a:extLst>
                </a:gridCol>
              </a:tblGrid>
              <a:tr h="211059"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6143"/>
                  </a:ext>
                </a:extLst>
              </a:tr>
              <a:tr h="364293">
                <a:tc>
                  <a:txBody>
                    <a:bodyPr/>
                    <a:lstStyle/>
                    <a:p>
                      <a:r>
                        <a:rPr lang="en-US" sz="1200" b="0" dirty="0"/>
                        <a:t>A Comprehensive Survey on Graph Neural Networks (2019)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General overview of spatial and spectral graph convolution methods.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5"/>
                        </a:rPr>
                        <a:t>https://arxiv.org/pdf/1901.00596.pdf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34250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r>
                        <a:rPr lang="en-US" sz="1200" b="0" dirty="0"/>
                        <a:t>SEMI-SUPERVISED CLASSIFICATION WITH GRAPH CONVOLUTIONAL NETWORKS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One of the early descriptions of GCNs.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6"/>
                        </a:rPr>
                        <a:t>https://openreview.net/pdf?id=SJU4ayYgl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03632"/>
                  </a:ext>
                </a:extLst>
              </a:tr>
              <a:tr h="455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 Attention Networks</a:t>
                      </a:r>
                    </a:p>
                    <a:p>
                      <a:r>
                        <a:rPr lang="en-US" sz="1200" b="0" dirty="0"/>
                        <a:t>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improvement on GCNs by adding attention parameters to learn edge ‘weights’.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7"/>
                        </a:rPr>
                        <a:t>https://arxiv.org/abs/1710.10903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329633"/>
                  </a:ext>
                </a:extLst>
              </a:tr>
              <a:tr h="592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 Attention-based Multi-Relational Graph Convolutional Networks</a:t>
                      </a:r>
                    </a:p>
                    <a:p>
                      <a:r>
                        <a:rPr lang="en-US" sz="1200" b="0" dirty="0"/>
                        <a:t>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improvement on GCNs to add support for different edge types, while incorporating attention – this is the method we will try to implement.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8"/>
                        </a:rPr>
                        <a:t>https://arxiv.org/abs/1802.04944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88543"/>
                  </a:ext>
                </a:extLst>
              </a:tr>
              <a:tr h="520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machine learning approach predicts essential genes and pharmacological targets in cancer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Method that uses a random forest model to predict gene dependency scores. Baseline comparison for our models.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9"/>
                        </a:rPr>
                        <a:t>https://www.biorxiv.org/content/10.1101/692277v1.full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97746"/>
                  </a:ext>
                </a:extLst>
              </a:tr>
              <a:tr h="211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0606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DAA87CA-D428-4FAC-9B45-B2E31313D8E1}"/>
              </a:ext>
            </a:extLst>
          </p:cNvPr>
          <p:cNvSpPr/>
          <p:nvPr/>
        </p:nvSpPr>
        <p:spPr>
          <a:xfrm>
            <a:off x="5545015" y="1120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Kuenzi</a:t>
            </a:r>
            <a:r>
              <a:rPr lang="en-US" dirty="0"/>
              <a:t> BM, Park J, Fong S, </a:t>
            </a:r>
            <a:r>
              <a:rPr lang="en-US" dirty="0" err="1"/>
              <a:t>Kreisberg</a:t>
            </a:r>
            <a:r>
              <a:rPr lang="en-US" dirty="0"/>
              <a:t> J, </a:t>
            </a:r>
            <a:r>
              <a:rPr lang="en-US" dirty="0" err="1"/>
              <a:t>Ideker</a:t>
            </a:r>
            <a:r>
              <a:rPr lang="en-US" dirty="0"/>
              <a:t> T. Abstract C006: </a:t>
            </a:r>
            <a:r>
              <a:rPr lang="en-US" dirty="0" err="1"/>
              <a:t>DrugCell</a:t>
            </a:r>
            <a:r>
              <a:rPr lang="en-US" dirty="0"/>
              <a:t>: A visible neural network to guide precision medicine. Mol Cancer </a:t>
            </a:r>
            <a:r>
              <a:rPr lang="en-US" dirty="0" err="1"/>
              <a:t>Ther</a:t>
            </a:r>
            <a:r>
              <a:rPr lang="en-US" dirty="0"/>
              <a:t>. 2019 Dec 1;18(12 Supplement):C006–C006.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 J, Yu MK, Fong S, Ono K, Sage E, </a:t>
            </a:r>
            <a:r>
              <a:rPr lang="en-US" dirty="0" err="1"/>
              <a:t>Demchak</a:t>
            </a:r>
            <a:r>
              <a:rPr lang="en-US" dirty="0"/>
              <a:t> B, et al. Using deep learning to model the hierarchical structure and function of a cell. Nat Methods. 2018 Apr;15(4):290–8.</a:t>
            </a:r>
          </a:p>
        </p:txBody>
      </p:sp>
    </p:spTree>
    <p:extLst>
      <p:ext uri="{BB962C8B-B14F-4D97-AF65-F5344CB8AC3E}">
        <p14:creationId xmlns:p14="http://schemas.microsoft.com/office/powerpoint/2010/main" val="315333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8912-B5F9-4C09-A697-DB64CCC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Dependency (Y)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16B8-F910-4FA7-AA7C-BE3EECED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For a given cell-line, what is the importance of each gene to cell proliferation?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 in therapeutics: </a:t>
            </a:r>
          </a:p>
          <a:p>
            <a:pPr lvl="1">
              <a:buFontTx/>
              <a:buChar char="-"/>
            </a:pPr>
            <a:r>
              <a:rPr lang="en-US" dirty="0"/>
              <a:t>Drug target identification </a:t>
            </a:r>
          </a:p>
          <a:p>
            <a:pPr lvl="1">
              <a:buFontTx/>
              <a:buChar char="-"/>
            </a:pPr>
            <a:r>
              <a:rPr lang="en-US" dirty="0"/>
              <a:t>Drug response prediction </a:t>
            </a:r>
          </a:p>
          <a:p>
            <a:pPr marL="0" indent="0">
              <a:buNone/>
            </a:pPr>
            <a:r>
              <a:rPr lang="en-US" dirty="0"/>
              <a:t>Other: </a:t>
            </a:r>
          </a:p>
          <a:p>
            <a:pPr lvl="1">
              <a:buFontTx/>
              <a:buChar char="-"/>
            </a:pPr>
            <a:r>
              <a:rPr lang="en-US" dirty="0"/>
              <a:t>Pathway modeling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https://depmap.org/portal/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ACB43F-D2E5-4F86-BC76-FCB7CC8244A3}"/>
              </a:ext>
            </a:extLst>
          </p:cNvPr>
          <p:cNvSpPr/>
          <p:nvPr/>
        </p:nvSpPr>
        <p:spPr>
          <a:xfrm>
            <a:off x="8577258" y="236141"/>
            <a:ext cx="8858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D55164-13C2-4C3B-975D-8E0D510A824F}"/>
              </a:ext>
            </a:extLst>
          </p:cNvPr>
          <p:cNvSpPr/>
          <p:nvPr/>
        </p:nvSpPr>
        <p:spPr>
          <a:xfrm>
            <a:off x="7572366" y="2101850"/>
            <a:ext cx="8858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9AF1EB-9CDC-465E-A421-447605FBD2A2}"/>
              </a:ext>
            </a:extLst>
          </p:cNvPr>
          <p:cNvSpPr/>
          <p:nvPr/>
        </p:nvSpPr>
        <p:spPr>
          <a:xfrm>
            <a:off x="9463083" y="1339850"/>
            <a:ext cx="8858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8BC688-D182-4C8F-A24C-586A2D4AE168}"/>
              </a:ext>
            </a:extLst>
          </p:cNvPr>
          <p:cNvSpPr/>
          <p:nvPr/>
        </p:nvSpPr>
        <p:spPr>
          <a:xfrm>
            <a:off x="9463085" y="2610644"/>
            <a:ext cx="8858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7D127D-6054-4ECE-B78A-632962DF490D}"/>
              </a:ext>
            </a:extLst>
          </p:cNvPr>
          <p:cNvSpPr/>
          <p:nvPr/>
        </p:nvSpPr>
        <p:spPr>
          <a:xfrm>
            <a:off x="8577257" y="3881438"/>
            <a:ext cx="88582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endParaRPr lang="en-US" dirty="0"/>
          </a:p>
        </p:txBody>
      </p:sp>
      <p:sp>
        <p:nvSpPr>
          <p:cNvPr id="11" name="Star: 24 Points 10">
            <a:extLst>
              <a:ext uri="{FF2B5EF4-FFF2-40B4-BE49-F238E27FC236}">
                <a16:creationId xmlns:a16="http://schemas.microsoft.com/office/drawing/2014/main" id="{CC1A7018-A2A4-4502-BAEB-0E947F46CE9C}"/>
              </a:ext>
            </a:extLst>
          </p:cNvPr>
          <p:cNvSpPr/>
          <p:nvPr/>
        </p:nvSpPr>
        <p:spPr>
          <a:xfrm>
            <a:off x="7572372" y="5449092"/>
            <a:ext cx="2895600" cy="1325563"/>
          </a:xfrm>
          <a:prstGeom prst="star2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Death/Growth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D2ACA0A-741C-4B13-94DD-013F984633C6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16200000" flipH="1">
            <a:off x="9292229" y="726082"/>
            <a:ext cx="341709" cy="885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8432FEF-C907-4AE0-A262-BE35DB7C452C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7965871" y="1047549"/>
            <a:ext cx="1103709" cy="1004892"/>
          </a:xfrm>
          <a:prstGeom prst="bentConnector3">
            <a:avLst>
              <a:gd name="adj1" fmla="val 16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A1F033E-C78F-4BB0-991C-64994AF892FB}"/>
              </a:ext>
            </a:extLst>
          </p:cNvPr>
          <p:cNvCxnSpPr>
            <a:stCxn id="5" idx="4"/>
            <a:endCxn id="9" idx="0"/>
          </p:cNvCxnSpPr>
          <p:nvPr/>
        </p:nvCxnSpPr>
        <p:spPr>
          <a:xfrm rot="16200000" flipH="1">
            <a:off x="8008930" y="2870198"/>
            <a:ext cx="1017588" cy="1004891"/>
          </a:xfrm>
          <a:prstGeom prst="bentConnector3">
            <a:avLst>
              <a:gd name="adj1" fmla="val 73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6CE30BC-0278-4ABC-87E4-EC92DA1D9181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208687" y="3184127"/>
            <a:ext cx="508794" cy="885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1C31C50-F7B7-4ADC-8304-EEB22E4AE87F}"/>
              </a:ext>
            </a:extLst>
          </p:cNvPr>
          <p:cNvCxnSpPr>
            <a:stCxn id="6" idx="4"/>
            <a:endCxn id="8" idx="0"/>
          </p:cNvCxnSpPr>
          <p:nvPr/>
        </p:nvCxnSpPr>
        <p:spPr>
          <a:xfrm rot="16200000" flipH="1">
            <a:off x="9651600" y="2356246"/>
            <a:ext cx="50879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98BD597-5B8B-4D28-A55A-9F5C560E8FF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rot="16200000" flipH="1">
            <a:off x="8617344" y="5046264"/>
            <a:ext cx="80565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9CB188BF-334D-4F2B-957D-76D808B44F50}"/>
              </a:ext>
            </a:extLst>
          </p:cNvPr>
          <p:cNvSpPr/>
          <p:nvPr/>
        </p:nvSpPr>
        <p:spPr>
          <a:xfrm>
            <a:off x="6893716" y="1620342"/>
            <a:ext cx="885825" cy="762000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8861-9B74-475A-AD82-CBECC228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41" y="0"/>
            <a:ext cx="11092543" cy="1325563"/>
          </a:xfrm>
        </p:spPr>
        <p:txBody>
          <a:bodyPr/>
          <a:lstStyle/>
          <a:p>
            <a:r>
              <a:rPr lang="en-US" b="1" dirty="0"/>
              <a:t>Response Datatype</a:t>
            </a:r>
            <a:r>
              <a:rPr lang="en-US" dirty="0"/>
              <a:t>: Pooled Gene Dependency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03105-1CD0-4554-BC87-9FBA5C7BD6C7}"/>
              </a:ext>
            </a:extLst>
          </p:cNvPr>
          <p:cNvSpPr/>
          <p:nvPr/>
        </p:nvSpPr>
        <p:spPr>
          <a:xfrm>
            <a:off x="5108960" y="6442131"/>
            <a:ext cx="6995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Luo, B. </a:t>
            </a:r>
            <a:r>
              <a:rPr lang="en-US" sz="1100" i="1" dirty="0"/>
              <a:t>et al.</a:t>
            </a:r>
            <a:r>
              <a:rPr lang="en-US" sz="1100" dirty="0"/>
              <a:t> Highly parallel identification of essential genes in cancer cells. </a:t>
            </a:r>
            <a:r>
              <a:rPr lang="en-US" sz="1100" i="1" dirty="0"/>
              <a:t>Proc. Natl. Acad. Sci. U.S.A.</a:t>
            </a:r>
            <a:r>
              <a:rPr lang="en-US" sz="1100" dirty="0"/>
              <a:t> </a:t>
            </a:r>
            <a:r>
              <a:rPr lang="en-US" sz="1100" b="1" dirty="0"/>
              <a:t>105</a:t>
            </a:r>
            <a:r>
              <a:rPr lang="en-US" sz="1100" dirty="0"/>
              <a:t>, 20380–20385 (2008).</a:t>
            </a:r>
            <a:endParaRPr lang="en-US" sz="1100" dirty="0">
              <a:effectLst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9FEE1D-BCA4-45DC-999C-EA5CEC289A8D}"/>
              </a:ext>
            </a:extLst>
          </p:cNvPr>
          <p:cNvSpPr/>
          <p:nvPr/>
        </p:nvSpPr>
        <p:spPr>
          <a:xfrm>
            <a:off x="1339015" y="2429560"/>
            <a:ext cx="2494722" cy="2286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68B3B4-020A-45DD-A627-E427A96332F7}"/>
              </a:ext>
            </a:extLst>
          </p:cNvPr>
          <p:cNvSpPr/>
          <p:nvPr/>
        </p:nvSpPr>
        <p:spPr>
          <a:xfrm>
            <a:off x="8488101" y="2432020"/>
            <a:ext cx="2494722" cy="2286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82A2CE-7C70-4C22-8D98-3115953A0B16}"/>
              </a:ext>
            </a:extLst>
          </p:cNvPr>
          <p:cNvSpPr/>
          <p:nvPr/>
        </p:nvSpPr>
        <p:spPr>
          <a:xfrm>
            <a:off x="4935336" y="2432020"/>
            <a:ext cx="2494722" cy="2286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E7003FD-65A1-4A9B-89D4-83B68E5647B8}"/>
              </a:ext>
            </a:extLst>
          </p:cNvPr>
          <p:cNvSpPr/>
          <p:nvPr/>
        </p:nvSpPr>
        <p:spPr>
          <a:xfrm rot="16200000">
            <a:off x="4172747" y="3073050"/>
            <a:ext cx="487017" cy="111139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BA248C-48E1-41AA-98BD-F203FAA1B0DF}"/>
              </a:ext>
            </a:extLst>
          </p:cNvPr>
          <p:cNvSpPr/>
          <p:nvPr/>
        </p:nvSpPr>
        <p:spPr>
          <a:xfrm>
            <a:off x="1840073" y="3727344"/>
            <a:ext cx="478761" cy="47682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EFAA61-B4AE-4D88-BDC8-E25F6A479680}"/>
              </a:ext>
            </a:extLst>
          </p:cNvPr>
          <p:cNvSpPr/>
          <p:nvPr/>
        </p:nvSpPr>
        <p:spPr>
          <a:xfrm>
            <a:off x="1600692" y="2978120"/>
            <a:ext cx="478761" cy="47682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B4F1C3-D8DF-4C09-95A4-2CF0CD42098E}"/>
              </a:ext>
            </a:extLst>
          </p:cNvPr>
          <p:cNvSpPr/>
          <p:nvPr/>
        </p:nvSpPr>
        <p:spPr>
          <a:xfrm>
            <a:off x="2726312" y="3799318"/>
            <a:ext cx="478761" cy="47682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AD647B-509E-4011-9E77-3110BD8706E5}"/>
              </a:ext>
            </a:extLst>
          </p:cNvPr>
          <p:cNvSpPr/>
          <p:nvPr/>
        </p:nvSpPr>
        <p:spPr>
          <a:xfrm>
            <a:off x="2993013" y="2802144"/>
            <a:ext cx="478761" cy="47682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6AF53C-7F1E-4DA3-82F3-4FDBD6B2C9A1}"/>
              </a:ext>
            </a:extLst>
          </p:cNvPr>
          <p:cNvGrpSpPr/>
          <p:nvPr/>
        </p:nvGrpSpPr>
        <p:grpSpPr>
          <a:xfrm>
            <a:off x="449041" y="1259968"/>
            <a:ext cx="3739586" cy="1137038"/>
            <a:chOff x="7951304" y="956231"/>
            <a:chExt cx="3739586" cy="12869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EB0405-4CF3-475A-A8C6-28C98E742097}"/>
                </a:ext>
              </a:extLst>
            </p:cNvPr>
            <p:cNvSpPr/>
            <p:nvPr/>
          </p:nvSpPr>
          <p:spPr>
            <a:xfrm>
              <a:off x="7951304" y="956231"/>
              <a:ext cx="3739586" cy="1286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3FBFB0-DD52-4DAF-BD17-49AD2B80D7D9}"/>
                </a:ext>
              </a:extLst>
            </p:cNvPr>
            <p:cNvSpPr/>
            <p:nvPr/>
          </p:nvSpPr>
          <p:spPr>
            <a:xfrm>
              <a:off x="8232856" y="1245845"/>
              <a:ext cx="478761" cy="476828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19A817-8894-4C07-9A17-573EE7E5EB0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8711617" y="1312073"/>
              <a:ext cx="976506" cy="172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EA4BAF-6C02-48BD-9C67-B4C5D783127F}"/>
                </a:ext>
              </a:extLst>
            </p:cNvPr>
            <p:cNvSpPr txBox="1"/>
            <p:nvPr/>
          </p:nvSpPr>
          <p:spPr>
            <a:xfrm>
              <a:off x="9674440" y="1138003"/>
              <a:ext cx="97013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Cell Line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0A2CEA-112A-46FD-8C5A-7C6831D86D5F}"/>
                </a:ext>
              </a:extLst>
            </p:cNvPr>
            <p:cNvCxnSpPr>
              <a:cxnSpLocks/>
            </p:cNvCxnSpPr>
            <p:nvPr/>
          </p:nvCxnSpPr>
          <p:spPr>
            <a:xfrm>
              <a:off x="8472236" y="1507334"/>
              <a:ext cx="1171686" cy="387359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35CFE0-8F4D-4C6E-A743-A5DD66BF1C99}"/>
                </a:ext>
              </a:extLst>
            </p:cNvPr>
            <p:cNvSpPr txBox="1"/>
            <p:nvPr/>
          </p:nvSpPr>
          <p:spPr>
            <a:xfrm>
              <a:off x="9688123" y="1577530"/>
              <a:ext cx="1974708" cy="615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Gene KO + 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      unique barcode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4D131EE5-A4FC-4E14-A334-DF310A8EB4F0}"/>
              </a:ext>
            </a:extLst>
          </p:cNvPr>
          <p:cNvSpPr/>
          <p:nvPr/>
        </p:nvSpPr>
        <p:spPr>
          <a:xfrm>
            <a:off x="6788154" y="3097967"/>
            <a:ext cx="478761" cy="476827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2F5D35-5505-4B1E-A16B-758300DE33EB}"/>
              </a:ext>
            </a:extLst>
          </p:cNvPr>
          <p:cNvSpPr/>
          <p:nvPr/>
        </p:nvSpPr>
        <p:spPr>
          <a:xfrm>
            <a:off x="5872873" y="4007724"/>
            <a:ext cx="478761" cy="4768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66D404-105D-49E5-9627-58F5B797F16D}"/>
              </a:ext>
            </a:extLst>
          </p:cNvPr>
          <p:cNvSpPr/>
          <p:nvPr/>
        </p:nvSpPr>
        <p:spPr>
          <a:xfrm>
            <a:off x="5814528" y="2818530"/>
            <a:ext cx="478761" cy="47682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A6492-4A42-4C3C-BE9F-123FF7BFE548}"/>
              </a:ext>
            </a:extLst>
          </p:cNvPr>
          <p:cNvSpPr/>
          <p:nvPr/>
        </p:nvSpPr>
        <p:spPr>
          <a:xfrm>
            <a:off x="5156426" y="3484704"/>
            <a:ext cx="478761" cy="4768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C288C9-5137-4973-A40F-4C20427A627A}"/>
              </a:ext>
            </a:extLst>
          </p:cNvPr>
          <p:cNvSpPr/>
          <p:nvPr/>
        </p:nvSpPr>
        <p:spPr>
          <a:xfrm>
            <a:off x="2416507" y="3179658"/>
            <a:ext cx="478761" cy="47682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1AE07-B620-4FF5-B3BF-BC8AD4F1577F}"/>
              </a:ext>
            </a:extLst>
          </p:cNvPr>
          <p:cNvSpPr/>
          <p:nvPr/>
        </p:nvSpPr>
        <p:spPr>
          <a:xfrm>
            <a:off x="6182697" y="3343293"/>
            <a:ext cx="478761" cy="47682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BB3F5C-8258-4AF7-8587-AAEA50FE7C9F}"/>
              </a:ext>
            </a:extLst>
          </p:cNvPr>
          <p:cNvSpPr txBox="1"/>
          <p:nvPr/>
        </p:nvSpPr>
        <p:spPr>
          <a:xfrm>
            <a:off x="4903954" y="1769211"/>
            <a:ext cx="319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CRISPR to Knock-out gene(s) + insert “barcode”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807DA-DDAD-4B3C-8A53-3BDFD384F6D5}"/>
              </a:ext>
            </a:extLst>
          </p:cNvPr>
          <p:cNvSpPr txBox="1"/>
          <p:nvPr/>
        </p:nvSpPr>
        <p:spPr>
          <a:xfrm>
            <a:off x="8978928" y="1760950"/>
            <a:ext cx="1530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cells grow</a:t>
            </a:r>
          </a:p>
          <a:p>
            <a:r>
              <a:rPr lang="en-US" dirty="0"/>
              <a:t>~16 doublings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902422-B2FC-46D6-B81A-07D755F01B1C}"/>
              </a:ext>
            </a:extLst>
          </p:cNvPr>
          <p:cNvSpPr/>
          <p:nvPr/>
        </p:nvSpPr>
        <p:spPr>
          <a:xfrm>
            <a:off x="10043591" y="2684601"/>
            <a:ext cx="478761" cy="476827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230D555-C62E-47D5-ABEA-8845BD1587E4}"/>
              </a:ext>
            </a:extLst>
          </p:cNvPr>
          <p:cNvSpPr/>
          <p:nvPr/>
        </p:nvSpPr>
        <p:spPr>
          <a:xfrm>
            <a:off x="9265248" y="2545474"/>
            <a:ext cx="478761" cy="476827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C1DEF5D-358B-4862-894F-2C01D37A7852}"/>
              </a:ext>
            </a:extLst>
          </p:cNvPr>
          <p:cNvSpPr/>
          <p:nvPr/>
        </p:nvSpPr>
        <p:spPr>
          <a:xfrm>
            <a:off x="10360783" y="3305118"/>
            <a:ext cx="478761" cy="476827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96A11B-7A74-449D-95F6-03E2142BFB0C}"/>
              </a:ext>
            </a:extLst>
          </p:cNvPr>
          <p:cNvSpPr/>
          <p:nvPr/>
        </p:nvSpPr>
        <p:spPr>
          <a:xfrm>
            <a:off x="9496081" y="4110672"/>
            <a:ext cx="478761" cy="4768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2D8A69-FA84-427E-B628-FD0C4A1DEA0C}"/>
              </a:ext>
            </a:extLst>
          </p:cNvPr>
          <p:cNvSpPr/>
          <p:nvPr/>
        </p:nvSpPr>
        <p:spPr>
          <a:xfrm>
            <a:off x="10097397" y="3872258"/>
            <a:ext cx="478761" cy="4768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3A1338-1C02-40DE-AF52-52C0F23E26A2}"/>
              </a:ext>
            </a:extLst>
          </p:cNvPr>
          <p:cNvSpPr/>
          <p:nvPr/>
        </p:nvSpPr>
        <p:spPr>
          <a:xfrm>
            <a:off x="8911310" y="3983526"/>
            <a:ext cx="478761" cy="47682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93FDE08-0ED5-42D7-89C0-EB6E6C5D3C2D}"/>
              </a:ext>
            </a:extLst>
          </p:cNvPr>
          <p:cNvSpPr/>
          <p:nvPr/>
        </p:nvSpPr>
        <p:spPr>
          <a:xfrm>
            <a:off x="8897620" y="3041554"/>
            <a:ext cx="478761" cy="476827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26C526-A4DC-42D2-887B-D82CDDD377FD}"/>
              </a:ext>
            </a:extLst>
          </p:cNvPr>
          <p:cNvSpPr/>
          <p:nvPr/>
        </p:nvSpPr>
        <p:spPr>
          <a:xfrm>
            <a:off x="9343433" y="3572560"/>
            <a:ext cx="478761" cy="47682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3CAB55E-7EF8-41CF-8F1D-C4C18EF629CB}"/>
              </a:ext>
            </a:extLst>
          </p:cNvPr>
          <p:cNvSpPr/>
          <p:nvPr/>
        </p:nvSpPr>
        <p:spPr>
          <a:xfrm>
            <a:off x="9559175" y="3034448"/>
            <a:ext cx="478761" cy="476827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3C5390-A210-461C-AB49-F3BA51BB326D}"/>
              </a:ext>
            </a:extLst>
          </p:cNvPr>
          <p:cNvSpPr/>
          <p:nvPr/>
        </p:nvSpPr>
        <p:spPr>
          <a:xfrm>
            <a:off x="5366930" y="4747822"/>
            <a:ext cx="1592712" cy="1119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0: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Cells(Y) = 1/5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Cells(B) = 1/5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Cells(G) = 1/5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985849-8F65-45AD-984C-11183937B7EA}"/>
              </a:ext>
            </a:extLst>
          </p:cNvPr>
          <p:cNvSpPr/>
          <p:nvPr/>
        </p:nvSpPr>
        <p:spPr>
          <a:xfrm>
            <a:off x="8949697" y="4740110"/>
            <a:ext cx="1588624" cy="1119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1: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Cells(Y) = 1/10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Cells(B) = 2/10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Cells(G) = 5/10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AA9C42-1588-40F3-886A-17F243365C5E}"/>
              </a:ext>
            </a:extLst>
          </p:cNvPr>
          <p:cNvSpPr/>
          <p:nvPr/>
        </p:nvSpPr>
        <p:spPr>
          <a:xfrm>
            <a:off x="401749" y="5029513"/>
            <a:ext cx="2876646" cy="1423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Log2 (fold change)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Dep(Y) = -1.0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Dep(B) = 0.0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Dep(G) = 1.3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8BB03-43A3-4A64-A026-D09EFDF0EE9E}"/>
              </a:ext>
            </a:extLst>
          </p:cNvPr>
          <p:cNvSpPr txBox="1"/>
          <p:nvPr/>
        </p:nvSpPr>
        <p:spPr>
          <a:xfrm>
            <a:off x="5176551" y="5837808"/>
            <a:ext cx="208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Relative Abundance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CB4258-E64C-44D7-BAC0-85E113518438}"/>
              </a:ext>
            </a:extLst>
          </p:cNvPr>
          <p:cNvSpPr/>
          <p:nvPr/>
        </p:nvSpPr>
        <p:spPr>
          <a:xfrm>
            <a:off x="8592388" y="3545502"/>
            <a:ext cx="478761" cy="4768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387BDBE-6CE8-45A3-8CEA-BF8896D774FD}"/>
              </a:ext>
            </a:extLst>
          </p:cNvPr>
          <p:cNvSpPr/>
          <p:nvPr/>
        </p:nvSpPr>
        <p:spPr>
          <a:xfrm rot="16200000">
            <a:off x="7734059" y="3012415"/>
            <a:ext cx="487017" cy="1232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0D2A7A-DEAA-4013-9AEC-78ED9ED2DDBC}"/>
              </a:ext>
            </a:extLst>
          </p:cNvPr>
          <p:cNvSpPr txBox="1"/>
          <p:nvPr/>
        </p:nvSpPr>
        <p:spPr>
          <a:xfrm>
            <a:off x="8768822" y="5846568"/>
            <a:ext cx="20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281511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6908-78D1-48B2-B133-123974EC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CC0C0-07E1-43B9-8F6A-836E8E00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3" y="2452688"/>
            <a:ext cx="4077706" cy="2958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DACE14-BCFB-4F5E-B923-7C1B4D6ABFF1}"/>
              </a:ext>
            </a:extLst>
          </p:cNvPr>
          <p:cNvSpPr txBox="1"/>
          <p:nvPr/>
        </p:nvSpPr>
        <p:spPr>
          <a:xfrm>
            <a:off x="1558933" y="2154794"/>
            <a:ext cx="22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Convolutions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94B64E-031B-4D4F-A3ED-88F40D69BF76}"/>
              </a:ext>
            </a:extLst>
          </p:cNvPr>
          <p:cNvSpPr/>
          <p:nvPr/>
        </p:nvSpPr>
        <p:spPr>
          <a:xfrm>
            <a:off x="8584536" y="2881431"/>
            <a:ext cx="888694" cy="78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87763C-6EBF-41D9-959D-9F582570D920}"/>
              </a:ext>
            </a:extLst>
          </p:cNvPr>
          <p:cNvSpPr/>
          <p:nvPr/>
        </p:nvSpPr>
        <p:spPr>
          <a:xfrm>
            <a:off x="6544579" y="2906219"/>
            <a:ext cx="888694" cy="78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1D66EF-04D1-4C55-8577-75F20B0BCEAE}"/>
              </a:ext>
            </a:extLst>
          </p:cNvPr>
          <p:cNvSpPr/>
          <p:nvPr/>
        </p:nvSpPr>
        <p:spPr>
          <a:xfrm>
            <a:off x="8584536" y="4629441"/>
            <a:ext cx="888694" cy="78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39CF17-2A02-49D9-935B-1325A0C52C62}"/>
              </a:ext>
            </a:extLst>
          </p:cNvPr>
          <p:cNvSpPr/>
          <p:nvPr/>
        </p:nvSpPr>
        <p:spPr>
          <a:xfrm>
            <a:off x="10440879" y="2881431"/>
            <a:ext cx="888694" cy="78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3D0DC-967E-4503-858C-5627D723464F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9028883" y="3663629"/>
            <a:ext cx="0" cy="96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3FC465-7EBE-4370-9FD9-BA4884C984B6}"/>
              </a:ext>
            </a:extLst>
          </p:cNvPr>
          <p:cNvCxnSpPr>
            <a:stCxn id="7" idx="6"/>
            <a:endCxn id="6" idx="2"/>
          </p:cNvCxnSpPr>
          <p:nvPr/>
        </p:nvCxnSpPr>
        <p:spPr>
          <a:xfrm flipV="1">
            <a:off x="7433273" y="3272530"/>
            <a:ext cx="1151263" cy="2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3CF4F6-52CD-46B8-B7D6-886E152FBE9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473230" y="3272530"/>
            <a:ext cx="96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50F36-5A0B-4DE1-A72E-22512571D29E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7303127" y="3573867"/>
            <a:ext cx="1411555" cy="117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49C-162C-4AF9-AE42-3D8630F7CB01}"/>
              </a:ext>
            </a:extLst>
          </p:cNvPr>
          <p:cNvSpPr txBox="1"/>
          <p:nvPr/>
        </p:nvSpPr>
        <p:spPr>
          <a:xfrm>
            <a:off x="6544579" y="2081435"/>
            <a:ext cx="395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Convolutions (</a:t>
            </a:r>
            <a:r>
              <a:rPr lang="en-US" b="1" dirty="0"/>
              <a:t>spatial </a:t>
            </a:r>
            <a:r>
              <a:rPr lang="en-US" dirty="0"/>
              <a:t>vs spectral)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865414-C7F0-46D5-97A8-E6B7F3C37C90}"/>
              </a:ext>
            </a:extLst>
          </p:cNvPr>
          <p:cNvGrpSpPr/>
          <p:nvPr/>
        </p:nvGrpSpPr>
        <p:grpSpPr>
          <a:xfrm>
            <a:off x="7508767" y="3377082"/>
            <a:ext cx="597156" cy="338554"/>
            <a:chOff x="7510271" y="3428999"/>
            <a:chExt cx="597156" cy="33855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6E92439-F363-4F30-BF28-5F4ACEE2E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271" y="3428999"/>
              <a:ext cx="49863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0165D5-F74F-4DF9-A5CD-80D00BE49F95}"/>
                </a:ext>
              </a:extLst>
            </p:cNvPr>
            <p:cNvSpPr txBox="1"/>
            <p:nvPr/>
          </p:nvSpPr>
          <p:spPr>
            <a:xfrm>
              <a:off x="7590939" y="3428999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F(B)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0969CF-AE2C-474B-8DB5-7886D6D74258}"/>
              </a:ext>
            </a:extLst>
          </p:cNvPr>
          <p:cNvGrpSpPr/>
          <p:nvPr/>
        </p:nvGrpSpPr>
        <p:grpSpPr>
          <a:xfrm rot="2404986">
            <a:off x="7127481" y="3834968"/>
            <a:ext cx="611583" cy="338554"/>
            <a:chOff x="7510271" y="3428999"/>
            <a:chExt cx="611583" cy="33855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936F25-16AE-414C-9E70-FB527BA294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271" y="3428999"/>
              <a:ext cx="49863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61036C-C4D4-4F2D-9C33-B06E18BEB11C}"/>
                </a:ext>
              </a:extLst>
            </p:cNvPr>
            <p:cNvSpPr txBox="1"/>
            <p:nvPr/>
          </p:nvSpPr>
          <p:spPr>
            <a:xfrm>
              <a:off x="7590939" y="3428999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F(D)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8D8904-86D5-41EF-B894-02CA3B11C52D}"/>
              </a:ext>
            </a:extLst>
          </p:cNvPr>
          <p:cNvGrpSpPr/>
          <p:nvPr/>
        </p:nvGrpSpPr>
        <p:grpSpPr>
          <a:xfrm rot="16200000">
            <a:off x="8999141" y="4123951"/>
            <a:ext cx="597157" cy="338555"/>
            <a:chOff x="7510271" y="3428999"/>
            <a:chExt cx="597157" cy="33855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CFF329-10D8-44E8-B4AD-A40B489192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271" y="3428999"/>
              <a:ext cx="49863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C3A9DC-205E-454A-A39C-EE4415D5F96D}"/>
                </a:ext>
              </a:extLst>
            </p:cNvPr>
            <p:cNvSpPr txBox="1"/>
            <p:nvPr/>
          </p:nvSpPr>
          <p:spPr>
            <a:xfrm>
              <a:off x="7590940" y="3429000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F(B)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E11AE6-7E01-46EA-9F92-21EAF0DD113D}"/>
              </a:ext>
            </a:extLst>
          </p:cNvPr>
          <p:cNvGrpSpPr/>
          <p:nvPr/>
        </p:nvGrpSpPr>
        <p:grpSpPr>
          <a:xfrm rot="10800000">
            <a:off x="5891132" y="3331280"/>
            <a:ext cx="637272" cy="338554"/>
            <a:chOff x="7510271" y="3146035"/>
            <a:chExt cx="637272" cy="33855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A50E15C-AE4D-48BA-81AD-069154064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271" y="3428999"/>
              <a:ext cx="49863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9ED39B-D178-48D9-8E50-CC24D258F2D6}"/>
                </a:ext>
              </a:extLst>
            </p:cNvPr>
            <p:cNvSpPr txBox="1"/>
            <p:nvPr/>
          </p:nvSpPr>
          <p:spPr>
            <a:xfrm rot="10908752">
              <a:off x="7624643" y="314603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F(A)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295680D1-F0A1-4A7C-A105-CD3BD709ECA6}"/>
              </a:ext>
            </a:extLst>
          </p:cNvPr>
          <p:cNvCxnSpPr>
            <a:stCxn id="7" idx="0"/>
            <a:endCxn id="7" idx="2"/>
          </p:cNvCxnSpPr>
          <p:nvPr/>
        </p:nvCxnSpPr>
        <p:spPr>
          <a:xfrm rot="16200000" flipH="1" flipV="1">
            <a:off x="6571203" y="2879594"/>
            <a:ext cx="391099" cy="444347"/>
          </a:xfrm>
          <a:prstGeom prst="curvedConnector4">
            <a:avLst>
              <a:gd name="adj1" fmla="val -58451"/>
              <a:gd name="adj2" fmla="val 151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4FCABF8B-E81E-4713-8667-5B10AB7EF1AD}"/>
              </a:ext>
            </a:extLst>
          </p:cNvPr>
          <p:cNvCxnSpPr>
            <a:cxnSpLocks/>
            <a:stCxn id="6" idx="7"/>
            <a:endCxn id="6" idx="1"/>
          </p:cNvCxnSpPr>
          <p:nvPr/>
        </p:nvCxnSpPr>
        <p:spPr>
          <a:xfrm rot="16200000" flipV="1">
            <a:off x="9028883" y="2681780"/>
            <a:ext cx="12700" cy="628402"/>
          </a:xfrm>
          <a:prstGeom prst="curvedConnector3">
            <a:avLst>
              <a:gd name="adj1" fmla="val 3494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0888FDB-639D-4865-8FB3-BD8186E67B98}"/>
              </a:ext>
            </a:extLst>
          </p:cNvPr>
          <p:cNvCxnSpPr>
            <a:cxnSpLocks/>
            <a:stCxn id="9" idx="7"/>
            <a:endCxn id="9" idx="1"/>
          </p:cNvCxnSpPr>
          <p:nvPr/>
        </p:nvCxnSpPr>
        <p:spPr>
          <a:xfrm rot="16200000" flipV="1">
            <a:off x="10885226" y="2681780"/>
            <a:ext cx="12700" cy="628402"/>
          </a:xfrm>
          <a:prstGeom prst="curvedConnector3">
            <a:avLst>
              <a:gd name="adj1" fmla="val 3032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2AE298D-E1AA-4766-92EB-F198FEEB8F93}"/>
              </a:ext>
            </a:extLst>
          </p:cNvPr>
          <p:cNvCxnSpPr>
            <a:cxnSpLocks/>
            <a:stCxn id="8" idx="2"/>
            <a:endCxn id="8" idx="4"/>
          </p:cNvCxnSpPr>
          <p:nvPr/>
        </p:nvCxnSpPr>
        <p:spPr>
          <a:xfrm rot="10800000" flipH="1" flipV="1">
            <a:off x="8584535" y="5020539"/>
            <a:ext cx="444347" cy="391099"/>
          </a:xfrm>
          <a:prstGeom prst="curvedConnector4">
            <a:avLst>
              <a:gd name="adj1" fmla="val -51446"/>
              <a:gd name="adj2" fmla="val 158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33A427-D1B1-4C7E-80DA-4401F282D57A}"/>
              </a:ext>
            </a:extLst>
          </p:cNvPr>
          <p:cNvGrpSpPr/>
          <p:nvPr/>
        </p:nvGrpSpPr>
        <p:grpSpPr>
          <a:xfrm rot="13173713">
            <a:off x="7954394" y="4482957"/>
            <a:ext cx="623932" cy="338554"/>
            <a:chOff x="7510271" y="3140654"/>
            <a:chExt cx="623932" cy="33855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2BCCD97-A324-40AA-8847-28D926970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271" y="3428999"/>
              <a:ext cx="49863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B06CD0-4FD5-4724-BDC7-934DE9FDD26C}"/>
                </a:ext>
              </a:extLst>
            </p:cNvPr>
            <p:cNvSpPr txBox="1"/>
            <p:nvPr/>
          </p:nvSpPr>
          <p:spPr>
            <a:xfrm rot="10760835">
              <a:off x="7611303" y="3140654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F(A)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762852-0E85-4431-8A81-EF4185AA0230}"/>
              </a:ext>
            </a:extLst>
          </p:cNvPr>
          <p:cNvGrpSpPr/>
          <p:nvPr/>
        </p:nvGrpSpPr>
        <p:grpSpPr>
          <a:xfrm rot="5400000">
            <a:off x="8884189" y="5556332"/>
            <a:ext cx="627940" cy="338554"/>
            <a:chOff x="7510271" y="3140653"/>
            <a:chExt cx="627940" cy="33855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522A023-B89E-4C00-AA17-C29C45FC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271" y="3428999"/>
              <a:ext cx="49863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53A2D0-4C83-440C-995F-FD2544010718}"/>
                </a:ext>
              </a:extLst>
            </p:cNvPr>
            <p:cNvSpPr txBox="1"/>
            <p:nvPr/>
          </p:nvSpPr>
          <p:spPr>
            <a:xfrm rot="10760835">
              <a:off x="7607296" y="3140653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F(D)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9C0A47-B273-4296-93E6-A2F8210990C4}"/>
              </a:ext>
            </a:extLst>
          </p:cNvPr>
          <p:cNvGrpSpPr/>
          <p:nvPr/>
        </p:nvGrpSpPr>
        <p:grpSpPr>
          <a:xfrm rot="10800000">
            <a:off x="8035412" y="3368656"/>
            <a:ext cx="524811" cy="339950"/>
            <a:chOff x="7510271" y="3089050"/>
            <a:chExt cx="524811" cy="33995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F3FCEAC-3E9A-431D-8E75-AB18985F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271" y="3428999"/>
              <a:ext cx="49863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CF52C1-66FF-4130-98EB-8641B61BFAF7}"/>
                </a:ext>
              </a:extLst>
            </p:cNvPr>
            <p:cNvSpPr txBox="1"/>
            <p:nvPr/>
          </p:nvSpPr>
          <p:spPr>
            <a:xfrm rot="10760835">
              <a:off x="7512182" y="3089050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F(A)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ED2439F-5261-4404-AE2F-09E792E0021A}"/>
              </a:ext>
            </a:extLst>
          </p:cNvPr>
          <p:cNvGrpSpPr/>
          <p:nvPr/>
        </p:nvGrpSpPr>
        <p:grpSpPr>
          <a:xfrm>
            <a:off x="9520948" y="3339276"/>
            <a:ext cx="593950" cy="338554"/>
            <a:chOff x="7510271" y="3428999"/>
            <a:chExt cx="593950" cy="338554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F75FB9D-299A-4861-896C-3C604F366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271" y="3428999"/>
              <a:ext cx="49863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2E7ECB-D714-42C4-BE53-58FA1B5EE1FB}"/>
                </a:ext>
              </a:extLst>
            </p:cNvPr>
            <p:cNvSpPr txBox="1"/>
            <p:nvPr/>
          </p:nvSpPr>
          <p:spPr>
            <a:xfrm>
              <a:off x="7590939" y="3428999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F(C)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9974F0A-C22F-4C4A-B5F3-3E9EB716EEB4}"/>
              </a:ext>
            </a:extLst>
          </p:cNvPr>
          <p:cNvGrpSpPr/>
          <p:nvPr/>
        </p:nvGrpSpPr>
        <p:grpSpPr>
          <a:xfrm rot="5400000">
            <a:off x="8478174" y="3842310"/>
            <a:ext cx="619033" cy="344662"/>
            <a:chOff x="7510271" y="3428999"/>
            <a:chExt cx="619033" cy="344662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6052B38-EC35-4E7C-899B-FD77CEA58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271" y="3428999"/>
              <a:ext cx="49863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3E12681-A786-4377-BBDF-5EDC75E4081E}"/>
                </a:ext>
              </a:extLst>
            </p:cNvPr>
            <p:cNvSpPr txBox="1"/>
            <p:nvPr/>
          </p:nvSpPr>
          <p:spPr>
            <a:xfrm rot="10760835">
              <a:off x="7598389" y="3435107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F(D)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C8712D5-86FD-4695-87C0-02A6D29361C5}"/>
              </a:ext>
            </a:extLst>
          </p:cNvPr>
          <p:cNvGrpSpPr/>
          <p:nvPr/>
        </p:nvGrpSpPr>
        <p:grpSpPr>
          <a:xfrm rot="10800000">
            <a:off x="9771047" y="2841514"/>
            <a:ext cx="611819" cy="344663"/>
            <a:chOff x="7510271" y="3428999"/>
            <a:chExt cx="611819" cy="344663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10B274D-0D75-4A09-A949-023019B52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271" y="3428999"/>
              <a:ext cx="49863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40C9FFE-2C7E-4509-B071-99436AB6F2D5}"/>
                </a:ext>
              </a:extLst>
            </p:cNvPr>
            <p:cNvSpPr txBox="1"/>
            <p:nvPr/>
          </p:nvSpPr>
          <p:spPr>
            <a:xfrm rot="10760835">
              <a:off x="7605602" y="3435108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F(B)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1EC1A9D-3F53-40F8-A0A0-DF51F4832153}"/>
              </a:ext>
            </a:extLst>
          </p:cNvPr>
          <p:cNvGrpSpPr/>
          <p:nvPr/>
        </p:nvGrpSpPr>
        <p:grpSpPr>
          <a:xfrm rot="13386096">
            <a:off x="8242484" y="2465873"/>
            <a:ext cx="611819" cy="344663"/>
            <a:chOff x="7510271" y="3428999"/>
            <a:chExt cx="611819" cy="344663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594DA7-0130-4839-A74A-2E31938F1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271" y="3428999"/>
              <a:ext cx="49863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B059D6-EED9-49BA-A71A-C4FD6BD4BCD6}"/>
                </a:ext>
              </a:extLst>
            </p:cNvPr>
            <p:cNvSpPr txBox="1"/>
            <p:nvPr/>
          </p:nvSpPr>
          <p:spPr>
            <a:xfrm rot="10760835">
              <a:off x="7605602" y="3435108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F(B)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61DB2CB-96D0-48C6-96F2-2EA4CBB0FDA5}"/>
              </a:ext>
            </a:extLst>
          </p:cNvPr>
          <p:cNvGrpSpPr/>
          <p:nvPr/>
        </p:nvGrpSpPr>
        <p:grpSpPr>
          <a:xfrm rot="13386096">
            <a:off x="10112959" y="2504154"/>
            <a:ext cx="610216" cy="344663"/>
            <a:chOff x="7510271" y="3428999"/>
            <a:chExt cx="610216" cy="344663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98A648E-66A1-4924-9995-87A594F24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0271" y="3428999"/>
              <a:ext cx="49863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CEF81EC-0FAA-43DE-A1CE-E15092973FAC}"/>
                </a:ext>
              </a:extLst>
            </p:cNvPr>
            <p:cNvSpPr txBox="1"/>
            <p:nvPr/>
          </p:nvSpPr>
          <p:spPr>
            <a:xfrm rot="10760835">
              <a:off x="7607205" y="3435108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F(C)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81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CDD3E1-909D-4850-BC9A-2F46BAEB7AE7}"/>
              </a:ext>
            </a:extLst>
          </p:cNvPr>
          <p:cNvSpPr/>
          <p:nvPr/>
        </p:nvSpPr>
        <p:spPr>
          <a:xfrm>
            <a:off x="3602346" y="1700769"/>
            <a:ext cx="888694" cy="78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78E0AF-90FE-4E5C-B36E-C4C0D659F4B0}"/>
              </a:ext>
            </a:extLst>
          </p:cNvPr>
          <p:cNvSpPr/>
          <p:nvPr/>
        </p:nvSpPr>
        <p:spPr>
          <a:xfrm>
            <a:off x="1562389" y="1725557"/>
            <a:ext cx="888694" cy="78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34E02-E22D-482D-8BDD-37C2BA586059}"/>
              </a:ext>
            </a:extLst>
          </p:cNvPr>
          <p:cNvSpPr/>
          <p:nvPr/>
        </p:nvSpPr>
        <p:spPr>
          <a:xfrm>
            <a:off x="3602346" y="3448779"/>
            <a:ext cx="888694" cy="78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1BBBC3-D3B0-4A32-B1D2-13F445CA7597}"/>
              </a:ext>
            </a:extLst>
          </p:cNvPr>
          <p:cNvSpPr/>
          <p:nvPr/>
        </p:nvSpPr>
        <p:spPr>
          <a:xfrm>
            <a:off x="5458689" y="1700769"/>
            <a:ext cx="888694" cy="782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1F5499-3794-4C24-BFAE-A49984E909D2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046693" y="2482967"/>
            <a:ext cx="0" cy="96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9A7AD3-38AF-4AA1-B1F8-E921F011341F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2451083" y="2091868"/>
            <a:ext cx="1151263" cy="2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EEB658-48BF-4C22-9003-DC7E29E0C1C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491040" y="2091868"/>
            <a:ext cx="96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5E3A20-4748-471E-ACEB-5446DC2DD902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2320937" y="2393205"/>
            <a:ext cx="1411555" cy="117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F807E1-42BA-4055-BFF3-07A8A4C6C775}"/>
                  </a:ext>
                </a:extLst>
              </p:cNvPr>
              <p:cNvSpPr txBox="1"/>
              <p:nvPr/>
            </p:nvSpPr>
            <p:spPr>
              <a:xfrm>
                <a:off x="2222022" y="5890337"/>
                <a:ext cx="8039380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0" dirty="0"/>
                  <a:t>Update weights :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</m:sup>
                        </m:sSubSup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F807E1-42BA-4055-BFF3-07A8A4C6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22" y="5890337"/>
                <a:ext cx="8039380" cy="769441"/>
              </a:xfrm>
              <a:prstGeom prst="rect">
                <a:avLst/>
              </a:prstGeom>
              <a:blipFill>
                <a:blip r:embed="rId2"/>
                <a:stretch>
                  <a:fillRect l="-3111" t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78A4F0-08AD-437B-9636-57344DB3444C}"/>
                  </a:ext>
                </a:extLst>
              </p:cNvPr>
              <p:cNvSpPr txBox="1"/>
              <p:nvPr/>
            </p:nvSpPr>
            <p:spPr>
              <a:xfrm>
                <a:off x="4797925" y="1734994"/>
                <a:ext cx="353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78A4F0-08AD-437B-9636-57344DB3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25" y="1734994"/>
                <a:ext cx="353879" cy="276999"/>
              </a:xfrm>
              <a:prstGeom prst="rect">
                <a:avLst/>
              </a:prstGeom>
              <a:blipFill>
                <a:blip r:embed="rId3"/>
                <a:stretch>
                  <a:fillRect l="-10345" r="-517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24D107-800B-4AF7-A8D5-933290FA9BE7}"/>
                  </a:ext>
                </a:extLst>
              </p:cNvPr>
              <p:cNvSpPr txBox="1"/>
              <p:nvPr/>
            </p:nvSpPr>
            <p:spPr>
              <a:xfrm>
                <a:off x="4091927" y="2628668"/>
                <a:ext cx="376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24D107-800B-4AF7-A8D5-933290FA9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927" y="2628668"/>
                <a:ext cx="376321" cy="276999"/>
              </a:xfrm>
              <a:prstGeom prst="rect">
                <a:avLst/>
              </a:prstGeom>
              <a:blipFill>
                <a:blip r:embed="rId4"/>
                <a:stretch>
                  <a:fillRect l="-8065" r="-645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CA3BB8-39D8-446D-89AA-FD55D5DC0326}"/>
                  </a:ext>
                </a:extLst>
              </p:cNvPr>
              <p:cNvSpPr txBox="1"/>
              <p:nvPr/>
            </p:nvSpPr>
            <p:spPr>
              <a:xfrm>
                <a:off x="2904926" y="1794179"/>
                <a:ext cx="373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CA3BB8-39D8-446D-89AA-FD55D5DC0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926" y="1794179"/>
                <a:ext cx="373500" cy="276999"/>
              </a:xfrm>
              <a:prstGeom prst="rect">
                <a:avLst/>
              </a:prstGeom>
              <a:blipFill>
                <a:blip r:embed="rId5"/>
                <a:stretch>
                  <a:fillRect l="-8197" r="-655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18492BA-290E-4151-BCA1-10694B97AE4C}"/>
                  </a:ext>
                </a:extLst>
              </p:cNvPr>
              <p:cNvSpPr/>
              <p:nvPr/>
            </p:nvSpPr>
            <p:spPr>
              <a:xfrm>
                <a:off x="1797909" y="4610697"/>
                <a:ext cx="9510873" cy="590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“renormalization” :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18492BA-290E-4151-BCA1-10694B97A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09" y="4610697"/>
                <a:ext cx="9510873" cy="590418"/>
              </a:xfrm>
              <a:prstGeom prst="rect">
                <a:avLst/>
              </a:prstGeom>
              <a:blipFill>
                <a:blip r:embed="rId6"/>
                <a:stretch>
                  <a:fillRect l="-1667" t="-11340" b="-3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0E1D94-FE29-4F9F-A6E2-958532558B1C}"/>
                  </a:ext>
                </a:extLst>
              </p:cNvPr>
              <p:cNvSpPr txBox="1"/>
              <p:nvPr/>
            </p:nvSpPr>
            <p:spPr>
              <a:xfrm>
                <a:off x="8768739" y="2128151"/>
                <a:ext cx="2579439" cy="103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𝐴𝐴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𝐵𝐵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𝐶𝐶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0E1D94-FE29-4F9F-A6E2-95853255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739" y="2128151"/>
                <a:ext cx="2579439" cy="103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E7E6622-5D79-45C0-949A-84C46D958ACE}"/>
              </a:ext>
            </a:extLst>
          </p:cNvPr>
          <p:cNvSpPr txBox="1"/>
          <p:nvPr/>
        </p:nvSpPr>
        <p:spPr>
          <a:xfrm>
            <a:off x="9132962" y="1577762"/>
            <a:ext cx="264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     B      C    ….           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28D4CF-B4AF-4FD8-AF60-E37364F4E182}"/>
              </a:ext>
            </a:extLst>
          </p:cNvPr>
          <p:cNvSpPr txBox="1"/>
          <p:nvPr/>
        </p:nvSpPr>
        <p:spPr>
          <a:xfrm>
            <a:off x="8531334" y="1934255"/>
            <a:ext cx="4748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F32CD9-4C2D-4287-A5FB-B3E13D5CEE99}"/>
                  </a:ext>
                </a:extLst>
              </p:cNvPr>
              <p:cNvSpPr txBox="1"/>
              <p:nvPr/>
            </p:nvSpPr>
            <p:spPr>
              <a:xfrm>
                <a:off x="7408119" y="1427949"/>
                <a:ext cx="11592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3600" b="1" dirty="0"/>
                  <a:t> = </a:t>
                </a:r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F32CD9-4C2D-4287-A5FB-B3E13D5CE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119" y="1427949"/>
                <a:ext cx="1159228" cy="646331"/>
              </a:xfrm>
              <a:prstGeom prst="rect">
                <a:avLst/>
              </a:prstGeom>
              <a:blipFill>
                <a:blip r:embed="rId8"/>
                <a:stretch>
                  <a:fillRect t="-14151" r="-1526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58DE3849-098E-4A8B-A45E-52BB940CA9B2}"/>
              </a:ext>
            </a:extLst>
          </p:cNvPr>
          <p:cNvSpPr/>
          <p:nvPr/>
        </p:nvSpPr>
        <p:spPr>
          <a:xfrm>
            <a:off x="8446707" y="2071178"/>
            <a:ext cx="2994569" cy="386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26309E-FC1E-42B7-B1BB-C819933E109C}"/>
              </a:ext>
            </a:extLst>
          </p:cNvPr>
          <p:cNvSpPr/>
          <p:nvPr/>
        </p:nvSpPr>
        <p:spPr>
          <a:xfrm>
            <a:off x="9063118" y="1572011"/>
            <a:ext cx="474811" cy="2072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227B07-7855-4E19-A57D-5A73AFF74177}"/>
                  </a:ext>
                </a:extLst>
              </p:cNvPr>
              <p:cNvSpPr/>
              <p:nvPr/>
            </p:nvSpPr>
            <p:spPr>
              <a:xfrm>
                <a:off x="1233571" y="5214364"/>
                <a:ext cx="99536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mask coupling matrix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𝑒𝑙𝑒𝑚𝑒𝑛𝑡𝑤𝑖𝑠𝑒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𝑚𝑢𝑙𝑡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227B07-7855-4E19-A57D-5A73AFF74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71" y="5214364"/>
                <a:ext cx="9953622" cy="584775"/>
              </a:xfrm>
              <a:prstGeom prst="rect">
                <a:avLst/>
              </a:prstGeom>
              <a:blipFill>
                <a:blip r:embed="rId9"/>
                <a:stretch>
                  <a:fillRect l="-153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B11E51-6235-4B57-AFF0-0BDC1E8CB321}"/>
                  </a:ext>
                </a:extLst>
              </p:cNvPr>
              <p:cNvSpPr txBox="1"/>
              <p:nvPr/>
            </p:nvSpPr>
            <p:spPr>
              <a:xfrm rot="2370589">
                <a:off x="2901110" y="2614102"/>
                <a:ext cx="381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B11E51-6235-4B57-AFF0-0BDC1E8CB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70589">
                <a:off x="2901110" y="2614102"/>
                <a:ext cx="381130" cy="276999"/>
              </a:xfrm>
              <a:prstGeom prst="rect">
                <a:avLst/>
              </a:prstGeom>
              <a:blipFill>
                <a:blip r:embed="rId10"/>
                <a:stretch>
                  <a:fillRect l="-3846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DDC0F62C-87A1-49AC-ACC3-98C1A8EE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15" y="309555"/>
            <a:ext cx="7274179" cy="1325563"/>
          </a:xfrm>
        </p:spPr>
        <p:txBody>
          <a:bodyPr/>
          <a:lstStyle/>
          <a:p>
            <a:r>
              <a:rPr lang="en-US" dirty="0"/>
              <a:t>GCN: Encoding Knock Out (KO)</a:t>
            </a:r>
          </a:p>
        </p:txBody>
      </p:sp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5B1B6A2A-7B2C-4E95-9E01-6CF157CC6485}"/>
              </a:ext>
            </a:extLst>
          </p:cNvPr>
          <p:cNvSpPr/>
          <p:nvPr/>
        </p:nvSpPr>
        <p:spPr>
          <a:xfrm>
            <a:off x="927125" y="1329868"/>
            <a:ext cx="885825" cy="762000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7" grpId="0" animBg="1"/>
      <p:bldP spid="39" grpId="0" animBg="1"/>
      <p:bldP spid="28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1E1FB4-0773-4218-AD43-19061825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881" y="3241774"/>
            <a:ext cx="4038119" cy="36162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7CEA06-B8D0-4111-A14E-751F2A60F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46145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7B6A5-E0A3-4F1C-A704-91265702D1FF}"/>
              </a:ext>
            </a:extLst>
          </p:cNvPr>
          <p:cNvSpPr txBox="1"/>
          <p:nvPr/>
        </p:nvSpPr>
        <p:spPr>
          <a:xfrm>
            <a:off x="8858250" y="933450"/>
            <a:ext cx="3121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Network</a:t>
            </a:r>
          </a:p>
          <a:p>
            <a:pPr marL="285750" indent="-285750">
              <a:buFontTx/>
              <a:buChar char="-"/>
            </a:pPr>
            <a:r>
              <a:rPr lang="en-US" dirty="0"/>
              <a:t>27 GO biological processes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MAPK cascade + major overlapping pathways </a:t>
            </a:r>
          </a:p>
          <a:p>
            <a:pPr marL="285750" indent="-285750">
              <a:buFontTx/>
              <a:buChar char="-"/>
            </a:pPr>
            <a:r>
              <a:rPr lang="en-US" dirty="0"/>
              <a:t>1027 Genes 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MAPK Cascade </a:t>
            </a:r>
          </a:p>
          <a:p>
            <a:pPr marL="285750" indent="-285750">
              <a:buFontTx/>
              <a:buChar char="-"/>
            </a:pPr>
            <a:r>
              <a:rPr lang="en-US" dirty="0"/>
              <a:t> GO0000165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D3EAF-451F-48E5-9E06-95A687EBDD7C}"/>
              </a:ext>
            </a:extLst>
          </p:cNvPr>
          <p:cNvSpPr/>
          <p:nvPr/>
        </p:nvSpPr>
        <p:spPr>
          <a:xfrm>
            <a:off x="7289800" y="1231900"/>
            <a:ext cx="117165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B83B21-8A20-4C98-A81D-DDA3BDB62C75}"/>
              </a:ext>
            </a:extLst>
          </p:cNvPr>
          <p:cNvSpPr/>
          <p:nvPr/>
        </p:nvSpPr>
        <p:spPr>
          <a:xfrm>
            <a:off x="9101138" y="2565400"/>
            <a:ext cx="1814512" cy="676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E23B32-FC4C-4814-9DC1-DB8847395A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rot="10800000">
            <a:off x="8461450" y="1333501"/>
            <a:ext cx="639688" cy="1570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464943C-B3E6-46E3-8D5C-6323427FEC11}"/>
              </a:ext>
            </a:extLst>
          </p:cNvPr>
          <p:cNvSpPr/>
          <p:nvPr/>
        </p:nvSpPr>
        <p:spPr>
          <a:xfrm>
            <a:off x="8362950" y="3241774"/>
            <a:ext cx="3712140" cy="3540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9CE267-693F-40DD-A0E8-F5579EFB43A8}"/>
              </a:ext>
            </a:extLst>
          </p:cNvPr>
          <p:cNvSpPr/>
          <p:nvPr/>
        </p:nvSpPr>
        <p:spPr>
          <a:xfrm>
            <a:off x="8362950" y="641246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 Genes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AF3D9F-D68D-4F71-906D-43F652C97253}"/>
              </a:ext>
            </a:extLst>
          </p:cNvPr>
          <p:cNvSpPr/>
          <p:nvPr/>
        </p:nvSpPr>
        <p:spPr>
          <a:xfrm>
            <a:off x="283597" y="564118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1027 Genes </a:t>
            </a:r>
          </a:p>
        </p:txBody>
      </p:sp>
    </p:spTree>
    <p:extLst>
      <p:ext uri="{BB962C8B-B14F-4D97-AF65-F5344CB8AC3E}">
        <p14:creationId xmlns:p14="http://schemas.microsoft.com/office/powerpoint/2010/main" val="249416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EEBAF-AEA6-4F32-AFAF-46DE1C9A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"/>
            <a:ext cx="8524875" cy="65627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20A8972-A2AE-405D-A081-A528D56FE466}"/>
              </a:ext>
            </a:extLst>
          </p:cNvPr>
          <p:cNvGrpSpPr/>
          <p:nvPr/>
        </p:nvGrpSpPr>
        <p:grpSpPr>
          <a:xfrm>
            <a:off x="8524875" y="147637"/>
            <a:ext cx="1299549" cy="1325563"/>
            <a:chOff x="4529751" y="3307068"/>
            <a:chExt cx="1532434" cy="1751960"/>
          </a:xfrm>
          <a:noFill/>
        </p:grpSpPr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5239A0F5-76DA-419D-A09A-4DD3AC3A53C8}"/>
                </a:ext>
              </a:extLst>
            </p:cNvPr>
            <p:cNvSpPr/>
            <p:nvPr/>
          </p:nvSpPr>
          <p:spPr>
            <a:xfrm>
              <a:off x="5352460" y="3358266"/>
              <a:ext cx="709725" cy="1700762"/>
            </a:xfrm>
            <a:prstGeom prst="curvedLef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Curved Left 6">
              <a:extLst>
                <a:ext uri="{FF2B5EF4-FFF2-40B4-BE49-F238E27FC236}">
                  <a16:creationId xmlns:a16="http://schemas.microsoft.com/office/drawing/2014/main" id="{AC9D8A19-C3DC-4276-9563-5139A681805E}"/>
                </a:ext>
              </a:extLst>
            </p:cNvPr>
            <p:cNvSpPr/>
            <p:nvPr/>
          </p:nvSpPr>
          <p:spPr>
            <a:xfrm rot="10800000">
              <a:off x="4529751" y="3307068"/>
              <a:ext cx="709725" cy="1700762"/>
            </a:xfrm>
            <a:prstGeom prst="curvedLef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635A70-520E-4CF1-BA49-3084936C69DE}"/>
                </a:ext>
              </a:extLst>
            </p:cNvPr>
            <p:cNvSpPr txBox="1"/>
            <p:nvPr/>
          </p:nvSpPr>
          <p:spPr>
            <a:xfrm>
              <a:off x="4655023" y="3730330"/>
              <a:ext cx="1357970" cy="8542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message passing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97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E1B3A56E-76AF-4C22-AF51-8A43D733C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70199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60EBE5EB-720D-478F-89DA-035D03134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9500"/>
            <a:ext cx="69342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60AA24A7-10BC-4D0D-B78D-98CB4D735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31880"/>
            <a:ext cx="523861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Performance on holdout gene knock outs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(novel graph structure)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correlation: 0.881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average MSE: 8.98e-3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D597918-1B9C-439E-9E9B-09B73CB34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94242"/>
            <a:ext cx="454932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Performance on holdout cell 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(novel expression features)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correlation: 0.848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average MSE: 9.6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e-3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5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8B88-4625-418F-8FD6-C74A7619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Interpretation: Learned Edge Weights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DBA15-597C-4F03-8CE7-AB28BA8CE797}"/>
              </a:ext>
            </a:extLst>
          </p:cNvPr>
          <p:cNvSpPr txBox="1"/>
          <p:nvPr/>
        </p:nvSpPr>
        <p:spPr>
          <a:xfrm>
            <a:off x="7629525" y="2124075"/>
            <a:ext cx="3801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size ~ abs </a:t>
            </a:r>
            <a:r>
              <a:rPr lang="en-US" dirty="0" err="1"/>
              <a:t>val</a:t>
            </a:r>
            <a:r>
              <a:rPr lang="en-US" dirty="0"/>
              <a:t> self-edge weight</a:t>
            </a:r>
          </a:p>
          <a:p>
            <a:r>
              <a:rPr lang="en-US" dirty="0"/>
              <a:t>Edge color ~ positive / negative weight</a:t>
            </a:r>
          </a:p>
          <a:p>
            <a:r>
              <a:rPr lang="en-US" dirty="0"/>
              <a:t>Edge width ~ abs </a:t>
            </a:r>
            <a:r>
              <a:rPr lang="en-US" dirty="0" err="1"/>
              <a:t>val</a:t>
            </a:r>
            <a:r>
              <a:rPr lang="en-US" dirty="0"/>
              <a:t> edge weight</a:t>
            </a:r>
          </a:p>
          <a:p>
            <a:endParaRPr lang="en-US" dirty="0"/>
          </a:p>
          <a:p>
            <a:r>
              <a:rPr lang="en-US" dirty="0"/>
              <a:t>Green outline = MAPK cascade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50C995-0040-42CD-8756-86AEB63F3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000"/>
            <a:ext cx="7258050" cy="55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3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1326</Words>
  <Application>Microsoft Office PowerPoint</Application>
  <PresentationFormat>Widescreen</PresentationFormat>
  <Paragraphs>180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Predicting Gene Dependency in the DepMap Achilles Dataset with TrojanArrow: a combined graph convolutional network and visible neural network model</vt:lpstr>
      <vt:lpstr>Gene Dependency (Y) </vt:lpstr>
      <vt:lpstr>Response Datatype: Pooled Gene Dependency</vt:lpstr>
      <vt:lpstr>Graph Convolutional Network</vt:lpstr>
      <vt:lpstr>GCN: Encoding Knock Out (KO)</vt:lpstr>
      <vt:lpstr>PowerPoint Presentation</vt:lpstr>
      <vt:lpstr>PowerPoint Presentation</vt:lpstr>
      <vt:lpstr>PowerPoint Presentation</vt:lpstr>
      <vt:lpstr>Model Interpretation: Learned Edge Weights </vt:lpstr>
      <vt:lpstr>Model interpretation: Pathway Importance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Evans</dc:creator>
  <cp:lastModifiedBy>Nathaniel Evans</cp:lastModifiedBy>
  <cp:revision>38</cp:revision>
  <dcterms:created xsi:type="dcterms:W3CDTF">2020-03-12T03:44:12Z</dcterms:created>
  <dcterms:modified xsi:type="dcterms:W3CDTF">2020-03-15T19:36:23Z</dcterms:modified>
</cp:coreProperties>
</file>