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784A-DB71-4EA4-AB43-3097930F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3ECBC-3C35-4F66-AD37-1B8219E2B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AB7E-E492-4EF8-9667-344361AB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3686-6934-4DC4-AFF9-EF66B220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C2B1-D997-40E6-A643-AC912FE7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B294-B762-4573-B38F-9B49DB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DA989-6790-404B-81F5-FB273741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5878-1CEA-415B-B60A-D775E250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B949-BC3E-4A09-8972-93CCEEF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C131-09DE-4C05-9A13-237FD30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8C06-935C-41D3-B336-9FC8A96B3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60CD-C12F-475B-8023-B093DC8A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6D08-66DE-4B1C-A954-D5216BB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EE91-DE1D-426E-A964-227F9891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1460-53C2-412C-802E-9B7652DE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6D0A-5097-4BA1-8F1A-E786361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B867-80EC-4126-853C-9F984ABA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5D84-97CB-4528-A8BD-89AFCC8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0EF6-CC86-4CB4-81FE-2B05F47E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BDB-7017-47C2-AF85-B4C2556E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EBC-17C6-4810-B2CF-02552D00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3A05-17ED-4D15-A5AF-7BDAD342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7AA4-381E-458F-B68A-0F97438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DFFD-0C7C-410B-82EE-E384245B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D6C6-286C-41B0-98E8-F2DFFBB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879C-AD4F-4C70-A22F-19C5026C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0022-6DAB-4920-B874-3249E0CC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B7D9-1F08-4EA4-BABF-4C77D0CB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FA89-93C7-4D51-BD96-E42EF566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E5BE-8304-4541-B24D-B9F00A47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DAE5B-6A93-4E34-999C-8FBB240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A9BB-7957-4C09-BA83-E5A769F7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FEA0-3F65-440A-8C93-C2C51191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64B3F-2356-4BB0-AAAD-73BC0290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8746A-CD3C-48F4-9B72-7B6696D02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67C32-E033-4BF0-8A77-312967BA9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526D4-32B6-4C68-8C3B-1E62F36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8B4B-847E-4BAE-BB19-5C8694CE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1CE00-C41D-497A-9148-19C2E3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AE6A-D93F-4CBA-8DC3-2DC04ECB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0C84F-350F-4120-BA50-AB5EF63A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85447-DC99-4D1D-AA99-43075F1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11126-6394-4955-908C-A448828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9B4EA-24BB-403B-9FDF-481FD0A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C20F9-3501-47B7-88D3-00D84F9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7E35-ADC2-4599-865E-D4AE24E5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BBAD-EFA2-45B3-800F-FCCC178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A129-5ED2-44BE-AA4D-306F01EF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064B0-6DD1-4AEA-9326-B84F0CC3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9961-93F1-4266-B9F7-6D628AE3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613F-22DE-4945-977A-780A8900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5767-D464-45A1-8162-D94BB22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24B-4FCA-4070-A6D5-617E5544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726EB-7EF1-49FB-8D9D-2C62C3ED2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F229-4CBE-47B8-8C3B-57D832CA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FDDB8-599F-4AB0-9C66-0CC6E9E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E760-8EF6-48CD-99EA-2F98A6D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38B9-603B-48F2-89DD-83505B17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71361-99B4-4394-89E3-E9C0DC0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DC82-831E-4ED6-AECB-1B834543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8D56-5623-43AF-9F0C-170F3475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1C8-733B-4F3E-9084-67C86210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006B-55DC-4561-A76A-3BC57BAE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5B65-395A-40D2-9D78-873CFFC0D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Predicting Gene Dependency with Graph Convolutional Networks (GCN) and Visible Neural Network (VNN)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C143-390F-4A57-9401-C32BE06C8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Nathaniel Evans</a:t>
            </a:r>
          </a:p>
        </p:txBody>
      </p:sp>
    </p:spTree>
    <p:extLst>
      <p:ext uri="{BB962C8B-B14F-4D97-AF65-F5344CB8AC3E}">
        <p14:creationId xmlns:p14="http://schemas.microsoft.com/office/powerpoint/2010/main" val="79612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9939-6CF8-4532-B94D-9659EA8C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Can we model Gene Dependency in the  MAP3 Signal Cascade?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8D31-474E-4DB0-B1C7-F6D9C0E7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Sub-question: What other pathways overlap with MAP3 cascade genes?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4A0AB-0ADC-45B5-9D56-A171487E1C06}"/>
              </a:ext>
            </a:extLst>
          </p:cNvPr>
          <p:cNvSpPr txBox="1"/>
          <p:nvPr/>
        </p:nvSpPr>
        <p:spPr>
          <a:xfrm>
            <a:off x="990600" y="2847132"/>
            <a:ext cx="83553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Gene Ontology pathways: </a:t>
            </a:r>
          </a:p>
          <a:p>
            <a:r>
              <a:rPr lang="en-US" dirty="0"/>
              <a:t>	GO:0000165 – MAPK cascade:  199 Genes involved (that overlapped in CCLE) </a:t>
            </a:r>
          </a:p>
          <a:p>
            <a:endParaRPr lang="en-US" dirty="0"/>
          </a:p>
          <a:p>
            <a:r>
              <a:rPr lang="en-US" dirty="0"/>
              <a:t>Using 199 genes:</a:t>
            </a:r>
          </a:p>
          <a:p>
            <a:pPr marL="342900" indent="-342900">
              <a:buAutoNum type="arabicPeriod"/>
            </a:pPr>
            <a:r>
              <a:rPr lang="en-US" dirty="0"/>
              <a:t>find all other pathways that they’re involved in</a:t>
            </a:r>
          </a:p>
          <a:p>
            <a:pPr marL="342900" indent="-342900">
              <a:buAutoNum type="arabicPeriod"/>
            </a:pPr>
            <a:r>
              <a:rPr lang="en-US" dirty="0"/>
              <a:t>Count number of MAPK cascade genes in each pathway </a:t>
            </a:r>
          </a:p>
          <a:p>
            <a:pPr marL="342900" indent="-342900">
              <a:buAutoNum type="arabicPeriod"/>
            </a:pPr>
            <a:r>
              <a:rPr lang="en-US" dirty="0"/>
              <a:t>Filter to overlapping pathways with &gt; 30 genes from MAPK cascade</a:t>
            </a:r>
          </a:p>
          <a:p>
            <a:pPr marL="342900" indent="-342900">
              <a:buAutoNum type="arabicPeriod"/>
            </a:pPr>
            <a:r>
              <a:rPr lang="en-US" dirty="0"/>
              <a:t>Remove any excessively large pathways (&gt; 600)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Leaves us with </a:t>
            </a:r>
            <a:r>
              <a:rPr lang="en-US" b="1" dirty="0"/>
              <a:t>27 GO biological processes </a:t>
            </a:r>
            <a:r>
              <a:rPr lang="en-US" dirty="0"/>
              <a:t>(pathways) and </a:t>
            </a:r>
            <a:r>
              <a:rPr lang="en-US" b="1" dirty="0"/>
              <a:t>1076 Genes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66A7-AE20-4152-97B4-4016CFD7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Incorporating literature curated knowledge into our model using </a:t>
            </a:r>
            <a:r>
              <a:rPr lang="en-US" dirty="0" err="1"/>
              <a:t>reactome</a:t>
            </a:r>
            <a:r>
              <a:rPr lang="en-US" dirty="0"/>
              <a:t> Functional Interaction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A0C2-E457-437D-ABE2-36C54A8E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Binned all edge types </a:t>
            </a:r>
          </a:p>
          <a:p>
            <a:r>
              <a:rPr lang="en-US" dirty="0"/>
              <a:t>Undirected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5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C102E-83B8-4F58-8BCE-5CF61020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81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3F335-9DD1-4B05-B35D-64A56B2EDEA6}"/>
              </a:ext>
            </a:extLst>
          </p:cNvPr>
          <p:cNvSpPr txBox="1"/>
          <p:nvPr/>
        </p:nvSpPr>
        <p:spPr>
          <a:xfrm>
            <a:off x="8324850" y="333375"/>
            <a:ext cx="157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MAP3 Cascade</a:t>
            </a:r>
          </a:p>
          <a:p>
            <a:r>
              <a:rPr lang="en-US"/>
              <a:t>199 </a:t>
            </a:r>
            <a:r>
              <a:rPr lang="en-US" dirty="0"/>
              <a:t>Genes </a:t>
            </a:r>
          </a:p>
        </p:txBody>
      </p:sp>
    </p:spTree>
    <p:extLst>
      <p:ext uri="{BB962C8B-B14F-4D97-AF65-F5344CB8AC3E}">
        <p14:creationId xmlns:p14="http://schemas.microsoft.com/office/powerpoint/2010/main" val="62979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7CEA06-B8D0-4111-A14E-751F2A60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614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7B6A5-E0A3-4F1C-A704-91265702D1FF}"/>
              </a:ext>
            </a:extLst>
          </p:cNvPr>
          <p:cNvSpPr txBox="1"/>
          <p:nvPr/>
        </p:nvSpPr>
        <p:spPr>
          <a:xfrm>
            <a:off x="8953500" y="933450"/>
            <a:ext cx="3121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Network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27 GO biological processes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MAPK cascade + major overlapping pathways </a:t>
            </a:r>
          </a:p>
          <a:p>
            <a:pPr marL="285750" indent="-285750">
              <a:buFontTx/>
              <a:buChar char="-"/>
            </a:pPr>
            <a:r>
              <a:rPr lang="en-US" dirty="0"/>
              <a:t>1027 Genes 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MAPK Cascade = GO0000165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D3EAF-451F-48E5-9E06-95A687EBDD7C}"/>
              </a:ext>
            </a:extLst>
          </p:cNvPr>
          <p:cNvSpPr/>
          <p:nvPr/>
        </p:nvSpPr>
        <p:spPr>
          <a:xfrm>
            <a:off x="7289800" y="1231900"/>
            <a:ext cx="117165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83B21-8A20-4C98-A81D-DDA3BDB62C75}"/>
              </a:ext>
            </a:extLst>
          </p:cNvPr>
          <p:cNvSpPr/>
          <p:nvPr/>
        </p:nvSpPr>
        <p:spPr>
          <a:xfrm>
            <a:off x="8953500" y="2565400"/>
            <a:ext cx="2108200" cy="67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E23B32-FC4C-4814-9DC1-DB8847395AB5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>
            <a:off x="8461450" y="1333501"/>
            <a:ext cx="492050" cy="157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6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8B88-4625-418F-8FD6-C74A7619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Edge Weights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0380A-F3E5-4F40-8D20-0299095C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525"/>
            <a:ext cx="6934200" cy="532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DBA15-597C-4F03-8CE7-AB28BA8CE797}"/>
              </a:ext>
            </a:extLst>
          </p:cNvPr>
          <p:cNvSpPr txBox="1"/>
          <p:nvPr/>
        </p:nvSpPr>
        <p:spPr>
          <a:xfrm>
            <a:off x="7629525" y="2124075"/>
            <a:ext cx="380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size ~ abs </a:t>
            </a:r>
            <a:r>
              <a:rPr lang="en-US" dirty="0" err="1"/>
              <a:t>val</a:t>
            </a:r>
            <a:r>
              <a:rPr lang="en-US" dirty="0"/>
              <a:t> self-edge weight</a:t>
            </a:r>
          </a:p>
          <a:p>
            <a:r>
              <a:rPr lang="en-US" dirty="0"/>
              <a:t>Edge color ~ positive / negative weight</a:t>
            </a:r>
          </a:p>
          <a:p>
            <a:r>
              <a:rPr lang="en-US" dirty="0"/>
              <a:t>Edge width ~ abs </a:t>
            </a:r>
            <a:r>
              <a:rPr lang="en-US" dirty="0" err="1"/>
              <a:t>val</a:t>
            </a:r>
            <a:r>
              <a:rPr lang="en-US" dirty="0"/>
              <a:t> edge weight</a:t>
            </a:r>
          </a:p>
        </p:txBody>
      </p:sp>
    </p:spTree>
    <p:extLst>
      <p:ext uri="{BB962C8B-B14F-4D97-AF65-F5344CB8AC3E}">
        <p14:creationId xmlns:p14="http://schemas.microsoft.com/office/powerpoint/2010/main" val="65713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Gene Dependency with Graph Convolutional Networks (GCN) and Visible Neural Network (VNN)</vt:lpstr>
      <vt:lpstr>Question: Can we model Gene Dependency in the  MAP3 Signal Cascade? </vt:lpstr>
      <vt:lpstr>Incorporating literature curated knowledge into our model using reactome Functional Interaction Network</vt:lpstr>
      <vt:lpstr>PowerPoint Presentation</vt:lpstr>
      <vt:lpstr>PowerPoint Presentation</vt:lpstr>
      <vt:lpstr>Learned Edge Weights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9</cp:revision>
  <dcterms:created xsi:type="dcterms:W3CDTF">2020-03-12T03:44:12Z</dcterms:created>
  <dcterms:modified xsi:type="dcterms:W3CDTF">2020-03-14T18:52:54Z</dcterms:modified>
</cp:coreProperties>
</file>