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7" r:id="rId3"/>
    <p:sldId id="332" r:id="rId4"/>
    <p:sldId id="339" r:id="rId5"/>
    <p:sldId id="338" r:id="rId6"/>
    <p:sldId id="260" r:id="rId7"/>
    <p:sldId id="266" r:id="rId8"/>
    <p:sldId id="265" r:id="rId9"/>
    <p:sldId id="261" r:id="rId10"/>
    <p:sldId id="262" r:id="rId11"/>
    <p:sldId id="264" r:id="rId12"/>
    <p:sldId id="263" r:id="rId13"/>
    <p:sldId id="335" r:id="rId14"/>
    <p:sldId id="337" r:id="rId15"/>
    <p:sldId id="33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2155" autoAdjust="0"/>
  </p:normalViewPr>
  <p:slideViewPr>
    <p:cSldViewPr snapToGrid="0">
      <p:cViewPr>
        <p:scale>
          <a:sx n="48" d="100"/>
          <a:sy n="48" d="100"/>
        </p:scale>
        <p:origin x="13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8007F9-CA33-452B-8223-7BA6E3558F08}" type="datetimeFigureOut">
              <a:rPr lang="en-US" smtClean="0"/>
              <a:t>3/15/2020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2DDEC9-2749-4C81-8CBB-0323C4E5E7CE}" type="slidenum">
              <a:rPr lang="en-US" smtClean="0"/>
              <a:t>‹#›</a:t>
            </a:fld>
            <a:endParaRPr lang="en-US"/>
          </a:p>
        </p:txBody>
      </p:sp>
    </p:spTree>
    <p:extLst>
      <p:ext uri="{BB962C8B-B14F-4D97-AF65-F5344CB8AC3E}">
        <p14:creationId xmlns:p14="http://schemas.microsoft.com/office/powerpoint/2010/main" val="162758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arxiv.org/abs/1907.08610"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arxiv.org/abs/1608.03983" TargetMode="External"/><Relationship Id="rId5" Type="http://schemas.openxmlformats.org/officeDocument/2006/relationships/hyperlink" Target="http://arxiv.org/abs/1908.08681" TargetMode="External"/><Relationship Id="rId4" Type="http://schemas.openxmlformats.org/officeDocument/2006/relationships/hyperlink" Target="http://arxiv.org/abs/1908.03265"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cell line’s dependency on a given gene/protein to some function, in this case proliferation, can be conceptualized by multi-route pathways, and depending on the genomic landscape (</a:t>
            </a:r>
            <a:r>
              <a:rPr lang="en-US" dirty="0" err="1"/>
              <a:t>mutatons</a:t>
            </a:r>
            <a:r>
              <a:rPr lang="en-US" dirty="0"/>
              <a:t>, methylation, </a:t>
            </a:r>
            <a:r>
              <a:rPr lang="en-US" dirty="0" err="1"/>
              <a:t>exression</a:t>
            </a:r>
            <a:r>
              <a:rPr lang="en-US" dirty="0"/>
              <a:t>, protein activation) certain genes may be more or less critical. </a:t>
            </a:r>
          </a:p>
        </p:txBody>
      </p:sp>
      <p:sp>
        <p:nvSpPr>
          <p:cNvPr id="4" name="Slide Number Placeholder 3"/>
          <p:cNvSpPr>
            <a:spLocks noGrp="1"/>
          </p:cNvSpPr>
          <p:nvPr>
            <p:ph type="sldNum" sz="quarter" idx="5"/>
          </p:nvPr>
        </p:nvSpPr>
        <p:spPr/>
        <p:txBody>
          <a:bodyPr/>
          <a:lstStyle/>
          <a:p>
            <a:fld id="{E02DDEC9-2749-4C81-8CBB-0323C4E5E7CE}" type="slidenum">
              <a:rPr lang="en-US" smtClean="0"/>
              <a:t>2</a:t>
            </a:fld>
            <a:endParaRPr lang="en-US"/>
          </a:p>
        </p:txBody>
      </p:sp>
    </p:spTree>
    <p:extLst>
      <p:ext uri="{BB962C8B-B14F-4D97-AF65-F5344CB8AC3E}">
        <p14:creationId xmlns:p14="http://schemas.microsoft.com/office/powerpoint/2010/main" val="5384503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Almost all of the variance seems to be explained by gene KO, which at first worried me, however after more thought it makes sense. Almost all cell lines will share the majority of their genome and only on rare events diverge, even when they do, likely only slightly. </a:t>
            </a:r>
          </a:p>
        </p:txBody>
      </p:sp>
      <p:sp>
        <p:nvSpPr>
          <p:cNvPr id="4" name="Slide Number Placeholder 3"/>
          <p:cNvSpPr>
            <a:spLocks noGrp="1"/>
          </p:cNvSpPr>
          <p:nvPr>
            <p:ph type="sldNum" sz="quarter" idx="5"/>
          </p:nvPr>
        </p:nvSpPr>
        <p:spPr/>
        <p:txBody>
          <a:bodyPr/>
          <a:lstStyle/>
          <a:p>
            <a:fld id="{E02DDEC9-2749-4C81-8CBB-0323C4E5E7CE}" type="slidenum">
              <a:rPr lang="en-US" smtClean="0"/>
              <a:t>11</a:t>
            </a:fld>
            <a:endParaRPr lang="en-US"/>
          </a:p>
        </p:txBody>
      </p:sp>
    </p:spTree>
    <p:extLst>
      <p:ext uri="{BB962C8B-B14F-4D97-AF65-F5344CB8AC3E}">
        <p14:creationId xmlns:p14="http://schemas.microsoft.com/office/powerpoint/2010/main" val="12745621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further explore how KO vs genome importance to gene dependency, I plotted a subset of cell lines and gene KOs. As we see (left) almost all of the variance is explained by the gene knockout, although there is some slight impact by genomic features (vertical striations). </a:t>
            </a:r>
          </a:p>
          <a:p>
            <a:endParaRPr lang="en-US" dirty="0"/>
          </a:p>
          <a:p>
            <a:r>
              <a:rPr lang="en-US" dirty="0"/>
              <a:t>For the majority of therapeutic relevance, we need genome selectivity, thus we need to explore the genomic variance. In thinking through different ways to show this, I came up with the plot (right) showing two cell lines and the correlation of gene dependency between them. If all the values lie along the diagonal (or along any linear line) then there will be NO variation due to genome. However, gene dependency predictions that lie off that line will be indicative of cell line specific and differential response. In this plot between lines 34 &amp; 44, gene KO of NCBP1 leads to much reduced proliferation in line 44 then it does it line 25. This may be a method of finding targetable gene with sensitivity in certain genomes. </a:t>
            </a:r>
          </a:p>
        </p:txBody>
      </p:sp>
      <p:sp>
        <p:nvSpPr>
          <p:cNvPr id="4" name="Slide Number Placeholder 3"/>
          <p:cNvSpPr>
            <a:spLocks noGrp="1"/>
          </p:cNvSpPr>
          <p:nvPr>
            <p:ph type="sldNum" sz="quarter" idx="5"/>
          </p:nvPr>
        </p:nvSpPr>
        <p:spPr/>
        <p:txBody>
          <a:bodyPr/>
          <a:lstStyle/>
          <a:p>
            <a:fld id="{E02DDEC9-2749-4C81-8CBB-0323C4E5E7CE}" type="slidenum">
              <a:rPr lang="en-US" smtClean="0"/>
              <a:t>12</a:t>
            </a:fld>
            <a:endParaRPr lang="en-US"/>
          </a:p>
        </p:txBody>
      </p:sp>
    </p:spTree>
    <p:extLst>
      <p:ext uri="{BB962C8B-B14F-4D97-AF65-F5344CB8AC3E}">
        <p14:creationId xmlns:p14="http://schemas.microsoft.com/office/powerpoint/2010/main" val="35097008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walk through how this model can be applied and interpreted… </a:t>
            </a:r>
          </a:p>
          <a:p>
            <a:endParaRPr lang="en-US" dirty="0"/>
          </a:p>
          <a:p>
            <a:r>
              <a:rPr lang="en-US" dirty="0"/>
              <a:t>We predict the gene dependency of POL2RL versus no KO. The plot (upper right) shows that POL2RL KO leads to significantly decreased proliferation (this distribution is for all 1200 CCLE cell lines we have access to). </a:t>
            </a:r>
          </a:p>
          <a:p>
            <a:endParaRPr lang="en-US" dirty="0"/>
          </a:p>
          <a:p>
            <a:r>
              <a:rPr lang="en-US" dirty="0"/>
              <a:t>We can then ask questions like, what does the model think the pathway activations for this look like? Extracting the pathway latent space for all 1200 </a:t>
            </a:r>
            <a:r>
              <a:rPr lang="en-US" dirty="0" err="1"/>
              <a:t>ccle</a:t>
            </a:r>
            <a:r>
              <a:rPr lang="en-US" dirty="0"/>
              <a:t> cell lines for either normal or POL2RL KO shows that most pathways are comparable, however, “fibroblast growth factor receptor signaling pathway” is significantly reduced in the POL2RL KO. </a:t>
            </a:r>
          </a:p>
          <a:p>
            <a:endParaRPr lang="en-US" dirty="0"/>
          </a:p>
          <a:p>
            <a:r>
              <a:rPr lang="en-US" dirty="0"/>
              <a:t>I recognize that this is likely not true pathway activation, rather, activation relevant to our prediction task. It would be interesting to think about validation techniques for KO -&gt; pathway activation. </a:t>
            </a:r>
          </a:p>
        </p:txBody>
      </p:sp>
      <p:sp>
        <p:nvSpPr>
          <p:cNvPr id="4" name="Slide Number Placeholder 3"/>
          <p:cNvSpPr>
            <a:spLocks noGrp="1"/>
          </p:cNvSpPr>
          <p:nvPr>
            <p:ph type="sldNum" sz="quarter" idx="5"/>
          </p:nvPr>
        </p:nvSpPr>
        <p:spPr/>
        <p:txBody>
          <a:bodyPr/>
          <a:lstStyle/>
          <a:p>
            <a:fld id="{E02DDEC9-2749-4C81-8CBB-0323C4E5E7CE}" type="slidenum">
              <a:rPr lang="en-US" smtClean="0"/>
              <a:t>13</a:t>
            </a:fld>
            <a:endParaRPr lang="en-US"/>
          </a:p>
        </p:txBody>
      </p:sp>
    </p:spTree>
    <p:extLst>
      <p:ext uri="{BB962C8B-B14F-4D97-AF65-F5344CB8AC3E}">
        <p14:creationId xmlns:p14="http://schemas.microsoft.com/office/powerpoint/2010/main" val="13868721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questions we can ask are, which genes are differentially activated (between POL2RL and normal)? Above is the same plot as before, where node size is mapped to self-edge weight, and edge color is edge weights, however, I’ve now overlaid the differential gene activation onto each node. For most genes, there is very little differential activation, however for a select few, there is significant difference. To explore the relevance to the “Fibroblast growth factor…” pathway, I’ve overlaid the pathway genes with a white circle. Many of our differentially activated genes are in the pathway, as we would expect from the last slide. </a:t>
            </a:r>
            <a:br>
              <a:rPr lang="en-US" dirty="0"/>
            </a:br>
            <a:endParaRPr lang="en-US" dirty="0"/>
          </a:p>
        </p:txBody>
      </p:sp>
      <p:sp>
        <p:nvSpPr>
          <p:cNvPr id="4" name="Slide Number Placeholder 3"/>
          <p:cNvSpPr>
            <a:spLocks noGrp="1"/>
          </p:cNvSpPr>
          <p:nvPr>
            <p:ph type="sldNum" sz="quarter" idx="5"/>
          </p:nvPr>
        </p:nvSpPr>
        <p:spPr/>
        <p:txBody>
          <a:bodyPr/>
          <a:lstStyle/>
          <a:p>
            <a:fld id="{E02DDEC9-2749-4C81-8CBB-0323C4E5E7CE}" type="slidenum">
              <a:rPr lang="en-US" smtClean="0"/>
              <a:t>14</a:t>
            </a:fld>
            <a:endParaRPr lang="en-US"/>
          </a:p>
        </p:txBody>
      </p:sp>
    </p:spTree>
    <p:extLst>
      <p:ext uri="{BB962C8B-B14F-4D97-AF65-F5344CB8AC3E}">
        <p14:creationId xmlns:p14="http://schemas.microsoft.com/office/powerpoint/2010/main" val="1171391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2000" dirty="0"/>
              <a:t>Produce ~5 shRNA per protein coding gene</a:t>
            </a:r>
          </a:p>
          <a:p>
            <a:pPr marL="285750" indent="-285750">
              <a:buFont typeface="Arial" panose="020B0604020202020204" pitchFamily="34" charset="0"/>
              <a:buChar char="•"/>
            </a:pPr>
            <a:r>
              <a:rPr lang="en-US" sz="2000" dirty="0"/>
              <a:t>In a given cell-line in-vitro: </a:t>
            </a:r>
          </a:p>
          <a:p>
            <a:pPr marL="742950" lvl="1" indent="-285750">
              <a:buFont typeface="Arial" panose="020B0604020202020204" pitchFamily="34" charset="0"/>
              <a:buChar char="•"/>
            </a:pPr>
            <a:r>
              <a:rPr lang="en-US" sz="2000" dirty="0"/>
              <a:t>Transfect shRNA(s) with multiplicity of ~0.3 </a:t>
            </a:r>
          </a:p>
          <a:p>
            <a:pPr marL="742950" lvl="1" indent="-285750">
              <a:buFont typeface="Arial" panose="020B0604020202020204" pitchFamily="34" charset="0"/>
              <a:buChar char="•"/>
            </a:pPr>
            <a:r>
              <a:rPr lang="en-US" sz="2000" dirty="0"/>
              <a:t>Culture cells for period of time (~16 doublings) </a:t>
            </a:r>
          </a:p>
          <a:p>
            <a:pPr marL="742950" lvl="1" indent="-285750">
              <a:buFont typeface="Arial" panose="020B0604020202020204" pitchFamily="34" charset="0"/>
              <a:buChar char="•"/>
            </a:pPr>
            <a:r>
              <a:rPr lang="en-US" sz="2000" dirty="0"/>
              <a:t>Isolate the shRNA sequences by PCR amplification </a:t>
            </a:r>
          </a:p>
          <a:p>
            <a:pPr marL="742950" lvl="1" indent="-285750">
              <a:buFont typeface="Arial" panose="020B0604020202020204" pitchFamily="34" charset="0"/>
              <a:buChar char="•"/>
            </a:pPr>
            <a:r>
              <a:rPr lang="en-US" sz="2000" dirty="0"/>
              <a:t>Measure relative abundance of each shRNA </a:t>
            </a:r>
          </a:p>
          <a:p>
            <a:pPr marL="742950" lvl="1" indent="-285750">
              <a:buFont typeface="Arial" panose="020B0604020202020204" pitchFamily="34" charset="0"/>
              <a:buChar char="•"/>
            </a:pPr>
            <a:r>
              <a:rPr lang="en-US" sz="2000" dirty="0"/>
              <a:t>Output variable is log transformed relative abundance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If knocking out a gene is </a:t>
            </a:r>
            <a:r>
              <a:rPr lang="en-US" sz="2000" b="1" dirty="0"/>
              <a:t>stimulatory to cell proliferation</a:t>
            </a:r>
            <a:r>
              <a:rPr lang="en-US" sz="2000" dirty="0"/>
              <a:t> the relative abundance will increase and our output variable will be positive</a:t>
            </a:r>
          </a:p>
          <a:p>
            <a:pPr marL="285750" indent="-285750">
              <a:buFont typeface="Arial" panose="020B0604020202020204" pitchFamily="34" charset="0"/>
              <a:buChar char="•"/>
            </a:pPr>
            <a:r>
              <a:rPr lang="en-US" sz="2000" dirty="0"/>
              <a:t>If knocking out a gene is </a:t>
            </a:r>
            <a:r>
              <a:rPr lang="en-US" sz="2000" b="1" dirty="0"/>
              <a:t>inhibitory to cell proliferation</a:t>
            </a:r>
            <a:r>
              <a:rPr lang="en-US" sz="2000" dirty="0"/>
              <a:t> the relative abundance will decrease and our output variable will be negative </a:t>
            </a:r>
          </a:p>
          <a:p>
            <a:endParaRPr lang="en-US" dirty="0"/>
          </a:p>
        </p:txBody>
      </p:sp>
      <p:sp>
        <p:nvSpPr>
          <p:cNvPr id="4" name="Slide Number Placeholder 3"/>
          <p:cNvSpPr>
            <a:spLocks noGrp="1"/>
          </p:cNvSpPr>
          <p:nvPr>
            <p:ph type="sldNum" sz="quarter" idx="5"/>
          </p:nvPr>
        </p:nvSpPr>
        <p:spPr/>
        <p:txBody>
          <a:bodyPr/>
          <a:lstStyle/>
          <a:p>
            <a:fld id="{247A48C2-11B5-4DAD-BB56-1384709B8A91}" type="slidenum">
              <a:rPr lang="en-US" smtClean="0"/>
              <a:t>3</a:t>
            </a:fld>
            <a:endParaRPr lang="en-US"/>
          </a:p>
        </p:txBody>
      </p:sp>
    </p:spTree>
    <p:extLst>
      <p:ext uri="{BB962C8B-B14F-4D97-AF65-F5344CB8AC3E}">
        <p14:creationId xmlns:p14="http://schemas.microsoft.com/office/powerpoint/2010/main" val="2815938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GCNs were inspired by convolutional networks in image processing, which uses spatial structure in images (or other spatially organized data types) to learn feature extractions (analogous to our aggregation function), which can be applied over the entire matrix. </a:t>
            </a:r>
          </a:p>
          <a:p>
            <a:endParaRPr lang="en-US" dirty="0"/>
          </a:p>
          <a:p>
            <a:r>
              <a:rPr lang="en-US" dirty="0"/>
              <a:t>Similarly, GCNs are used to take advantage of the structural information encoded in a graph to extract relevant features. For instance, does a gene’s neighbors have low expression? A mutation? A distinct expression profile (classic GCN may not be able to measure this – but graph attention networks might)?</a:t>
            </a:r>
          </a:p>
          <a:p>
            <a:endParaRPr lang="en-US" dirty="0"/>
          </a:p>
          <a:p>
            <a:r>
              <a:rPr lang="en-US" dirty="0"/>
              <a:t>As in many PGMs and graph oriented algorithms, we’re implementing a message passing algorithm, however, the novelty comes from learning the aggregation function (or feature extraction function). </a:t>
            </a:r>
          </a:p>
          <a:p>
            <a:endParaRPr lang="en-US" dirty="0"/>
          </a:p>
          <a:p>
            <a:r>
              <a:rPr lang="en-US" dirty="0"/>
              <a:t>Spatial GCNs operate directly on the adjacency matrix and thus can be applied to novel graph structures and is considered inductive learning. Spectral GCNs operate on the eigenvectors of the graph Laplacian, and are relevant only to the graph structure it was trained on; The advantage of spectral methods are that once in the Fourier space, they can be implemented similarly to classical CNNs. </a:t>
            </a:r>
          </a:p>
        </p:txBody>
      </p:sp>
      <p:sp>
        <p:nvSpPr>
          <p:cNvPr id="4" name="Slide Number Placeholder 3"/>
          <p:cNvSpPr>
            <a:spLocks noGrp="1"/>
          </p:cNvSpPr>
          <p:nvPr>
            <p:ph type="sldNum" sz="quarter" idx="5"/>
          </p:nvPr>
        </p:nvSpPr>
        <p:spPr/>
        <p:txBody>
          <a:bodyPr/>
          <a:lstStyle/>
          <a:p>
            <a:fld id="{E02DDEC9-2749-4C81-8CBB-0323C4E5E7CE}" type="slidenum">
              <a:rPr lang="en-US" smtClean="0"/>
              <a:t>4</a:t>
            </a:fld>
            <a:endParaRPr lang="en-US"/>
          </a:p>
        </p:txBody>
      </p:sp>
    </p:spTree>
    <p:extLst>
      <p:ext uri="{BB962C8B-B14F-4D97-AF65-F5344CB8AC3E}">
        <p14:creationId xmlns:p14="http://schemas.microsoft.com/office/powerpoint/2010/main" val="8650713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 features are fairly straight forward to encode as a vector of features, organized in the same order as the adjacency matrix. The Gene Knockout is slightly more difficult. One naïve method would be to include a feature, perhaps a binary feature, on the gene itself; This would be an exceedingly sparse feature vector and unlikely to have good performance. Moreover, the biological relevance of a gene knockout lends itself to encoding as changes in graph topology. For instance, if Gene A is KO, then it cannot interact with it’s neighbors and can be encoded by removing the edges between A and it’s neighbors. Since we’re using a spatial GCN, novel graph topologies are all equally applicable.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implement a GCN, especially on large graphs, requires a linear algebra framework. The learned aggregation function is pictured above. One key point here is, for good performance, we must normalize the adjacency matrix by it’s degree matrix. Since we’re summing over the aggregation function of all neighbors then genes with many neighbors will have much higher values. The original GCN paper (</a:t>
            </a:r>
            <a:r>
              <a:rPr lang="en-US" sz="1200" b="0" dirty="0"/>
              <a:t>SEMI-SUPERVISED CLASSIFICATION WITH GRAPH CONVOLUTIONAL NETWORKS (2017)) presents this renormalization trick (see above), which has the advantage of not only normalizing by degree but also by the neighbors degree; Which can be thought of as something analogous to a centrality normalization.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Last, a novelty I’ve added is to learn a “coupling matrix”, that is, edge weights between nodes that limit how much information can pass along an edge. In drug response or signal transduction, the concept of coupling between genes is extremely important to cellular function, and similarly, learning these weights are an added source of interpretability and model flexibility. Implementation of this is done by element wise matrix multiplication of the adjacency matrix and the coupling matrix, or can be thought of as the coupling matrix masked by the adjacency matrix (since it’s 0/1). </a:t>
            </a:r>
          </a:p>
        </p:txBody>
      </p:sp>
      <p:sp>
        <p:nvSpPr>
          <p:cNvPr id="4" name="Slide Number Placeholder 3"/>
          <p:cNvSpPr>
            <a:spLocks noGrp="1"/>
          </p:cNvSpPr>
          <p:nvPr>
            <p:ph type="sldNum" sz="quarter" idx="5"/>
          </p:nvPr>
        </p:nvSpPr>
        <p:spPr/>
        <p:txBody>
          <a:bodyPr/>
          <a:lstStyle/>
          <a:p>
            <a:fld id="{E02DDEC9-2749-4C81-8CBB-0323C4E5E7CE}" type="slidenum">
              <a:rPr lang="en-US" smtClean="0"/>
              <a:t>5</a:t>
            </a:fld>
            <a:endParaRPr lang="en-US"/>
          </a:p>
        </p:txBody>
      </p:sp>
    </p:spTree>
    <p:extLst>
      <p:ext uri="{BB962C8B-B14F-4D97-AF65-F5344CB8AC3E}">
        <p14:creationId xmlns:p14="http://schemas.microsoft.com/office/powerpoint/2010/main" val="2093955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implement this model, I first attempted to use all available genes in the </a:t>
            </a:r>
            <a:r>
              <a:rPr lang="en-US" dirty="0" err="1"/>
              <a:t>Reactome</a:t>
            </a:r>
            <a:r>
              <a:rPr lang="en-US" dirty="0"/>
              <a:t> Functional Interaction network (~10k that overlapped with CCLE), however, this ran into memory issues when training (What do you mean I can’t allocate 250GB of memory?!). So to condense this I needed a smaller network, however, I wanted a set of genes that were locally connected, and functionally connected. To add a relevance to cancer biology, I chose to start with the MAPK cascade pathway (Gene Ontology pathway) which is involved in multiple cancer types and is targeted by drugs such as </a:t>
            </a:r>
            <a:r>
              <a:rPr lang="en-US" dirty="0" err="1"/>
              <a:t>Trematinib</a:t>
            </a:r>
            <a:r>
              <a:rPr lang="en-US" dirty="0"/>
              <a:t> (MAPK2/MAPK1). To make sure there was functional significance and pathway diversity (I’ll admit, part of this is so that I could implement the visible neural network) I searched for pathways that had a large number of genes from the MAPK cascade, then included those as well. The final network is approximately 1000 genes and made up of over 25 GO pathways. </a:t>
            </a:r>
          </a:p>
          <a:p>
            <a:endParaRPr lang="en-US" dirty="0"/>
          </a:p>
          <a:p>
            <a:r>
              <a:rPr lang="en-US" dirty="0"/>
              <a:t>To reduce scope for this project, I binned all edge types from the FI network and made them undirected. Only the largest component was kept. </a:t>
            </a:r>
          </a:p>
          <a:p>
            <a:endParaRPr lang="en-US" dirty="0"/>
          </a:p>
          <a:p>
            <a:r>
              <a:rPr lang="en-US" dirty="0"/>
              <a:t>Overview of process to generate network: </a:t>
            </a:r>
          </a:p>
          <a:p>
            <a:endParaRPr lang="en-US" dirty="0"/>
          </a:p>
          <a:p>
            <a:r>
              <a:rPr lang="en-US" dirty="0"/>
              <a:t>Using Gene Ontology pathways: </a:t>
            </a:r>
          </a:p>
          <a:p>
            <a:r>
              <a:rPr lang="en-US" dirty="0"/>
              <a:t>	GO:0000165 – MAPK cascade:  199 Genes involved (that overlapped in CCLE) </a:t>
            </a:r>
          </a:p>
          <a:p>
            <a:endParaRPr lang="en-US" dirty="0"/>
          </a:p>
          <a:p>
            <a:r>
              <a:rPr lang="en-US" dirty="0"/>
              <a:t>Using 199 genes:</a:t>
            </a:r>
          </a:p>
          <a:p>
            <a:pPr marL="342900" indent="-342900">
              <a:buAutoNum type="arabicPeriod"/>
            </a:pPr>
            <a:r>
              <a:rPr lang="en-US" dirty="0"/>
              <a:t>find all other pathways that they’re involved in</a:t>
            </a:r>
          </a:p>
          <a:p>
            <a:pPr marL="342900" indent="-342900">
              <a:buAutoNum type="arabicPeriod"/>
            </a:pPr>
            <a:r>
              <a:rPr lang="en-US" dirty="0"/>
              <a:t>Count number of MAPK cascade genes in each pathway </a:t>
            </a:r>
          </a:p>
          <a:p>
            <a:pPr marL="342900" indent="-342900">
              <a:buAutoNum type="arabicPeriod"/>
            </a:pPr>
            <a:r>
              <a:rPr lang="en-US" dirty="0"/>
              <a:t>Filter to overlapping pathways with &gt; 30 genes from MAPK cascade</a:t>
            </a:r>
          </a:p>
          <a:p>
            <a:pPr marL="342900" indent="-342900">
              <a:buAutoNum type="arabicPeriod"/>
            </a:pPr>
            <a:r>
              <a:rPr lang="en-US" dirty="0"/>
              <a:t>Remove any excessively large pathways (&gt; 600)</a:t>
            </a:r>
          </a:p>
          <a:p>
            <a:pPr marL="342900" indent="-342900">
              <a:buAutoNum type="arabicPeriod"/>
            </a:pPr>
            <a:endParaRPr lang="en-US" dirty="0"/>
          </a:p>
          <a:p>
            <a:r>
              <a:rPr lang="en-US" dirty="0"/>
              <a:t>Leaves us with </a:t>
            </a:r>
            <a:r>
              <a:rPr lang="en-US" b="1" dirty="0"/>
              <a:t>27 GO biological processes </a:t>
            </a:r>
            <a:r>
              <a:rPr lang="en-US" dirty="0"/>
              <a:t>(pathways) and </a:t>
            </a:r>
            <a:r>
              <a:rPr lang="en-US" b="1" dirty="0"/>
              <a:t>1076 Genes </a:t>
            </a:r>
          </a:p>
          <a:p>
            <a:endParaRPr lang="en-US" dirty="0"/>
          </a:p>
        </p:txBody>
      </p:sp>
      <p:sp>
        <p:nvSpPr>
          <p:cNvPr id="4" name="Slide Number Placeholder 3"/>
          <p:cNvSpPr>
            <a:spLocks noGrp="1"/>
          </p:cNvSpPr>
          <p:nvPr>
            <p:ph type="sldNum" sz="quarter" idx="5"/>
          </p:nvPr>
        </p:nvSpPr>
        <p:spPr/>
        <p:txBody>
          <a:bodyPr/>
          <a:lstStyle/>
          <a:p>
            <a:fld id="{E02DDEC9-2749-4C81-8CBB-0323C4E5E7CE}" type="slidenum">
              <a:rPr lang="en-US" smtClean="0"/>
              <a:t>6</a:t>
            </a:fld>
            <a:endParaRPr lang="en-US"/>
          </a:p>
        </p:txBody>
      </p:sp>
    </p:spTree>
    <p:extLst>
      <p:ext uri="{BB962C8B-B14F-4D97-AF65-F5344CB8AC3E}">
        <p14:creationId xmlns:p14="http://schemas.microsoft.com/office/powerpoint/2010/main" val="209533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overall model architecture of </a:t>
            </a:r>
            <a:r>
              <a:rPr lang="en-US" i="1" dirty="0" err="1"/>
              <a:t>TrojanArrow</a:t>
            </a:r>
            <a:r>
              <a:rPr lang="en-US" i="0" dirty="0"/>
              <a:t>. The first four layers are a GCN, allowing information to pass between genes, and relevant features to be extracted. The </a:t>
            </a:r>
            <a:r>
              <a:rPr lang="en-US" b="1" i="0" dirty="0"/>
              <a:t>gene activations </a:t>
            </a:r>
            <a:r>
              <a:rPr lang="en-US" b="0" i="0" dirty="0"/>
              <a:t>are then mapped back to a single dimension to add interpretability (and simplicity) – this is the gene activation latent space that we will look at later on. Note, this does NOT indicate protein activation, rather, it’s activations relevant to the prediction task. </a:t>
            </a:r>
          </a:p>
          <a:p>
            <a:endParaRPr lang="en-US" b="0" i="0" dirty="0"/>
          </a:p>
          <a:p>
            <a:r>
              <a:rPr lang="en-US" b="0" i="0" dirty="0"/>
              <a:t>Next, using the GO pathway membership, gene activations are mapped to a </a:t>
            </a:r>
            <a:r>
              <a:rPr lang="en-US" b="1" i="0" dirty="0"/>
              <a:t>pathway activation</a:t>
            </a:r>
            <a:r>
              <a:rPr lang="en-US" b="0" i="0" dirty="0"/>
              <a:t> latent space, which is the sum of all gene activations for a given pathway (normalized by size of pathway). This is then followed by a two-layer feed forward neural network to predict Gene Dependency Score (continuous between roughly -2.5 and 1).</a:t>
            </a:r>
            <a:endParaRPr lang="en-US" dirty="0"/>
          </a:p>
        </p:txBody>
      </p:sp>
      <p:sp>
        <p:nvSpPr>
          <p:cNvPr id="4" name="Slide Number Placeholder 3"/>
          <p:cNvSpPr>
            <a:spLocks noGrp="1"/>
          </p:cNvSpPr>
          <p:nvPr>
            <p:ph type="sldNum" sz="quarter" idx="5"/>
          </p:nvPr>
        </p:nvSpPr>
        <p:spPr/>
        <p:txBody>
          <a:bodyPr/>
          <a:lstStyle/>
          <a:p>
            <a:fld id="{E02DDEC9-2749-4C81-8CBB-0323C4E5E7CE}" type="slidenum">
              <a:rPr lang="en-US" smtClean="0"/>
              <a:t>7</a:t>
            </a:fld>
            <a:endParaRPr lang="en-US"/>
          </a:p>
        </p:txBody>
      </p:sp>
    </p:spTree>
    <p:extLst>
      <p:ext uri="{BB962C8B-B14F-4D97-AF65-F5344CB8AC3E}">
        <p14:creationId xmlns:p14="http://schemas.microsoft.com/office/powerpoint/2010/main" val="1282912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tested on two holdout datasets, one (top) set was holdout cell-lines, therefore, novel genomes that the model has never seen. Second (bottom) was unique KO genes, thereby novel graph topologies. I’m happy to say that model performance is admirable on both datasets although the hold-out gene KOs seem slightly better. I find the results from the second dataset especially exciting since it indicates that our model does a good job learning the importance of network topology – and suggests that novel KOs or multi-gene KOs may be accurately modeled. </a:t>
            </a:r>
          </a:p>
          <a:p>
            <a:endParaRPr lang="en-US" dirty="0"/>
          </a:p>
          <a:p>
            <a:r>
              <a:rPr lang="en-US" dirty="0"/>
              <a:t>Trained for 100+ sub-epochs [100,000/500,000] on </a:t>
            </a:r>
            <a:r>
              <a:rPr lang="en-US" dirty="0" err="1"/>
              <a:t>nvidia</a:t>
            </a:r>
            <a:r>
              <a:rPr lang="en-US" dirty="0"/>
              <a:t> P4000 [8GB mem] + 8 cores [64GB mem], which took 1-2 days. Training took approximately 4ms / observation, and to fit into memory I used batches of 10. </a:t>
            </a:r>
          </a:p>
          <a:p>
            <a:endParaRPr lang="en-US" dirty="0"/>
          </a:p>
          <a:p>
            <a:r>
              <a:rPr lang="en-US" dirty="0"/>
              <a:t>Used the Ranger Optimizer (combination of Lookahead [1] and </a:t>
            </a:r>
            <a:r>
              <a:rPr lang="en-US" dirty="0" err="1"/>
              <a:t>RAdam</a:t>
            </a:r>
            <a:r>
              <a:rPr lang="en-US" dirty="0"/>
              <a:t> [2]) along with the mish [3] activation function. </a:t>
            </a:r>
          </a:p>
          <a:p>
            <a:endParaRPr lang="en-US" dirty="0"/>
          </a:p>
          <a:p>
            <a:r>
              <a:rPr lang="en-US" dirty="0"/>
              <a:t>I was still seeing training improvement, however, since I was paying for my compute time I decided to cut off training early. If I was to train longer I would like to implement a cosine annealing learning rate scheduler [4]. </a:t>
            </a:r>
          </a:p>
          <a:p>
            <a:endParaRPr lang="en-US" dirty="0"/>
          </a:p>
          <a:p>
            <a:r>
              <a:rPr lang="en-US" dirty="0"/>
              <a:t>In retrospect, I regret training a regression rather than making this a classification problem. I think it would have trained better and been more interpretable. </a:t>
            </a:r>
          </a:p>
          <a:p>
            <a:endParaRPr lang="en-US" dirty="0"/>
          </a:p>
          <a:p>
            <a:r>
              <a:rPr lang="en-US" dirty="0">
                <a:effectLst/>
              </a:rPr>
              <a:t>1. Zhang MR, Lucas J, Hinton G, Ba J. Lookahead Optimizer: k steps forward, 1 step back. arXiv:190708610 [cs, stat] [Internet]. 2019 Dec 3 [cited 2020 Mar 14]; Available from: </a:t>
            </a:r>
            <a:r>
              <a:rPr lang="en-US" dirty="0">
                <a:effectLst/>
                <a:hlinkClick r:id="rId3"/>
              </a:rPr>
              <a:t>http://arxiv.org/abs/1907.08610</a:t>
            </a:r>
            <a:endParaRPr lang="en-US" dirty="0">
              <a:effectLst/>
            </a:endParaRPr>
          </a:p>
          <a:p>
            <a:endParaRPr lang="en-US" dirty="0"/>
          </a:p>
          <a:p>
            <a:r>
              <a:rPr lang="en-US" dirty="0">
                <a:effectLst/>
              </a:rPr>
              <a:t>2. Liu L, Jiang H, He P, Chen W, Liu X, Gao J, et al. On the Variance of the Adaptive Learning Rate and Beyond. arXiv:190803265 [cs, stat] [Internet]. 2020 Mar 9 [cited 2020 Mar 14]; Available from: </a:t>
            </a:r>
            <a:r>
              <a:rPr lang="en-US" dirty="0">
                <a:effectLst/>
                <a:hlinkClick r:id="rId4"/>
              </a:rPr>
              <a:t>http://arxiv.org/abs/1908.03265</a:t>
            </a:r>
            <a:endParaRPr lang="en-US" dirty="0">
              <a:effectLst/>
            </a:endParaRPr>
          </a:p>
          <a:p>
            <a:endParaRPr lang="en-US" dirty="0">
              <a:effectLst/>
            </a:endParaRPr>
          </a:p>
          <a:p>
            <a:r>
              <a:rPr lang="en-US" dirty="0">
                <a:effectLst/>
              </a:rPr>
              <a:t>3. </a:t>
            </a:r>
            <a:r>
              <a:rPr lang="en-US" dirty="0" err="1">
                <a:effectLst/>
              </a:rPr>
              <a:t>Misra</a:t>
            </a:r>
            <a:r>
              <a:rPr lang="en-US" dirty="0">
                <a:effectLst/>
              </a:rPr>
              <a:t> D. Mish: A Self Regularized Non-Monotonic Neural Activation Function. arXiv:190808681 [cs, stat] [Internet]. 2019 Oct 2 [cited 2020 Mar 14]; Available from: </a:t>
            </a:r>
            <a:r>
              <a:rPr lang="en-US" dirty="0">
                <a:effectLst/>
                <a:hlinkClick r:id="rId5"/>
              </a:rPr>
              <a:t>http://arxiv.org/abs/1908.08681</a:t>
            </a:r>
            <a:endParaRPr lang="en-US" dirty="0">
              <a:effectLst/>
            </a:endParaRPr>
          </a:p>
          <a:p>
            <a:endParaRPr lang="en-US" dirty="0">
              <a:effectLst/>
            </a:endParaRPr>
          </a:p>
          <a:p>
            <a:r>
              <a:rPr lang="en-US" dirty="0">
                <a:effectLst/>
              </a:rPr>
              <a:t>4. </a:t>
            </a:r>
            <a:r>
              <a:rPr lang="en-US" dirty="0" err="1">
                <a:effectLst/>
              </a:rPr>
              <a:t>Loshchilov</a:t>
            </a:r>
            <a:r>
              <a:rPr lang="en-US" dirty="0">
                <a:effectLst/>
              </a:rPr>
              <a:t> I, </a:t>
            </a:r>
            <a:r>
              <a:rPr lang="en-US" dirty="0" err="1">
                <a:effectLst/>
              </a:rPr>
              <a:t>Hutter</a:t>
            </a:r>
            <a:r>
              <a:rPr lang="en-US" dirty="0">
                <a:effectLst/>
              </a:rPr>
              <a:t> F. SGDR: Stochastic Gradient Descent with Warm Restarts. arXiv:160803983 [cs, math] [Internet]. 2017 May 3 [cited 2020 Mar 14]; Available from: </a:t>
            </a:r>
            <a:r>
              <a:rPr lang="en-US" dirty="0">
                <a:effectLst/>
                <a:hlinkClick r:id="rId6"/>
              </a:rPr>
              <a:t>http://arxiv.org/abs/1608.03983</a:t>
            </a:r>
            <a:endParaRPr lang="en-US" dirty="0">
              <a:effectLst/>
            </a:endParaRPr>
          </a:p>
          <a:p>
            <a:endParaRPr lang="en-US" dirty="0">
              <a:effectLst/>
            </a:endParaRPr>
          </a:p>
          <a:p>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E02DDEC9-2749-4C81-8CBB-0323C4E5E7CE}" type="slidenum">
              <a:rPr lang="en-US" smtClean="0"/>
              <a:t>8</a:t>
            </a:fld>
            <a:endParaRPr lang="en-US"/>
          </a:p>
        </p:txBody>
      </p:sp>
    </p:spTree>
    <p:extLst>
      <p:ext uri="{BB962C8B-B14F-4D97-AF65-F5344CB8AC3E}">
        <p14:creationId xmlns:p14="http://schemas.microsoft.com/office/powerpoint/2010/main" val="35352777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Visualizing model learned edge weights. </a:t>
            </a:r>
          </a:p>
          <a:p>
            <a:endParaRPr lang="en-US" dirty="0"/>
          </a:p>
          <a:p>
            <a:r>
              <a:rPr lang="en-US" dirty="0"/>
              <a:t>Not actually sure how to interpret this, but it’s interesting that the lower cluster has so many negative edge weights. Also, that the MAPK cascade isn’t clustered at all, as I had expected it to be. </a:t>
            </a:r>
          </a:p>
        </p:txBody>
      </p:sp>
      <p:sp>
        <p:nvSpPr>
          <p:cNvPr id="4" name="Slide Number Placeholder 3"/>
          <p:cNvSpPr>
            <a:spLocks noGrp="1"/>
          </p:cNvSpPr>
          <p:nvPr>
            <p:ph type="sldNum" sz="quarter" idx="5"/>
          </p:nvPr>
        </p:nvSpPr>
        <p:spPr/>
        <p:txBody>
          <a:bodyPr/>
          <a:lstStyle/>
          <a:p>
            <a:fld id="{E02DDEC9-2749-4C81-8CBB-0323C4E5E7CE}" type="slidenum">
              <a:rPr lang="en-US" smtClean="0"/>
              <a:t>9</a:t>
            </a:fld>
            <a:endParaRPr lang="en-US"/>
          </a:p>
        </p:txBody>
      </p:sp>
    </p:spTree>
    <p:extLst>
      <p:ext uri="{BB962C8B-B14F-4D97-AF65-F5344CB8AC3E}">
        <p14:creationId xmlns:p14="http://schemas.microsoft.com/office/powerpoint/2010/main" val="42797254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GCN, the only way to maintain self-information in a gene from layer to layer is by the self-edge connection. Since I’ve added this coupling component, I made the assumption that self-edge couplings are somewhat analogous to gene/node importance. Building on this assumption, I summed the self-edge weights within each pathway (normalized be pathway size), thereby providing a rough indicator of pathway relevance to the model. </a:t>
            </a:r>
          </a:p>
          <a:p>
            <a:endParaRPr lang="en-US" dirty="0"/>
          </a:p>
          <a:p>
            <a:r>
              <a:rPr lang="en-US" dirty="0"/>
              <a:t>I’m not sure how to interpret negative pathways; negative self-edge weights will invert the node values from GCN layer to layer. Future implementations of this should probably constrain these couplings to between 0 and 1. This would improve interpretability, and might be more robust as well… </a:t>
            </a:r>
          </a:p>
        </p:txBody>
      </p:sp>
      <p:sp>
        <p:nvSpPr>
          <p:cNvPr id="4" name="Slide Number Placeholder 3"/>
          <p:cNvSpPr>
            <a:spLocks noGrp="1"/>
          </p:cNvSpPr>
          <p:nvPr>
            <p:ph type="sldNum" sz="quarter" idx="5"/>
          </p:nvPr>
        </p:nvSpPr>
        <p:spPr/>
        <p:txBody>
          <a:bodyPr/>
          <a:lstStyle/>
          <a:p>
            <a:fld id="{E02DDEC9-2749-4C81-8CBB-0323C4E5E7CE}" type="slidenum">
              <a:rPr lang="en-US" smtClean="0"/>
              <a:t>10</a:t>
            </a:fld>
            <a:endParaRPr lang="en-US"/>
          </a:p>
        </p:txBody>
      </p:sp>
    </p:spTree>
    <p:extLst>
      <p:ext uri="{BB962C8B-B14F-4D97-AF65-F5344CB8AC3E}">
        <p14:creationId xmlns:p14="http://schemas.microsoft.com/office/powerpoint/2010/main" val="2159518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8784A-DB71-4EA4-AB43-3097930F21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63ECBC-3C35-4F66-AD37-1B8219E2BD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61AB7E-E492-4EF8-9667-344361ABDDE7}"/>
              </a:ext>
            </a:extLst>
          </p:cNvPr>
          <p:cNvSpPr>
            <a:spLocks noGrp="1"/>
          </p:cNvSpPr>
          <p:nvPr>
            <p:ph type="dt" sz="half" idx="10"/>
          </p:nvPr>
        </p:nvSpPr>
        <p:spPr/>
        <p:txBody>
          <a:bodyPr/>
          <a:lstStyle/>
          <a:p>
            <a:fld id="{45C3DD7F-5439-48F2-B019-AA1C7BD24A14}" type="datetimeFigureOut">
              <a:rPr lang="en-US" smtClean="0"/>
              <a:t>3/15/2020</a:t>
            </a:fld>
            <a:endParaRPr lang="en-US"/>
          </a:p>
        </p:txBody>
      </p:sp>
      <p:sp>
        <p:nvSpPr>
          <p:cNvPr id="5" name="Footer Placeholder 4">
            <a:extLst>
              <a:ext uri="{FF2B5EF4-FFF2-40B4-BE49-F238E27FC236}">
                <a16:creationId xmlns:a16="http://schemas.microsoft.com/office/drawing/2014/main" id="{6F553686-6934-4DC4-AFF9-EF66B220A4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BBC2B1-D997-40E6-A643-AC912FE7EA11}"/>
              </a:ext>
            </a:extLst>
          </p:cNvPr>
          <p:cNvSpPr>
            <a:spLocks noGrp="1"/>
          </p:cNvSpPr>
          <p:nvPr>
            <p:ph type="sldNum" sz="quarter" idx="12"/>
          </p:nvPr>
        </p:nvSpPr>
        <p:spPr/>
        <p:txBody>
          <a:bodyPr/>
          <a:lstStyle/>
          <a:p>
            <a:fld id="{31B60303-B4FA-4173-9AD9-A63DC015B98F}" type="slidenum">
              <a:rPr lang="en-US" smtClean="0"/>
              <a:t>‹#›</a:t>
            </a:fld>
            <a:endParaRPr lang="en-US"/>
          </a:p>
        </p:txBody>
      </p:sp>
    </p:spTree>
    <p:extLst>
      <p:ext uri="{BB962C8B-B14F-4D97-AF65-F5344CB8AC3E}">
        <p14:creationId xmlns:p14="http://schemas.microsoft.com/office/powerpoint/2010/main" val="206653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1B294-B762-4573-B38F-9B49DB52BB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6DA989-6790-404B-81F5-FB27374114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FB5878-1CEA-415B-B60A-D775E2509D09}"/>
              </a:ext>
            </a:extLst>
          </p:cNvPr>
          <p:cNvSpPr>
            <a:spLocks noGrp="1"/>
          </p:cNvSpPr>
          <p:nvPr>
            <p:ph type="dt" sz="half" idx="10"/>
          </p:nvPr>
        </p:nvSpPr>
        <p:spPr/>
        <p:txBody>
          <a:bodyPr/>
          <a:lstStyle/>
          <a:p>
            <a:fld id="{45C3DD7F-5439-48F2-B019-AA1C7BD24A14}" type="datetimeFigureOut">
              <a:rPr lang="en-US" smtClean="0"/>
              <a:t>3/15/2020</a:t>
            </a:fld>
            <a:endParaRPr lang="en-US"/>
          </a:p>
        </p:txBody>
      </p:sp>
      <p:sp>
        <p:nvSpPr>
          <p:cNvPr id="5" name="Footer Placeholder 4">
            <a:extLst>
              <a:ext uri="{FF2B5EF4-FFF2-40B4-BE49-F238E27FC236}">
                <a16:creationId xmlns:a16="http://schemas.microsoft.com/office/drawing/2014/main" id="{942AB949-BC3E-4A09-8972-93CCEEF62B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F9C131-09DE-4C05-9A13-237FD30A47A9}"/>
              </a:ext>
            </a:extLst>
          </p:cNvPr>
          <p:cNvSpPr>
            <a:spLocks noGrp="1"/>
          </p:cNvSpPr>
          <p:nvPr>
            <p:ph type="sldNum" sz="quarter" idx="12"/>
          </p:nvPr>
        </p:nvSpPr>
        <p:spPr/>
        <p:txBody>
          <a:bodyPr/>
          <a:lstStyle/>
          <a:p>
            <a:fld id="{31B60303-B4FA-4173-9AD9-A63DC015B98F}" type="slidenum">
              <a:rPr lang="en-US" smtClean="0"/>
              <a:t>‹#›</a:t>
            </a:fld>
            <a:endParaRPr lang="en-US"/>
          </a:p>
        </p:txBody>
      </p:sp>
    </p:spTree>
    <p:extLst>
      <p:ext uri="{BB962C8B-B14F-4D97-AF65-F5344CB8AC3E}">
        <p14:creationId xmlns:p14="http://schemas.microsoft.com/office/powerpoint/2010/main" val="4271200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28C06-935C-41D3-B336-9FC8A96B35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1760CD-C12F-475B-8023-B093DC8AFE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0F6D08-66DE-4B1C-A954-D5216BB8E88A}"/>
              </a:ext>
            </a:extLst>
          </p:cNvPr>
          <p:cNvSpPr>
            <a:spLocks noGrp="1"/>
          </p:cNvSpPr>
          <p:nvPr>
            <p:ph type="dt" sz="half" idx="10"/>
          </p:nvPr>
        </p:nvSpPr>
        <p:spPr/>
        <p:txBody>
          <a:bodyPr/>
          <a:lstStyle/>
          <a:p>
            <a:fld id="{45C3DD7F-5439-48F2-B019-AA1C7BD24A14}" type="datetimeFigureOut">
              <a:rPr lang="en-US" smtClean="0"/>
              <a:t>3/15/2020</a:t>
            </a:fld>
            <a:endParaRPr lang="en-US"/>
          </a:p>
        </p:txBody>
      </p:sp>
      <p:sp>
        <p:nvSpPr>
          <p:cNvPr id="5" name="Footer Placeholder 4">
            <a:extLst>
              <a:ext uri="{FF2B5EF4-FFF2-40B4-BE49-F238E27FC236}">
                <a16:creationId xmlns:a16="http://schemas.microsoft.com/office/drawing/2014/main" id="{9AC2EE91-DE1D-426E-A964-227F98915A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471460-53C2-412C-802E-9B7652DE8F4E}"/>
              </a:ext>
            </a:extLst>
          </p:cNvPr>
          <p:cNvSpPr>
            <a:spLocks noGrp="1"/>
          </p:cNvSpPr>
          <p:nvPr>
            <p:ph type="sldNum" sz="quarter" idx="12"/>
          </p:nvPr>
        </p:nvSpPr>
        <p:spPr/>
        <p:txBody>
          <a:bodyPr/>
          <a:lstStyle/>
          <a:p>
            <a:fld id="{31B60303-B4FA-4173-9AD9-A63DC015B98F}" type="slidenum">
              <a:rPr lang="en-US" smtClean="0"/>
              <a:t>‹#›</a:t>
            </a:fld>
            <a:endParaRPr lang="en-US"/>
          </a:p>
        </p:txBody>
      </p:sp>
    </p:spTree>
    <p:extLst>
      <p:ext uri="{BB962C8B-B14F-4D97-AF65-F5344CB8AC3E}">
        <p14:creationId xmlns:p14="http://schemas.microsoft.com/office/powerpoint/2010/main" val="476939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76D0A-5097-4BA1-8F1A-E786361DAA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8DB867-80EC-4126-853C-9F984ABAAA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0D5D84-97CB-4528-A8BD-89AFCC875C5D}"/>
              </a:ext>
            </a:extLst>
          </p:cNvPr>
          <p:cNvSpPr>
            <a:spLocks noGrp="1"/>
          </p:cNvSpPr>
          <p:nvPr>
            <p:ph type="dt" sz="half" idx="10"/>
          </p:nvPr>
        </p:nvSpPr>
        <p:spPr/>
        <p:txBody>
          <a:bodyPr/>
          <a:lstStyle/>
          <a:p>
            <a:fld id="{45C3DD7F-5439-48F2-B019-AA1C7BD24A14}" type="datetimeFigureOut">
              <a:rPr lang="en-US" smtClean="0"/>
              <a:t>3/15/2020</a:t>
            </a:fld>
            <a:endParaRPr lang="en-US"/>
          </a:p>
        </p:txBody>
      </p:sp>
      <p:sp>
        <p:nvSpPr>
          <p:cNvPr id="5" name="Footer Placeholder 4">
            <a:extLst>
              <a:ext uri="{FF2B5EF4-FFF2-40B4-BE49-F238E27FC236}">
                <a16:creationId xmlns:a16="http://schemas.microsoft.com/office/drawing/2014/main" id="{80A00EF6-CC86-4CB4-81FE-2B05F47E8F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97FBDB-7017-47C2-AF85-B4C2556E32AB}"/>
              </a:ext>
            </a:extLst>
          </p:cNvPr>
          <p:cNvSpPr>
            <a:spLocks noGrp="1"/>
          </p:cNvSpPr>
          <p:nvPr>
            <p:ph type="sldNum" sz="quarter" idx="12"/>
          </p:nvPr>
        </p:nvSpPr>
        <p:spPr/>
        <p:txBody>
          <a:bodyPr/>
          <a:lstStyle/>
          <a:p>
            <a:fld id="{31B60303-B4FA-4173-9AD9-A63DC015B98F}" type="slidenum">
              <a:rPr lang="en-US" smtClean="0"/>
              <a:t>‹#›</a:t>
            </a:fld>
            <a:endParaRPr lang="en-US"/>
          </a:p>
        </p:txBody>
      </p:sp>
    </p:spTree>
    <p:extLst>
      <p:ext uri="{BB962C8B-B14F-4D97-AF65-F5344CB8AC3E}">
        <p14:creationId xmlns:p14="http://schemas.microsoft.com/office/powerpoint/2010/main" val="647614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4EEBC-17C6-4810-B2CF-02552D004D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7E3A05-17ED-4D15-A5AF-7BDAD34248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8F7AA4-381E-458F-B68A-0F97438B0A41}"/>
              </a:ext>
            </a:extLst>
          </p:cNvPr>
          <p:cNvSpPr>
            <a:spLocks noGrp="1"/>
          </p:cNvSpPr>
          <p:nvPr>
            <p:ph type="dt" sz="half" idx="10"/>
          </p:nvPr>
        </p:nvSpPr>
        <p:spPr/>
        <p:txBody>
          <a:bodyPr/>
          <a:lstStyle/>
          <a:p>
            <a:fld id="{45C3DD7F-5439-48F2-B019-AA1C7BD24A14}" type="datetimeFigureOut">
              <a:rPr lang="en-US" smtClean="0"/>
              <a:t>3/15/2020</a:t>
            </a:fld>
            <a:endParaRPr lang="en-US"/>
          </a:p>
        </p:txBody>
      </p:sp>
      <p:sp>
        <p:nvSpPr>
          <p:cNvPr id="5" name="Footer Placeholder 4">
            <a:extLst>
              <a:ext uri="{FF2B5EF4-FFF2-40B4-BE49-F238E27FC236}">
                <a16:creationId xmlns:a16="http://schemas.microsoft.com/office/drawing/2014/main" id="{23E9DFFD-0C7C-410B-82EE-E384245BF1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0FD6C6-286C-41B0-98E8-F2DFFBBE6670}"/>
              </a:ext>
            </a:extLst>
          </p:cNvPr>
          <p:cNvSpPr>
            <a:spLocks noGrp="1"/>
          </p:cNvSpPr>
          <p:nvPr>
            <p:ph type="sldNum" sz="quarter" idx="12"/>
          </p:nvPr>
        </p:nvSpPr>
        <p:spPr/>
        <p:txBody>
          <a:bodyPr/>
          <a:lstStyle/>
          <a:p>
            <a:fld id="{31B60303-B4FA-4173-9AD9-A63DC015B98F}" type="slidenum">
              <a:rPr lang="en-US" smtClean="0"/>
              <a:t>‹#›</a:t>
            </a:fld>
            <a:endParaRPr lang="en-US"/>
          </a:p>
        </p:txBody>
      </p:sp>
    </p:spTree>
    <p:extLst>
      <p:ext uri="{BB962C8B-B14F-4D97-AF65-F5344CB8AC3E}">
        <p14:creationId xmlns:p14="http://schemas.microsoft.com/office/powerpoint/2010/main" val="673671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879C-AD4F-4C70-A22F-19C5026C79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260022-6DAB-4920-B874-3249E0CC3A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0EB7D9-1F08-4EA4-BABF-4C77D0CB34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41FA89-93C7-4D51-BD96-E42EF566E029}"/>
              </a:ext>
            </a:extLst>
          </p:cNvPr>
          <p:cNvSpPr>
            <a:spLocks noGrp="1"/>
          </p:cNvSpPr>
          <p:nvPr>
            <p:ph type="dt" sz="half" idx="10"/>
          </p:nvPr>
        </p:nvSpPr>
        <p:spPr/>
        <p:txBody>
          <a:bodyPr/>
          <a:lstStyle/>
          <a:p>
            <a:fld id="{45C3DD7F-5439-48F2-B019-AA1C7BD24A14}" type="datetimeFigureOut">
              <a:rPr lang="en-US" smtClean="0"/>
              <a:t>3/15/2020</a:t>
            </a:fld>
            <a:endParaRPr lang="en-US"/>
          </a:p>
        </p:txBody>
      </p:sp>
      <p:sp>
        <p:nvSpPr>
          <p:cNvPr id="6" name="Footer Placeholder 5">
            <a:extLst>
              <a:ext uri="{FF2B5EF4-FFF2-40B4-BE49-F238E27FC236}">
                <a16:creationId xmlns:a16="http://schemas.microsoft.com/office/drawing/2014/main" id="{83FFE5BE-8304-4541-B24D-B9F00A47F4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0DAE5B-6A93-4E34-999C-8FBB24043966}"/>
              </a:ext>
            </a:extLst>
          </p:cNvPr>
          <p:cNvSpPr>
            <a:spLocks noGrp="1"/>
          </p:cNvSpPr>
          <p:nvPr>
            <p:ph type="sldNum" sz="quarter" idx="12"/>
          </p:nvPr>
        </p:nvSpPr>
        <p:spPr/>
        <p:txBody>
          <a:bodyPr/>
          <a:lstStyle/>
          <a:p>
            <a:fld id="{31B60303-B4FA-4173-9AD9-A63DC015B98F}" type="slidenum">
              <a:rPr lang="en-US" smtClean="0"/>
              <a:t>‹#›</a:t>
            </a:fld>
            <a:endParaRPr lang="en-US"/>
          </a:p>
        </p:txBody>
      </p:sp>
    </p:spTree>
    <p:extLst>
      <p:ext uri="{BB962C8B-B14F-4D97-AF65-F5344CB8AC3E}">
        <p14:creationId xmlns:p14="http://schemas.microsoft.com/office/powerpoint/2010/main" val="1310786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5A9BB-7957-4C09-BA83-E5A769F7CC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4F2FEA0-3F65-440A-8C93-C2C5119152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264B3F-2356-4BB0-AAAD-73BC02906B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78746A-CD3C-48F4-9B72-7B6696D025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667C32-E033-4BF0-8A77-312967BA9C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6526D4-32B6-4C68-8C3B-1E62F36F265E}"/>
              </a:ext>
            </a:extLst>
          </p:cNvPr>
          <p:cNvSpPr>
            <a:spLocks noGrp="1"/>
          </p:cNvSpPr>
          <p:nvPr>
            <p:ph type="dt" sz="half" idx="10"/>
          </p:nvPr>
        </p:nvSpPr>
        <p:spPr/>
        <p:txBody>
          <a:bodyPr/>
          <a:lstStyle/>
          <a:p>
            <a:fld id="{45C3DD7F-5439-48F2-B019-AA1C7BD24A14}" type="datetimeFigureOut">
              <a:rPr lang="en-US" smtClean="0"/>
              <a:t>3/15/2020</a:t>
            </a:fld>
            <a:endParaRPr lang="en-US"/>
          </a:p>
        </p:txBody>
      </p:sp>
      <p:sp>
        <p:nvSpPr>
          <p:cNvPr id="8" name="Footer Placeholder 7">
            <a:extLst>
              <a:ext uri="{FF2B5EF4-FFF2-40B4-BE49-F238E27FC236}">
                <a16:creationId xmlns:a16="http://schemas.microsoft.com/office/drawing/2014/main" id="{E4188B4B-847E-4BAE-BB19-5C8694CE10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B1CE00-C41D-497A-9148-19C2E3DC219C}"/>
              </a:ext>
            </a:extLst>
          </p:cNvPr>
          <p:cNvSpPr>
            <a:spLocks noGrp="1"/>
          </p:cNvSpPr>
          <p:nvPr>
            <p:ph type="sldNum" sz="quarter" idx="12"/>
          </p:nvPr>
        </p:nvSpPr>
        <p:spPr/>
        <p:txBody>
          <a:bodyPr/>
          <a:lstStyle/>
          <a:p>
            <a:fld id="{31B60303-B4FA-4173-9AD9-A63DC015B98F}" type="slidenum">
              <a:rPr lang="en-US" smtClean="0"/>
              <a:t>‹#›</a:t>
            </a:fld>
            <a:endParaRPr lang="en-US"/>
          </a:p>
        </p:txBody>
      </p:sp>
    </p:spTree>
    <p:extLst>
      <p:ext uri="{BB962C8B-B14F-4D97-AF65-F5344CB8AC3E}">
        <p14:creationId xmlns:p14="http://schemas.microsoft.com/office/powerpoint/2010/main" val="39612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DAE6A-D93F-4CBA-8DC3-2DC04ECBD3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60C84F-350F-4120-BA50-AB5EF63AA499}"/>
              </a:ext>
            </a:extLst>
          </p:cNvPr>
          <p:cNvSpPr>
            <a:spLocks noGrp="1"/>
          </p:cNvSpPr>
          <p:nvPr>
            <p:ph type="dt" sz="half" idx="10"/>
          </p:nvPr>
        </p:nvSpPr>
        <p:spPr/>
        <p:txBody>
          <a:bodyPr/>
          <a:lstStyle/>
          <a:p>
            <a:fld id="{45C3DD7F-5439-48F2-B019-AA1C7BD24A14}" type="datetimeFigureOut">
              <a:rPr lang="en-US" smtClean="0"/>
              <a:t>3/15/2020</a:t>
            </a:fld>
            <a:endParaRPr lang="en-US"/>
          </a:p>
        </p:txBody>
      </p:sp>
      <p:sp>
        <p:nvSpPr>
          <p:cNvPr id="4" name="Footer Placeholder 3">
            <a:extLst>
              <a:ext uri="{FF2B5EF4-FFF2-40B4-BE49-F238E27FC236}">
                <a16:creationId xmlns:a16="http://schemas.microsoft.com/office/drawing/2014/main" id="{A7285447-DC99-4D1D-AA99-43075F198E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A11126-6394-4955-908C-A4488284C496}"/>
              </a:ext>
            </a:extLst>
          </p:cNvPr>
          <p:cNvSpPr>
            <a:spLocks noGrp="1"/>
          </p:cNvSpPr>
          <p:nvPr>
            <p:ph type="sldNum" sz="quarter" idx="12"/>
          </p:nvPr>
        </p:nvSpPr>
        <p:spPr/>
        <p:txBody>
          <a:bodyPr/>
          <a:lstStyle/>
          <a:p>
            <a:fld id="{31B60303-B4FA-4173-9AD9-A63DC015B98F}" type="slidenum">
              <a:rPr lang="en-US" smtClean="0"/>
              <a:t>‹#›</a:t>
            </a:fld>
            <a:endParaRPr lang="en-US"/>
          </a:p>
        </p:txBody>
      </p:sp>
    </p:spTree>
    <p:extLst>
      <p:ext uri="{BB962C8B-B14F-4D97-AF65-F5344CB8AC3E}">
        <p14:creationId xmlns:p14="http://schemas.microsoft.com/office/powerpoint/2010/main" val="2428124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09B4EA-24BB-403B-9FDF-481FD0A68E03}"/>
              </a:ext>
            </a:extLst>
          </p:cNvPr>
          <p:cNvSpPr>
            <a:spLocks noGrp="1"/>
          </p:cNvSpPr>
          <p:nvPr>
            <p:ph type="dt" sz="half" idx="10"/>
          </p:nvPr>
        </p:nvSpPr>
        <p:spPr/>
        <p:txBody>
          <a:bodyPr/>
          <a:lstStyle/>
          <a:p>
            <a:fld id="{45C3DD7F-5439-48F2-B019-AA1C7BD24A14}" type="datetimeFigureOut">
              <a:rPr lang="en-US" smtClean="0"/>
              <a:t>3/15/2020</a:t>
            </a:fld>
            <a:endParaRPr lang="en-US"/>
          </a:p>
        </p:txBody>
      </p:sp>
      <p:sp>
        <p:nvSpPr>
          <p:cNvPr id="3" name="Footer Placeholder 2">
            <a:extLst>
              <a:ext uri="{FF2B5EF4-FFF2-40B4-BE49-F238E27FC236}">
                <a16:creationId xmlns:a16="http://schemas.microsoft.com/office/drawing/2014/main" id="{05DC20F9-3501-47B7-88D3-00D84F94CD3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3A57E35-ADC2-4599-865E-D4AE24E5A27F}"/>
              </a:ext>
            </a:extLst>
          </p:cNvPr>
          <p:cNvSpPr>
            <a:spLocks noGrp="1"/>
          </p:cNvSpPr>
          <p:nvPr>
            <p:ph type="sldNum" sz="quarter" idx="12"/>
          </p:nvPr>
        </p:nvSpPr>
        <p:spPr/>
        <p:txBody>
          <a:bodyPr/>
          <a:lstStyle/>
          <a:p>
            <a:fld id="{31B60303-B4FA-4173-9AD9-A63DC015B98F}" type="slidenum">
              <a:rPr lang="en-US" smtClean="0"/>
              <a:t>‹#›</a:t>
            </a:fld>
            <a:endParaRPr lang="en-US"/>
          </a:p>
        </p:txBody>
      </p:sp>
    </p:spTree>
    <p:extLst>
      <p:ext uri="{BB962C8B-B14F-4D97-AF65-F5344CB8AC3E}">
        <p14:creationId xmlns:p14="http://schemas.microsoft.com/office/powerpoint/2010/main" val="1471136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2BBAD-EFA2-45B3-800F-FCCC178592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3EA129-5ED2-44BE-AA4D-306F01EFA2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6064B0-6DD1-4AEA-9326-B84F0CC383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FD9961-93F1-4266-B9F7-6D628AE308D7}"/>
              </a:ext>
            </a:extLst>
          </p:cNvPr>
          <p:cNvSpPr>
            <a:spLocks noGrp="1"/>
          </p:cNvSpPr>
          <p:nvPr>
            <p:ph type="dt" sz="half" idx="10"/>
          </p:nvPr>
        </p:nvSpPr>
        <p:spPr/>
        <p:txBody>
          <a:bodyPr/>
          <a:lstStyle/>
          <a:p>
            <a:fld id="{45C3DD7F-5439-48F2-B019-AA1C7BD24A14}" type="datetimeFigureOut">
              <a:rPr lang="en-US" smtClean="0"/>
              <a:t>3/15/2020</a:t>
            </a:fld>
            <a:endParaRPr lang="en-US"/>
          </a:p>
        </p:txBody>
      </p:sp>
      <p:sp>
        <p:nvSpPr>
          <p:cNvPr id="6" name="Footer Placeholder 5">
            <a:extLst>
              <a:ext uri="{FF2B5EF4-FFF2-40B4-BE49-F238E27FC236}">
                <a16:creationId xmlns:a16="http://schemas.microsoft.com/office/drawing/2014/main" id="{EE83613F-22DE-4945-977A-780A89000F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D75767-D464-45A1-8162-D94BB2228A55}"/>
              </a:ext>
            </a:extLst>
          </p:cNvPr>
          <p:cNvSpPr>
            <a:spLocks noGrp="1"/>
          </p:cNvSpPr>
          <p:nvPr>
            <p:ph type="sldNum" sz="quarter" idx="12"/>
          </p:nvPr>
        </p:nvSpPr>
        <p:spPr/>
        <p:txBody>
          <a:bodyPr/>
          <a:lstStyle/>
          <a:p>
            <a:fld id="{31B60303-B4FA-4173-9AD9-A63DC015B98F}" type="slidenum">
              <a:rPr lang="en-US" smtClean="0"/>
              <a:t>‹#›</a:t>
            </a:fld>
            <a:endParaRPr lang="en-US"/>
          </a:p>
        </p:txBody>
      </p:sp>
    </p:spTree>
    <p:extLst>
      <p:ext uri="{BB962C8B-B14F-4D97-AF65-F5344CB8AC3E}">
        <p14:creationId xmlns:p14="http://schemas.microsoft.com/office/powerpoint/2010/main" val="3124316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2424B-4FCA-4070-A6D5-617E5544B6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0726EB-7EF1-49FB-8D9D-2C62C3ED26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887F229-4CBE-47B8-8C3B-57D832CA3C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0FDDB8-599F-4AB0-9C66-0CC6E9E396BD}"/>
              </a:ext>
            </a:extLst>
          </p:cNvPr>
          <p:cNvSpPr>
            <a:spLocks noGrp="1"/>
          </p:cNvSpPr>
          <p:nvPr>
            <p:ph type="dt" sz="half" idx="10"/>
          </p:nvPr>
        </p:nvSpPr>
        <p:spPr/>
        <p:txBody>
          <a:bodyPr/>
          <a:lstStyle/>
          <a:p>
            <a:fld id="{45C3DD7F-5439-48F2-B019-AA1C7BD24A14}" type="datetimeFigureOut">
              <a:rPr lang="en-US" smtClean="0"/>
              <a:t>3/15/2020</a:t>
            </a:fld>
            <a:endParaRPr lang="en-US"/>
          </a:p>
        </p:txBody>
      </p:sp>
      <p:sp>
        <p:nvSpPr>
          <p:cNvPr id="6" name="Footer Placeholder 5">
            <a:extLst>
              <a:ext uri="{FF2B5EF4-FFF2-40B4-BE49-F238E27FC236}">
                <a16:creationId xmlns:a16="http://schemas.microsoft.com/office/drawing/2014/main" id="{E691E760-8EF6-48CD-99EA-2F98A6D5F9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6238B9-603B-48F2-89DD-83505B17B670}"/>
              </a:ext>
            </a:extLst>
          </p:cNvPr>
          <p:cNvSpPr>
            <a:spLocks noGrp="1"/>
          </p:cNvSpPr>
          <p:nvPr>
            <p:ph type="sldNum" sz="quarter" idx="12"/>
          </p:nvPr>
        </p:nvSpPr>
        <p:spPr/>
        <p:txBody>
          <a:bodyPr/>
          <a:lstStyle/>
          <a:p>
            <a:fld id="{31B60303-B4FA-4173-9AD9-A63DC015B98F}" type="slidenum">
              <a:rPr lang="en-US" smtClean="0"/>
              <a:t>‹#›</a:t>
            </a:fld>
            <a:endParaRPr lang="en-US"/>
          </a:p>
        </p:txBody>
      </p:sp>
    </p:spTree>
    <p:extLst>
      <p:ext uri="{BB962C8B-B14F-4D97-AF65-F5344CB8AC3E}">
        <p14:creationId xmlns:p14="http://schemas.microsoft.com/office/powerpoint/2010/main" val="3812153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971361-99B4-4394-89E3-E9C0DC0C44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28DC82-831E-4ED6-AECB-1B8345434C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2B8D56-5623-43AF-9F0C-170F347525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C3DD7F-5439-48F2-B019-AA1C7BD24A14}" type="datetimeFigureOut">
              <a:rPr lang="en-US" smtClean="0"/>
              <a:t>3/15/2020</a:t>
            </a:fld>
            <a:endParaRPr lang="en-US"/>
          </a:p>
        </p:txBody>
      </p:sp>
      <p:sp>
        <p:nvSpPr>
          <p:cNvPr id="5" name="Footer Placeholder 4">
            <a:extLst>
              <a:ext uri="{FF2B5EF4-FFF2-40B4-BE49-F238E27FC236}">
                <a16:creationId xmlns:a16="http://schemas.microsoft.com/office/drawing/2014/main" id="{298931C8-733B-4F3E-9084-67C8621090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AFC006B-55DC-4561-A76A-3BC57BAE13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B60303-B4FA-4173-9AD9-A63DC015B98F}" type="slidenum">
              <a:rPr lang="en-US" smtClean="0"/>
              <a:t>‹#›</a:t>
            </a:fld>
            <a:endParaRPr lang="en-US"/>
          </a:p>
        </p:txBody>
      </p:sp>
    </p:spTree>
    <p:extLst>
      <p:ext uri="{BB962C8B-B14F-4D97-AF65-F5344CB8AC3E}">
        <p14:creationId xmlns:p14="http://schemas.microsoft.com/office/powerpoint/2010/main" val="4278479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arxiv.org/abs/1802.04944" TargetMode="External"/><Relationship Id="rId3" Type="http://schemas.openxmlformats.org/officeDocument/2006/relationships/image" Target="../media/image25.svg"/><Relationship Id="rId7" Type="http://schemas.openxmlformats.org/officeDocument/2006/relationships/hyperlink" Target="https://arxiv.org/abs/1710.10903" TargetMode="External"/><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hyperlink" Target="https://openreview.net/pdf?id=SJU4ayYgl" TargetMode="External"/><Relationship Id="rId5" Type="http://schemas.openxmlformats.org/officeDocument/2006/relationships/hyperlink" Target="https://arxiv.org/pdf/1901.00596.pdf" TargetMode="External"/><Relationship Id="rId4" Type="http://schemas.openxmlformats.org/officeDocument/2006/relationships/hyperlink" Target="https://github.com/nathanieljevans/TrojanArrow" TargetMode="External"/><Relationship Id="rId9" Type="http://schemas.openxmlformats.org/officeDocument/2006/relationships/hyperlink" Target="https://www.biorxiv.org/content/10.1101/692277v1.full"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depmap.org/porta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95B65-395A-40D2-9D78-873CFFC0DD32}"/>
              </a:ext>
            </a:extLst>
          </p:cNvPr>
          <p:cNvSpPr>
            <a:spLocks noGrp="1"/>
          </p:cNvSpPr>
          <p:nvPr>
            <p:ph type="ctrTitle"/>
          </p:nvPr>
        </p:nvSpPr>
        <p:spPr>
          <a:xfrm>
            <a:off x="685800" y="1122363"/>
            <a:ext cx="10915650" cy="2387600"/>
          </a:xfrm>
        </p:spPr>
        <p:txBody>
          <a:bodyPr>
            <a:noAutofit/>
          </a:bodyPr>
          <a:lstStyle/>
          <a:p>
            <a:r>
              <a:rPr lang="en-US" sz="4400" dirty="0"/>
              <a:t>Predicting </a:t>
            </a:r>
            <a:r>
              <a:rPr lang="en-US" sz="4400" b="1" dirty="0"/>
              <a:t>Gene Dependency </a:t>
            </a:r>
            <a:r>
              <a:rPr lang="en-US" sz="4400" dirty="0"/>
              <a:t>in the </a:t>
            </a:r>
            <a:r>
              <a:rPr lang="en-US" sz="4400" dirty="0" err="1"/>
              <a:t>DepMap</a:t>
            </a:r>
            <a:r>
              <a:rPr lang="en-US" sz="4400" dirty="0"/>
              <a:t> Achilles Dataset with </a:t>
            </a:r>
            <a:r>
              <a:rPr lang="en-US" sz="4400" i="1" dirty="0" err="1"/>
              <a:t>TrojanArrow</a:t>
            </a:r>
            <a:r>
              <a:rPr lang="en-US" sz="4400" dirty="0"/>
              <a:t>: a combined graph convolutional network and visible neural network model</a:t>
            </a:r>
          </a:p>
        </p:txBody>
      </p:sp>
      <p:sp>
        <p:nvSpPr>
          <p:cNvPr id="3" name="Subtitle 2">
            <a:extLst>
              <a:ext uri="{FF2B5EF4-FFF2-40B4-BE49-F238E27FC236}">
                <a16:creationId xmlns:a16="http://schemas.microsoft.com/office/drawing/2014/main" id="{5876C143-390F-4A57-9401-C32BE06C8EA0}"/>
              </a:ext>
            </a:extLst>
          </p:cNvPr>
          <p:cNvSpPr>
            <a:spLocks noGrp="1"/>
          </p:cNvSpPr>
          <p:nvPr>
            <p:ph type="subTitle" idx="1"/>
          </p:nvPr>
        </p:nvSpPr>
        <p:spPr>
          <a:xfrm>
            <a:off x="1524000" y="4079875"/>
            <a:ext cx="9144000" cy="1655762"/>
          </a:xfrm>
        </p:spPr>
        <p:txBody>
          <a:bodyPr/>
          <a:lstStyle/>
          <a:p>
            <a:r>
              <a:rPr lang="en-US" dirty="0"/>
              <a:t>Nathaniel Evans</a:t>
            </a:r>
          </a:p>
        </p:txBody>
      </p:sp>
    </p:spTree>
    <p:extLst>
      <p:ext uri="{BB962C8B-B14F-4D97-AF65-F5344CB8AC3E}">
        <p14:creationId xmlns:p14="http://schemas.microsoft.com/office/powerpoint/2010/main" val="796123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2EA0B-20D1-487F-A050-2EB9EC80750C}"/>
              </a:ext>
            </a:extLst>
          </p:cNvPr>
          <p:cNvSpPr>
            <a:spLocks noGrp="1"/>
          </p:cNvSpPr>
          <p:nvPr>
            <p:ph type="title"/>
          </p:nvPr>
        </p:nvSpPr>
        <p:spPr/>
        <p:txBody>
          <a:bodyPr/>
          <a:lstStyle/>
          <a:p>
            <a:r>
              <a:rPr lang="en-US" dirty="0"/>
              <a:t>Model interpretation: Pathway Importance</a:t>
            </a:r>
          </a:p>
        </p:txBody>
      </p:sp>
      <p:pic>
        <p:nvPicPr>
          <p:cNvPr id="2050" name="Picture 2">
            <a:extLst>
              <a:ext uri="{FF2B5EF4-FFF2-40B4-BE49-F238E27FC236}">
                <a16:creationId xmlns:a16="http://schemas.microsoft.com/office/drawing/2014/main" id="{B689931F-90AB-45B5-AC78-3C14C7CCD2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12" y="2111375"/>
            <a:ext cx="11344275" cy="4295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6747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4D9ACCAF-D852-4EE7-88E3-EF97DE9B07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513" y="228600"/>
            <a:ext cx="6534614" cy="644763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5508480-75F6-4F78-9A4E-29D2A0D1138E}"/>
              </a:ext>
            </a:extLst>
          </p:cNvPr>
          <p:cNvSpPr txBox="1"/>
          <p:nvPr/>
        </p:nvSpPr>
        <p:spPr>
          <a:xfrm>
            <a:off x="7501750" y="826477"/>
            <a:ext cx="4035785" cy="1754326"/>
          </a:xfrm>
          <a:prstGeom prst="rect">
            <a:avLst/>
          </a:prstGeom>
          <a:noFill/>
        </p:spPr>
        <p:txBody>
          <a:bodyPr wrap="none" rtlCol="0">
            <a:spAutoFit/>
          </a:bodyPr>
          <a:lstStyle/>
          <a:p>
            <a:r>
              <a:rPr lang="en-US" dirty="0"/>
              <a:t>Wait! An issue… </a:t>
            </a:r>
          </a:p>
          <a:p>
            <a:pPr marL="285750" indent="-285750">
              <a:buFontTx/>
              <a:buChar char="-"/>
            </a:pPr>
            <a:r>
              <a:rPr lang="en-US" dirty="0"/>
              <a:t>Cell lines seems to just be a bias term </a:t>
            </a:r>
          </a:p>
          <a:p>
            <a:pPr marL="285750" indent="-285750">
              <a:buFontTx/>
              <a:buChar char="-"/>
            </a:pPr>
            <a:endParaRPr lang="en-US" dirty="0"/>
          </a:p>
          <a:p>
            <a:r>
              <a:rPr lang="en-US" dirty="0"/>
              <a:t>Is this accurate in the real data? </a:t>
            </a:r>
          </a:p>
          <a:p>
            <a:pPr marL="285750" indent="-285750">
              <a:buFontTx/>
              <a:buChar char="-"/>
            </a:pPr>
            <a:r>
              <a:rPr lang="en-US" dirty="0"/>
              <a:t>More EDA to know </a:t>
            </a:r>
          </a:p>
          <a:p>
            <a:endParaRPr lang="en-US" dirty="0"/>
          </a:p>
        </p:txBody>
      </p:sp>
    </p:spTree>
    <p:extLst>
      <p:ext uri="{BB962C8B-B14F-4D97-AF65-F5344CB8AC3E}">
        <p14:creationId xmlns:p14="http://schemas.microsoft.com/office/powerpoint/2010/main" val="67710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D98667E0-C946-4E6D-BFBA-2A686C6BB7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30713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50B3E714-C512-46BB-A0C9-C466C0F6FD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3225" y="3143249"/>
            <a:ext cx="4914696" cy="34575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F8F1BC8-EC05-4497-BB99-5F084E2DAE51}"/>
              </a:ext>
            </a:extLst>
          </p:cNvPr>
          <p:cNvSpPr/>
          <p:nvPr/>
        </p:nvSpPr>
        <p:spPr>
          <a:xfrm rot="5400000">
            <a:off x="4432695" y="3559634"/>
            <a:ext cx="3886202" cy="3087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Predicted Gene Dependency Score</a:t>
            </a:r>
          </a:p>
        </p:txBody>
      </p:sp>
      <p:sp>
        <p:nvSpPr>
          <p:cNvPr id="5" name="TextBox 4">
            <a:extLst>
              <a:ext uri="{FF2B5EF4-FFF2-40B4-BE49-F238E27FC236}">
                <a16:creationId xmlns:a16="http://schemas.microsoft.com/office/drawing/2014/main" id="{9C43349E-55DB-4A4E-B867-B571947531E2}"/>
              </a:ext>
            </a:extLst>
          </p:cNvPr>
          <p:cNvSpPr txBox="1"/>
          <p:nvPr/>
        </p:nvSpPr>
        <p:spPr>
          <a:xfrm>
            <a:off x="6753225" y="672860"/>
            <a:ext cx="4914696" cy="1477328"/>
          </a:xfrm>
          <a:prstGeom prst="rect">
            <a:avLst/>
          </a:prstGeom>
          <a:noFill/>
        </p:spPr>
        <p:txBody>
          <a:bodyPr wrap="square" rtlCol="0">
            <a:spAutoFit/>
          </a:bodyPr>
          <a:lstStyle/>
          <a:p>
            <a:pPr marL="285750" indent="-285750">
              <a:buFontTx/>
              <a:buChar char="-"/>
            </a:pPr>
            <a:r>
              <a:rPr lang="en-US" dirty="0"/>
              <a:t>Majority of variance is explained by the KO (network topology)</a:t>
            </a:r>
          </a:p>
          <a:p>
            <a:pPr marL="285750" indent="-285750">
              <a:buFontTx/>
              <a:buChar char="-"/>
            </a:pPr>
            <a:r>
              <a:rPr lang="en-US" dirty="0"/>
              <a:t>Most questions relating to therapeutic are going to take advantage of the variance explained by genomic features (cell line) </a:t>
            </a:r>
          </a:p>
        </p:txBody>
      </p:sp>
    </p:spTree>
    <p:extLst>
      <p:ext uri="{BB962C8B-B14F-4D97-AF65-F5344CB8AC3E}">
        <p14:creationId xmlns:p14="http://schemas.microsoft.com/office/powerpoint/2010/main" val="4202410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D5640965-B56B-4629-BB1B-5CD9D11F31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8950325" cy="68580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CE775B4E-6268-4CEC-8A75-49F5E2F2B0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7063" y="804863"/>
            <a:ext cx="4962024" cy="3367088"/>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B024AEA5-4837-42C4-9655-6F3263E4F29A}"/>
              </a:ext>
            </a:extLst>
          </p:cNvPr>
          <p:cNvSpPr/>
          <p:nvPr/>
        </p:nvSpPr>
        <p:spPr>
          <a:xfrm>
            <a:off x="6787063" y="6053137"/>
            <a:ext cx="2049462" cy="57626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8412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FB248AE6-E69B-4C73-B2B7-2132078AA3D9}"/>
              </a:ext>
            </a:extLst>
          </p:cNvPr>
          <p:cNvSpPr/>
          <p:nvPr/>
        </p:nvSpPr>
        <p:spPr>
          <a:xfrm>
            <a:off x="466166" y="349623"/>
            <a:ext cx="6490446" cy="6212541"/>
          </a:xfrm>
          <a:prstGeom prst="ellipse">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a:extLst>
              <a:ext uri="{FF2B5EF4-FFF2-40B4-BE49-F238E27FC236}">
                <a16:creationId xmlns:a16="http://schemas.microsoft.com/office/drawing/2014/main" id="{07225850-932F-45F4-B31D-F8A31E9CBE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8163358"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4F51A7B-92B3-407F-BD62-B5BBF25AA457}"/>
              </a:ext>
            </a:extLst>
          </p:cNvPr>
          <p:cNvSpPr txBox="1"/>
          <p:nvPr/>
        </p:nvSpPr>
        <p:spPr>
          <a:xfrm>
            <a:off x="8453536" y="349622"/>
            <a:ext cx="3601616" cy="2308324"/>
          </a:xfrm>
          <a:prstGeom prst="rect">
            <a:avLst/>
          </a:prstGeom>
          <a:noFill/>
        </p:spPr>
        <p:txBody>
          <a:bodyPr wrap="square" rtlCol="0">
            <a:spAutoFit/>
          </a:bodyPr>
          <a:lstStyle/>
          <a:p>
            <a:r>
              <a:rPr lang="en-US" dirty="0"/>
              <a:t>Comparing Gene Activations between Normal (No KO) and POL2RL1 KO. </a:t>
            </a:r>
          </a:p>
          <a:p>
            <a:endParaRPr lang="en-US" dirty="0"/>
          </a:p>
          <a:p>
            <a:r>
              <a:rPr lang="en-US" dirty="0"/>
              <a:t>- White outline: Fibroblast growth factor receptor signaling </a:t>
            </a:r>
          </a:p>
          <a:p>
            <a:endParaRPr lang="en-US" dirty="0"/>
          </a:p>
          <a:p>
            <a:r>
              <a:rPr lang="en-US" dirty="0"/>
              <a:t>- Color: Differential Gene Activation </a:t>
            </a:r>
          </a:p>
        </p:txBody>
      </p:sp>
    </p:spTree>
    <p:extLst>
      <p:ext uri="{BB962C8B-B14F-4D97-AF65-F5344CB8AC3E}">
        <p14:creationId xmlns:p14="http://schemas.microsoft.com/office/powerpoint/2010/main" val="755109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4B1F9AC-8EA6-4968-B494-97DFDC0CE8FD}"/>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18427"/>
            <a:ext cx="2875427" cy="3594284"/>
          </a:xfrm>
        </p:spPr>
      </p:pic>
      <p:sp>
        <p:nvSpPr>
          <p:cNvPr id="6" name="Rectangle 5">
            <a:extLst>
              <a:ext uri="{FF2B5EF4-FFF2-40B4-BE49-F238E27FC236}">
                <a16:creationId xmlns:a16="http://schemas.microsoft.com/office/drawing/2014/main" id="{09BF24D4-14E0-4891-A6E4-89F401F1B021}"/>
              </a:ext>
            </a:extLst>
          </p:cNvPr>
          <p:cNvSpPr/>
          <p:nvPr/>
        </p:nvSpPr>
        <p:spPr>
          <a:xfrm>
            <a:off x="5545015" y="262773"/>
            <a:ext cx="6303842" cy="461665"/>
          </a:xfrm>
          <a:prstGeom prst="rect">
            <a:avLst/>
          </a:prstGeom>
          <a:ln>
            <a:solidFill>
              <a:schemeClr val="tx1"/>
            </a:solidFill>
          </a:ln>
        </p:spPr>
        <p:txBody>
          <a:bodyPr wrap="none">
            <a:spAutoFit/>
          </a:bodyPr>
          <a:lstStyle/>
          <a:p>
            <a:r>
              <a:rPr lang="en-US" sz="2400" dirty="0">
                <a:hlinkClick r:id="rId4"/>
              </a:rPr>
              <a:t>https://github.com/nathanieljevans/TrojanArrow</a:t>
            </a:r>
            <a:endParaRPr lang="en-US" sz="2400" dirty="0"/>
          </a:p>
        </p:txBody>
      </p:sp>
      <p:graphicFrame>
        <p:nvGraphicFramePr>
          <p:cNvPr id="7" name="Table 6">
            <a:extLst>
              <a:ext uri="{FF2B5EF4-FFF2-40B4-BE49-F238E27FC236}">
                <a16:creationId xmlns:a16="http://schemas.microsoft.com/office/drawing/2014/main" id="{3BA0E4AC-97F2-4E53-8699-684E50A0598D}"/>
              </a:ext>
            </a:extLst>
          </p:cNvPr>
          <p:cNvGraphicFramePr>
            <a:graphicFrameLocks noGrp="1"/>
          </p:cNvGraphicFramePr>
          <p:nvPr>
            <p:extLst>
              <p:ext uri="{D42A27DB-BD31-4B8C-83A1-F6EECF244321}">
                <p14:modId xmlns:p14="http://schemas.microsoft.com/office/powerpoint/2010/main" val="3312543226"/>
              </p:ext>
            </p:extLst>
          </p:nvPr>
        </p:nvGraphicFramePr>
        <p:xfrm>
          <a:off x="0" y="3622604"/>
          <a:ext cx="12192000" cy="3235396"/>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671217411"/>
                    </a:ext>
                  </a:extLst>
                </a:gridCol>
                <a:gridCol w="4064000">
                  <a:extLst>
                    <a:ext uri="{9D8B030D-6E8A-4147-A177-3AD203B41FA5}">
                      <a16:colId xmlns:a16="http://schemas.microsoft.com/office/drawing/2014/main" val="1427591166"/>
                    </a:ext>
                  </a:extLst>
                </a:gridCol>
                <a:gridCol w="4064000">
                  <a:extLst>
                    <a:ext uri="{9D8B030D-6E8A-4147-A177-3AD203B41FA5}">
                      <a16:colId xmlns:a16="http://schemas.microsoft.com/office/drawing/2014/main" val="4098784578"/>
                    </a:ext>
                  </a:extLst>
                </a:gridCol>
              </a:tblGrid>
              <a:tr h="211059">
                <a:tc>
                  <a:txBody>
                    <a:bodyPr/>
                    <a:lstStyle/>
                    <a:p>
                      <a:r>
                        <a:rPr lang="en-US" sz="1200" dirty="0"/>
                        <a:t>Title</a:t>
                      </a:r>
                    </a:p>
                  </a:txBody>
                  <a:tcPr/>
                </a:tc>
                <a:tc>
                  <a:txBody>
                    <a:bodyPr/>
                    <a:lstStyle/>
                    <a:p>
                      <a:r>
                        <a:rPr lang="en-US" sz="1200" dirty="0"/>
                        <a:t>Description</a:t>
                      </a:r>
                    </a:p>
                  </a:txBody>
                  <a:tcPr/>
                </a:tc>
                <a:tc>
                  <a:txBody>
                    <a:bodyPr/>
                    <a:lstStyle/>
                    <a:p>
                      <a:r>
                        <a:rPr lang="en-US" sz="1200" dirty="0"/>
                        <a:t>Link</a:t>
                      </a:r>
                    </a:p>
                  </a:txBody>
                  <a:tcPr/>
                </a:tc>
                <a:extLst>
                  <a:ext uri="{0D108BD9-81ED-4DB2-BD59-A6C34878D82A}">
                    <a16:rowId xmlns:a16="http://schemas.microsoft.com/office/drawing/2014/main" val="1032946143"/>
                  </a:ext>
                </a:extLst>
              </a:tr>
              <a:tr h="364293">
                <a:tc>
                  <a:txBody>
                    <a:bodyPr/>
                    <a:lstStyle/>
                    <a:p>
                      <a:r>
                        <a:rPr lang="en-US" sz="1200" b="0" dirty="0"/>
                        <a:t>A Comprehensive Survey on Graph Neural Networks (2019) </a:t>
                      </a:r>
                    </a:p>
                  </a:txBody>
                  <a:tcPr/>
                </a:tc>
                <a:tc>
                  <a:txBody>
                    <a:bodyPr/>
                    <a:lstStyle/>
                    <a:p>
                      <a:r>
                        <a:rPr lang="en-US" sz="1200" dirty="0"/>
                        <a:t>General overview of spatial and spectral graph convolution methods. </a:t>
                      </a:r>
                    </a:p>
                  </a:txBody>
                  <a:tcPr/>
                </a:tc>
                <a:tc>
                  <a:txBody>
                    <a:bodyPr/>
                    <a:lstStyle/>
                    <a:p>
                      <a:r>
                        <a:rPr lang="en-US" sz="1200" dirty="0">
                          <a:hlinkClick r:id="rId5"/>
                        </a:rPr>
                        <a:t>https://arxiv.org/pdf/1901.00596.pdf</a:t>
                      </a:r>
                      <a:endParaRPr lang="en-US" sz="1200" dirty="0"/>
                    </a:p>
                  </a:txBody>
                  <a:tcPr/>
                </a:tc>
                <a:extLst>
                  <a:ext uri="{0D108BD9-81ED-4DB2-BD59-A6C34878D82A}">
                    <a16:rowId xmlns:a16="http://schemas.microsoft.com/office/drawing/2014/main" val="1511234250"/>
                  </a:ext>
                </a:extLst>
              </a:tr>
              <a:tr h="520418">
                <a:tc>
                  <a:txBody>
                    <a:bodyPr/>
                    <a:lstStyle/>
                    <a:p>
                      <a:r>
                        <a:rPr lang="en-US" sz="1200" b="0" dirty="0"/>
                        <a:t>SEMI-SUPERVISED CLASSIFICATION WITH GRAPH CONVOLUTIONAL NETWORKS (2017)</a:t>
                      </a:r>
                    </a:p>
                  </a:txBody>
                  <a:tcPr/>
                </a:tc>
                <a:tc>
                  <a:txBody>
                    <a:bodyPr/>
                    <a:lstStyle/>
                    <a:p>
                      <a:r>
                        <a:rPr lang="en-US" sz="1200" dirty="0"/>
                        <a:t>One of the early descriptions of GCNs. </a:t>
                      </a:r>
                    </a:p>
                  </a:txBody>
                  <a:tcPr/>
                </a:tc>
                <a:tc>
                  <a:txBody>
                    <a:bodyPr/>
                    <a:lstStyle/>
                    <a:p>
                      <a:r>
                        <a:rPr lang="en-US" sz="1200" dirty="0">
                          <a:hlinkClick r:id="rId6"/>
                        </a:rPr>
                        <a:t>https://openreview.net/pdf?id=SJU4ayYgl</a:t>
                      </a:r>
                      <a:endParaRPr lang="en-US" sz="1200" dirty="0"/>
                    </a:p>
                  </a:txBody>
                  <a:tcPr/>
                </a:tc>
                <a:extLst>
                  <a:ext uri="{0D108BD9-81ED-4DB2-BD59-A6C34878D82A}">
                    <a16:rowId xmlns:a16="http://schemas.microsoft.com/office/drawing/2014/main" val="2255803632"/>
                  </a:ext>
                </a:extLst>
              </a:tr>
              <a:tr h="4556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mn-lt"/>
                          <a:ea typeface="+mn-ea"/>
                          <a:cs typeface="+mn-cs"/>
                        </a:rPr>
                        <a:t>Graph Attention Networks</a:t>
                      </a:r>
                    </a:p>
                    <a:p>
                      <a:r>
                        <a:rPr lang="en-US" sz="1200" b="0" dirty="0"/>
                        <a:t>(2017)</a:t>
                      </a:r>
                    </a:p>
                  </a:txBody>
                  <a:tcPr/>
                </a:tc>
                <a:tc>
                  <a:txBody>
                    <a:bodyPr/>
                    <a:lstStyle/>
                    <a:p>
                      <a:r>
                        <a:rPr lang="en-US" sz="1200" dirty="0"/>
                        <a:t>An improvement on GCNs by adding attention parameters to learn edge ‘weights’. </a:t>
                      </a:r>
                    </a:p>
                  </a:txBody>
                  <a:tcPr/>
                </a:tc>
                <a:tc>
                  <a:txBody>
                    <a:bodyPr/>
                    <a:lstStyle/>
                    <a:p>
                      <a:r>
                        <a:rPr lang="en-US" sz="1200" dirty="0">
                          <a:hlinkClick r:id="rId7"/>
                        </a:rPr>
                        <a:t>https://arxiv.org/abs/1710.10903</a:t>
                      </a:r>
                      <a:endParaRPr lang="en-US" sz="1200" dirty="0"/>
                    </a:p>
                  </a:txBody>
                  <a:tcPr/>
                </a:tc>
                <a:extLst>
                  <a:ext uri="{0D108BD9-81ED-4DB2-BD59-A6C34878D82A}">
                    <a16:rowId xmlns:a16="http://schemas.microsoft.com/office/drawing/2014/main" val="1366329633"/>
                  </a:ext>
                </a:extLst>
              </a:tr>
              <a:tr h="5923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mn-lt"/>
                          <a:ea typeface="+mn-ea"/>
                          <a:cs typeface="+mn-cs"/>
                        </a:rPr>
                        <a:t>Edge Attention-based Multi-Relational Graph Convolutional Networks</a:t>
                      </a:r>
                    </a:p>
                    <a:p>
                      <a:r>
                        <a:rPr lang="en-US" sz="1200" b="0" dirty="0"/>
                        <a:t>(2018)</a:t>
                      </a:r>
                    </a:p>
                  </a:txBody>
                  <a:tcPr/>
                </a:tc>
                <a:tc>
                  <a:txBody>
                    <a:bodyPr/>
                    <a:lstStyle/>
                    <a:p>
                      <a:r>
                        <a:rPr lang="en-US" sz="1200" dirty="0"/>
                        <a:t>An improvement on GCNs to add support for different edge types, while incorporating attention – this is the method we will try to implement. </a:t>
                      </a:r>
                    </a:p>
                  </a:txBody>
                  <a:tcPr/>
                </a:tc>
                <a:tc>
                  <a:txBody>
                    <a:bodyPr/>
                    <a:lstStyle/>
                    <a:p>
                      <a:r>
                        <a:rPr lang="en-US" sz="1200" dirty="0">
                          <a:hlinkClick r:id="rId8"/>
                        </a:rPr>
                        <a:t>https://arxiv.org/abs/1802.04944</a:t>
                      </a:r>
                      <a:endParaRPr lang="en-US" sz="1200" dirty="0"/>
                    </a:p>
                  </a:txBody>
                  <a:tcPr/>
                </a:tc>
                <a:extLst>
                  <a:ext uri="{0D108BD9-81ED-4DB2-BD59-A6C34878D82A}">
                    <a16:rowId xmlns:a16="http://schemas.microsoft.com/office/drawing/2014/main" val="494288543"/>
                  </a:ext>
                </a:extLst>
              </a:tr>
              <a:tr h="5204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dk1"/>
                          </a:solidFill>
                          <a:effectLst/>
                          <a:latin typeface="+mn-lt"/>
                          <a:ea typeface="+mn-ea"/>
                          <a:cs typeface="+mn-cs"/>
                        </a:rPr>
                        <a:t>A machine learning approach predicts essential genes and pharmacological targets in cancer (2019)</a:t>
                      </a:r>
                    </a:p>
                  </a:txBody>
                  <a:tcPr/>
                </a:tc>
                <a:tc>
                  <a:txBody>
                    <a:bodyPr/>
                    <a:lstStyle/>
                    <a:p>
                      <a:r>
                        <a:rPr lang="en-US" sz="1200" dirty="0"/>
                        <a:t>Method that uses a random forest model to predict gene dependency scores. Baseline comparison for our models. </a:t>
                      </a:r>
                    </a:p>
                  </a:txBody>
                  <a:tcPr/>
                </a:tc>
                <a:tc>
                  <a:txBody>
                    <a:bodyPr/>
                    <a:lstStyle/>
                    <a:p>
                      <a:r>
                        <a:rPr lang="en-US" sz="1200" dirty="0">
                          <a:hlinkClick r:id="rId9"/>
                        </a:rPr>
                        <a:t>https://www.biorxiv.org/content/10.1101/692277v1.full</a:t>
                      </a:r>
                      <a:endParaRPr lang="en-US" sz="1200" dirty="0"/>
                    </a:p>
                  </a:txBody>
                  <a:tcPr/>
                </a:tc>
                <a:extLst>
                  <a:ext uri="{0D108BD9-81ED-4DB2-BD59-A6C34878D82A}">
                    <a16:rowId xmlns:a16="http://schemas.microsoft.com/office/drawing/2014/main" val="3003497746"/>
                  </a:ext>
                </a:extLst>
              </a:tr>
              <a:tr h="211059">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321306062"/>
                  </a:ext>
                </a:extLst>
              </a:tr>
            </a:tbl>
          </a:graphicData>
        </a:graphic>
      </p:graphicFrame>
      <p:sp>
        <p:nvSpPr>
          <p:cNvPr id="8" name="Rectangle 7">
            <a:extLst>
              <a:ext uri="{FF2B5EF4-FFF2-40B4-BE49-F238E27FC236}">
                <a16:creationId xmlns:a16="http://schemas.microsoft.com/office/drawing/2014/main" id="{2DAA87CA-D428-4FAC-9B45-B2E31313D8E1}"/>
              </a:ext>
            </a:extLst>
          </p:cNvPr>
          <p:cNvSpPr/>
          <p:nvPr/>
        </p:nvSpPr>
        <p:spPr>
          <a:xfrm>
            <a:off x="5545015" y="1120676"/>
            <a:ext cx="6096000" cy="2308324"/>
          </a:xfrm>
          <a:prstGeom prst="rect">
            <a:avLst/>
          </a:prstGeom>
        </p:spPr>
        <p:txBody>
          <a:bodyPr>
            <a:spAutoFit/>
          </a:bodyPr>
          <a:lstStyle/>
          <a:p>
            <a:pPr marL="342900" indent="-342900">
              <a:buAutoNum type="arabicPeriod"/>
            </a:pPr>
            <a:r>
              <a:rPr lang="en-US" dirty="0" err="1"/>
              <a:t>Kuenzi</a:t>
            </a:r>
            <a:r>
              <a:rPr lang="en-US" dirty="0"/>
              <a:t> BM, Park J, Fong S, </a:t>
            </a:r>
            <a:r>
              <a:rPr lang="en-US" dirty="0" err="1"/>
              <a:t>Kreisberg</a:t>
            </a:r>
            <a:r>
              <a:rPr lang="en-US" dirty="0"/>
              <a:t> J, </a:t>
            </a:r>
            <a:r>
              <a:rPr lang="en-US" dirty="0" err="1"/>
              <a:t>Ideker</a:t>
            </a:r>
            <a:r>
              <a:rPr lang="en-US" dirty="0"/>
              <a:t> T. Abstract C006: </a:t>
            </a:r>
            <a:r>
              <a:rPr lang="en-US" dirty="0" err="1"/>
              <a:t>DrugCell</a:t>
            </a:r>
            <a:r>
              <a:rPr lang="en-US" dirty="0"/>
              <a:t>: A visible neural network to guide precision medicine. Mol Cancer </a:t>
            </a:r>
            <a:r>
              <a:rPr lang="en-US" dirty="0" err="1"/>
              <a:t>Ther</a:t>
            </a:r>
            <a:r>
              <a:rPr lang="en-US" dirty="0"/>
              <a:t>. 2019 Dec 1;18(12 Supplement):C006–C006.</a:t>
            </a:r>
          </a:p>
          <a:p>
            <a:pPr marL="342900" indent="-342900">
              <a:buAutoNum type="arabicPeriod"/>
            </a:pPr>
            <a:endParaRPr lang="en-US" dirty="0"/>
          </a:p>
          <a:p>
            <a:pPr marL="342900" indent="-342900">
              <a:buAutoNum type="arabicPeriod"/>
            </a:pPr>
            <a:r>
              <a:rPr lang="en-US" dirty="0"/>
              <a:t>Ma J, Yu MK, Fong S, Ono K, Sage E, </a:t>
            </a:r>
            <a:r>
              <a:rPr lang="en-US" dirty="0" err="1"/>
              <a:t>Demchak</a:t>
            </a:r>
            <a:r>
              <a:rPr lang="en-US" dirty="0"/>
              <a:t> B, et al. Using deep learning to model the hierarchical structure and function of a cell. Nat Methods. 2018 Apr;15(4):290–8.</a:t>
            </a:r>
          </a:p>
        </p:txBody>
      </p:sp>
    </p:spTree>
    <p:extLst>
      <p:ext uri="{BB962C8B-B14F-4D97-AF65-F5344CB8AC3E}">
        <p14:creationId xmlns:p14="http://schemas.microsoft.com/office/powerpoint/2010/main" val="3153332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78912-B5F9-4C09-A697-DB64CCCBAFD2}"/>
              </a:ext>
            </a:extLst>
          </p:cNvPr>
          <p:cNvSpPr>
            <a:spLocks noGrp="1"/>
          </p:cNvSpPr>
          <p:nvPr>
            <p:ph type="title"/>
          </p:nvPr>
        </p:nvSpPr>
        <p:spPr/>
        <p:txBody>
          <a:bodyPr/>
          <a:lstStyle/>
          <a:p>
            <a:r>
              <a:rPr lang="en-US" dirty="0"/>
              <a:t>Gene Dependency (Y) </a:t>
            </a:r>
          </a:p>
        </p:txBody>
      </p:sp>
      <p:sp>
        <p:nvSpPr>
          <p:cNvPr id="3" name="Content Placeholder 2">
            <a:extLst>
              <a:ext uri="{FF2B5EF4-FFF2-40B4-BE49-F238E27FC236}">
                <a16:creationId xmlns:a16="http://schemas.microsoft.com/office/drawing/2014/main" id="{597C16B8-F910-4FA7-AA7C-BE3EECED2BBF}"/>
              </a:ext>
            </a:extLst>
          </p:cNvPr>
          <p:cNvSpPr>
            <a:spLocks noGrp="1"/>
          </p:cNvSpPr>
          <p:nvPr>
            <p:ph idx="1"/>
          </p:nvPr>
        </p:nvSpPr>
        <p:spPr>
          <a:xfrm>
            <a:off x="838200" y="1825625"/>
            <a:ext cx="5257800" cy="4351338"/>
          </a:xfrm>
        </p:spPr>
        <p:txBody>
          <a:bodyPr>
            <a:normAutofit fontScale="92500" lnSpcReduction="10000"/>
          </a:bodyPr>
          <a:lstStyle/>
          <a:p>
            <a:pPr marL="0" indent="0">
              <a:buNone/>
            </a:pPr>
            <a:r>
              <a:rPr lang="en-US" i="1" dirty="0"/>
              <a:t>For a given cell-line, what is the importance of each gene to cell proliferation? </a:t>
            </a:r>
          </a:p>
          <a:p>
            <a:pPr marL="0" indent="0">
              <a:buNone/>
            </a:pPr>
            <a:endParaRPr lang="en-US" dirty="0"/>
          </a:p>
          <a:p>
            <a:pPr marL="0" indent="0">
              <a:buNone/>
            </a:pPr>
            <a:r>
              <a:rPr lang="en-US" dirty="0"/>
              <a:t>Application in therapeutics: </a:t>
            </a:r>
          </a:p>
          <a:p>
            <a:pPr lvl="1">
              <a:buFontTx/>
              <a:buChar char="-"/>
            </a:pPr>
            <a:r>
              <a:rPr lang="en-US" dirty="0"/>
              <a:t>Drug target identification </a:t>
            </a:r>
          </a:p>
          <a:p>
            <a:pPr lvl="1">
              <a:buFontTx/>
              <a:buChar char="-"/>
            </a:pPr>
            <a:r>
              <a:rPr lang="en-US" dirty="0"/>
              <a:t>Drug response prediction </a:t>
            </a:r>
          </a:p>
          <a:p>
            <a:pPr marL="0" indent="0">
              <a:buNone/>
            </a:pPr>
            <a:r>
              <a:rPr lang="en-US" dirty="0"/>
              <a:t>Other: </a:t>
            </a:r>
          </a:p>
          <a:p>
            <a:pPr lvl="1">
              <a:buFontTx/>
              <a:buChar char="-"/>
            </a:pPr>
            <a:r>
              <a:rPr lang="en-US" dirty="0"/>
              <a:t>Pathway modeling </a:t>
            </a:r>
          </a:p>
          <a:p>
            <a:pPr marL="0" indent="0">
              <a:buNone/>
            </a:pPr>
            <a:endParaRPr lang="en-US" dirty="0"/>
          </a:p>
          <a:p>
            <a:pPr marL="0" indent="0">
              <a:buNone/>
            </a:pPr>
            <a:r>
              <a:rPr lang="en-US" dirty="0">
                <a:hlinkClick r:id="rId3"/>
              </a:rPr>
              <a:t>https://depmap.org/portal/</a:t>
            </a:r>
            <a:endParaRPr lang="en-US" dirty="0"/>
          </a:p>
          <a:p>
            <a:pPr marL="0" indent="0">
              <a:buNone/>
            </a:pPr>
            <a:endParaRPr lang="en-US" dirty="0"/>
          </a:p>
          <a:p>
            <a:pPr marL="0" indent="0">
              <a:buNone/>
            </a:pPr>
            <a:endParaRPr lang="en-US" dirty="0"/>
          </a:p>
        </p:txBody>
      </p:sp>
      <p:sp>
        <p:nvSpPr>
          <p:cNvPr id="4" name="Oval 3">
            <a:extLst>
              <a:ext uri="{FF2B5EF4-FFF2-40B4-BE49-F238E27FC236}">
                <a16:creationId xmlns:a16="http://schemas.microsoft.com/office/drawing/2014/main" id="{6AACB43F-D2E5-4F86-BC76-FCB7CC8244A3}"/>
              </a:ext>
            </a:extLst>
          </p:cNvPr>
          <p:cNvSpPr/>
          <p:nvPr/>
        </p:nvSpPr>
        <p:spPr>
          <a:xfrm>
            <a:off x="8577258" y="236141"/>
            <a:ext cx="885825"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A</a:t>
            </a:r>
            <a:endParaRPr lang="en-US" dirty="0"/>
          </a:p>
        </p:txBody>
      </p:sp>
      <p:sp>
        <p:nvSpPr>
          <p:cNvPr id="5" name="Oval 4">
            <a:extLst>
              <a:ext uri="{FF2B5EF4-FFF2-40B4-BE49-F238E27FC236}">
                <a16:creationId xmlns:a16="http://schemas.microsoft.com/office/drawing/2014/main" id="{42D55164-13C2-4C3B-975D-8E0D510A824F}"/>
              </a:ext>
            </a:extLst>
          </p:cNvPr>
          <p:cNvSpPr/>
          <p:nvPr/>
        </p:nvSpPr>
        <p:spPr>
          <a:xfrm>
            <a:off x="7572366" y="2101850"/>
            <a:ext cx="885825"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D</a:t>
            </a:r>
            <a:endParaRPr lang="en-US" dirty="0"/>
          </a:p>
        </p:txBody>
      </p:sp>
      <p:sp>
        <p:nvSpPr>
          <p:cNvPr id="6" name="Oval 5">
            <a:extLst>
              <a:ext uri="{FF2B5EF4-FFF2-40B4-BE49-F238E27FC236}">
                <a16:creationId xmlns:a16="http://schemas.microsoft.com/office/drawing/2014/main" id="{F89AF1EB-9CDC-465E-A421-447605FBD2A2}"/>
              </a:ext>
            </a:extLst>
          </p:cNvPr>
          <p:cNvSpPr/>
          <p:nvPr/>
        </p:nvSpPr>
        <p:spPr>
          <a:xfrm>
            <a:off x="9463083" y="1339850"/>
            <a:ext cx="885825"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B</a:t>
            </a:r>
            <a:endParaRPr lang="en-US" dirty="0"/>
          </a:p>
        </p:txBody>
      </p:sp>
      <p:sp>
        <p:nvSpPr>
          <p:cNvPr id="8" name="Oval 7">
            <a:extLst>
              <a:ext uri="{FF2B5EF4-FFF2-40B4-BE49-F238E27FC236}">
                <a16:creationId xmlns:a16="http://schemas.microsoft.com/office/drawing/2014/main" id="{268BC688-D182-4C8F-A24C-586A2D4AE168}"/>
              </a:ext>
            </a:extLst>
          </p:cNvPr>
          <p:cNvSpPr/>
          <p:nvPr/>
        </p:nvSpPr>
        <p:spPr>
          <a:xfrm>
            <a:off x="9463085" y="2610644"/>
            <a:ext cx="885825"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a:t>
            </a:r>
            <a:endParaRPr lang="en-US" dirty="0"/>
          </a:p>
        </p:txBody>
      </p:sp>
      <p:sp>
        <p:nvSpPr>
          <p:cNvPr id="9" name="Oval 8">
            <a:extLst>
              <a:ext uri="{FF2B5EF4-FFF2-40B4-BE49-F238E27FC236}">
                <a16:creationId xmlns:a16="http://schemas.microsoft.com/office/drawing/2014/main" id="{147D127D-6054-4ECE-B78A-632962DF490D}"/>
              </a:ext>
            </a:extLst>
          </p:cNvPr>
          <p:cNvSpPr/>
          <p:nvPr/>
        </p:nvSpPr>
        <p:spPr>
          <a:xfrm>
            <a:off x="8577257" y="3881438"/>
            <a:ext cx="885825"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E</a:t>
            </a:r>
            <a:endParaRPr lang="en-US" dirty="0"/>
          </a:p>
        </p:txBody>
      </p:sp>
      <p:sp>
        <p:nvSpPr>
          <p:cNvPr id="11" name="Star: 24 Points 10">
            <a:extLst>
              <a:ext uri="{FF2B5EF4-FFF2-40B4-BE49-F238E27FC236}">
                <a16:creationId xmlns:a16="http://schemas.microsoft.com/office/drawing/2014/main" id="{CC1A7018-A2A4-4502-BAEB-0E947F46CE9C}"/>
              </a:ext>
            </a:extLst>
          </p:cNvPr>
          <p:cNvSpPr/>
          <p:nvPr/>
        </p:nvSpPr>
        <p:spPr>
          <a:xfrm>
            <a:off x="7572372" y="5449092"/>
            <a:ext cx="2895600" cy="1325563"/>
          </a:xfrm>
          <a:prstGeom prst="star24">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Death/Growth</a:t>
            </a:r>
          </a:p>
        </p:txBody>
      </p:sp>
      <p:cxnSp>
        <p:nvCxnSpPr>
          <p:cNvPr id="17" name="Connector: Elbow 16">
            <a:extLst>
              <a:ext uri="{FF2B5EF4-FFF2-40B4-BE49-F238E27FC236}">
                <a16:creationId xmlns:a16="http://schemas.microsoft.com/office/drawing/2014/main" id="{BD2ACA0A-741C-4B13-94DD-013F984633C6}"/>
              </a:ext>
            </a:extLst>
          </p:cNvPr>
          <p:cNvCxnSpPr>
            <a:stCxn id="4" idx="4"/>
            <a:endCxn id="6" idx="0"/>
          </p:cNvCxnSpPr>
          <p:nvPr/>
        </p:nvCxnSpPr>
        <p:spPr>
          <a:xfrm rot="16200000" flipH="1">
            <a:off x="9292229" y="726082"/>
            <a:ext cx="341709" cy="8858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08432FEF-C907-4AE0-A262-BE35DB7C452C}"/>
              </a:ext>
            </a:extLst>
          </p:cNvPr>
          <p:cNvCxnSpPr>
            <a:stCxn id="4" idx="4"/>
            <a:endCxn id="5" idx="0"/>
          </p:cNvCxnSpPr>
          <p:nvPr/>
        </p:nvCxnSpPr>
        <p:spPr>
          <a:xfrm rot="5400000">
            <a:off x="7965871" y="1047549"/>
            <a:ext cx="1103709" cy="1004892"/>
          </a:xfrm>
          <a:prstGeom prst="bentConnector3">
            <a:avLst>
              <a:gd name="adj1" fmla="val 1634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1A1F033E-C78F-4BB0-991C-64994AF892FB}"/>
              </a:ext>
            </a:extLst>
          </p:cNvPr>
          <p:cNvCxnSpPr>
            <a:stCxn id="5" idx="4"/>
            <a:endCxn id="9" idx="0"/>
          </p:cNvCxnSpPr>
          <p:nvPr/>
        </p:nvCxnSpPr>
        <p:spPr>
          <a:xfrm rot="16200000" flipH="1">
            <a:off x="8008930" y="2870198"/>
            <a:ext cx="1017588" cy="1004891"/>
          </a:xfrm>
          <a:prstGeom prst="bentConnector3">
            <a:avLst>
              <a:gd name="adj1" fmla="val 7340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36CE30BC-0278-4ABC-87E4-EC92DA1D9181}"/>
              </a:ext>
            </a:extLst>
          </p:cNvPr>
          <p:cNvCxnSpPr>
            <a:stCxn id="8" idx="4"/>
            <a:endCxn id="9" idx="0"/>
          </p:cNvCxnSpPr>
          <p:nvPr/>
        </p:nvCxnSpPr>
        <p:spPr>
          <a:xfrm rot="5400000">
            <a:off x="9208687" y="3184127"/>
            <a:ext cx="508794" cy="88582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D1C31C50-F7B7-4ADC-8304-EEB22E4AE87F}"/>
              </a:ext>
            </a:extLst>
          </p:cNvPr>
          <p:cNvCxnSpPr>
            <a:stCxn id="6" idx="4"/>
            <a:endCxn id="8" idx="0"/>
          </p:cNvCxnSpPr>
          <p:nvPr/>
        </p:nvCxnSpPr>
        <p:spPr>
          <a:xfrm rot="16200000" flipH="1">
            <a:off x="9651600" y="2356246"/>
            <a:ext cx="508794" cy="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E98BD597-5B8B-4D28-A55A-9F5C560E8FF5}"/>
              </a:ext>
            </a:extLst>
          </p:cNvPr>
          <p:cNvCxnSpPr>
            <a:stCxn id="9" idx="4"/>
            <a:endCxn id="11" idx="0"/>
          </p:cNvCxnSpPr>
          <p:nvPr/>
        </p:nvCxnSpPr>
        <p:spPr>
          <a:xfrm rot="16200000" flipH="1">
            <a:off x="8617344" y="5046264"/>
            <a:ext cx="805654" cy="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Lightning Bolt 31">
            <a:extLst>
              <a:ext uri="{FF2B5EF4-FFF2-40B4-BE49-F238E27FC236}">
                <a16:creationId xmlns:a16="http://schemas.microsoft.com/office/drawing/2014/main" id="{9CB188BF-334D-4F2B-957D-76D808B44F50}"/>
              </a:ext>
            </a:extLst>
          </p:cNvPr>
          <p:cNvSpPr/>
          <p:nvPr/>
        </p:nvSpPr>
        <p:spPr>
          <a:xfrm>
            <a:off x="6893716" y="1620342"/>
            <a:ext cx="885825" cy="762000"/>
          </a:xfrm>
          <a:prstGeom prst="lightningBol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5193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21"/>
                                        </p:tgtEl>
                                      </p:cBhvr>
                                    </p:animEffect>
                                    <p:set>
                                      <p:cBhvr>
                                        <p:cTn id="11"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C8861-9B74-475A-AD82-CBECC228C029}"/>
              </a:ext>
            </a:extLst>
          </p:cNvPr>
          <p:cNvSpPr>
            <a:spLocks noGrp="1"/>
          </p:cNvSpPr>
          <p:nvPr>
            <p:ph type="title"/>
          </p:nvPr>
        </p:nvSpPr>
        <p:spPr>
          <a:xfrm>
            <a:off x="449041" y="0"/>
            <a:ext cx="11092543" cy="1325563"/>
          </a:xfrm>
        </p:spPr>
        <p:txBody>
          <a:bodyPr/>
          <a:lstStyle/>
          <a:p>
            <a:r>
              <a:rPr lang="en-US" b="1" dirty="0"/>
              <a:t>Response Datatype</a:t>
            </a:r>
            <a:r>
              <a:rPr lang="en-US" dirty="0"/>
              <a:t>: Pooled Gene Dependency</a:t>
            </a:r>
          </a:p>
        </p:txBody>
      </p:sp>
      <p:sp>
        <p:nvSpPr>
          <p:cNvPr id="8" name="Rectangle 7">
            <a:extLst>
              <a:ext uri="{FF2B5EF4-FFF2-40B4-BE49-F238E27FC236}">
                <a16:creationId xmlns:a16="http://schemas.microsoft.com/office/drawing/2014/main" id="{99D03105-1CD0-4554-BC87-9FBA5C7BD6C7}"/>
              </a:ext>
            </a:extLst>
          </p:cNvPr>
          <p:cNvSpPr/>
          <p:nvPr/>
        </p:nvSpPr>
        <p:spPr>
          <a:xfrm>
            <a:off x="5108960" y="6442131"/>
            <a:ext cx="6995886" cy="430887"/>
          </a:xfrm>
          <a:prstGeom prst="rect">
            <a:avLst/>
          </a:prstGeom>
        </p:spPr>
        <p:txBody>
          <a:bodyPr wrap="square">
            <a:spAutoFit/>
          </a:bodyPr>
          <a:lstStyle/>
          <a:p>
            <a:pPr>
              <a:spcBef>
                <a:spcPts val="0"/>
              </a:spcBef>
              <a:spcAft>
                <a:spcPts val="0"/>
              </a:spcAft>
            </a:pPr>
            <a:r>
              <a:rPr lang="en-US" sz="1100" dirty="0"/>
              <a:t>Luo, B. </a:t>
            </a:r>
            <a:r>
              <a:rPr lang="en-US" sz="1100" i="1" dirty="0"/>
              <a:t>et al.</a:t>
            </a:r>
            <a:r>
              <a:rPr lang="en-US" sz="1100" dirty="0"/>
              <a:t> Highly parallel identification of essential genes in cancer cells. </a:t>
            </a:r>
            <a:r>
              <a:rPr lang="en-US" sz="1100" i="1" dirty="0"/>
              <a:t>Proc. Natl. Acad. Sci. U.S.A.</a:t>
            </a:r>
            <a:r>
              <a:rPr lang="en-US" sz="1100" dirty="0"/>
              <a:t> </a:t>
            </a:r>
            <a:r>
              <a:rPr lang="en-US" sz="1100" b="1" dirty="0"/>
              <a:t>105</a:t>
            </a:r>
            <a:r>
              <a:rPr lang="en-US" sz="1100" dirty="0"/>
              <a:t>, 20380–20385 (2008).</a:t>
            </a:r>
            <a:endParaRPr lang="en-US" sz="1100" dirty="0">
              <a:effectLst/>
            </a:endParaRPr>
          </a:p>
        </p:txBody>
      </p:sp>
      <p:sp>
        <p:nvSpPr>
          <p:cNvPr id="4" name="Oval 3">
            <a:extLst>
              <a:ext uri="{FF2B5EF4-FFF2-40B4-BE49-F238E27FC236}">
                <a16:creationId xmlns:a16="http://schemas.microsoft.com/office/drawing/2014/main" id="{F09FEE1D-BCA4-45DC-999C-EA5CEC289A8D}"/>
              </a:ext>
            </a:extLst>
          </p:cNvPr>
          <p:cNvSpPr/>
          <p:nvPr/>
        </p:nvSpPr>
        <p:spPr>
          <a:xfrm>
            <a:off x="1339015" y="2429560"/>
            <a:ext cx="2494722" cy="228600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C168B3B4-020A-45DD-A627-E427A96332F7}"/>
              </a:ext>
            </a:extLst>
          </p:cNvPr>
          <p:cNvSpPr/>
          <p:nvPr/>
        </p:nvSpPr>
        <p:spPr>
          <a:xfrm>
            <a:off x="8488101" y="2432020"/>
            <a:ext cx="2494722" cy="228600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282A2CE-7C70-4C22-8D98-3115953A0B16}"/>
              </a:ext>
            </a:extLst>
          </p:cNvPr>
          <p:cNvSpPr/>
          <p:nvPr/>
        </p:nvSpPr>
        <p:spPr>
          <a:xfrm>
            <a:off x="4935336" y="2432020"/>
            <a:ext cx="2494722" cy="228600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Down 4">
            <a:extLst>
              <a:ext uri="{FF2B5EF4-FFF2-40B4-BE49-F238E27FC236}">
                <a16:creationId xmlns:a16="http://schemas.microsoft.com/office/drawing/2014/main" id="{1E7003FD-65A1-4A9B-89D4-83B68E5647B8}"/>
              </a:ext>
            </a:extLst>
          </p:cNvPr>
          <p:cNvSpPr/>
          <p:nvPr/>
        </p:nvSpPr>
        <p:spPr>
          <a:xfrm rot="16200000">
            <a:off x="4172747" y="3073050"/>
            <a:ext cx="487017" cy="1111396"/>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ABA248C-48E1-41AA-98BD-F203FAA1B0DF}"/>
              </a:ext>
            </a:extLst>
          </p:cNvPr>
          <p:cNvSpPr/>
          <p:nvPr/>
        </p:nvSpPr>
        <p:spPr>
          <a:xfrm>
            <a:off x="1840073" y="3727344"/>
            <a:ext cx="478761" cy="476827"/>
          </a:xfrm>
          <a:prstGeom prst="ellipse">
            <a:avLst/>
          </a:prstGeom>
          <a:no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CEFAA61-B4AE-4D88-BDC8-E25F6A479680}"/>
              </a:ext>
            </a:extLst>
          </p:cNvPr>
          <p:cNvSpPr/>
          <p:nvPr/>
        </p:nvSpPr>
        <p:spPr>
          <a:xfrm>
            <a:off x="1600692" y="2978120"/>
            <a:ext cx="478761" cy="476827"/>
          </a:xfrm>
          <a:prstGeom prst="ellipse">
            <a:avLst/>
          </a:prstGeom>
          <a:no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CB4F1C3-D8DF-4C09-95A4-2CF0CD42098E}"/>
              </a:ext>
            </a:extLst>
          </p:cNvPr>
          <p:cNvSpPr/>
          <p:nvPr/>
        </p:nvSpPr>
        <p:spPr>
          <a:xfrm>
            <a:off x="2726312" y="3799318"/>
            <a:ext cx="478761" cy="476827"/>
          </a:xfrm>
          <a:prstGeom prst="ellipse">
            <a:avLst/>
          </a:prstGeom>
          <a:no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34AD647B-509E-4011-9E77-3110BD8706E5}"/>
              </a:ext>
            </a:extLst>
          </p:cNvPr>
          <p:cNvSpPr/>
          <p:nvPr/>
        </p:nvSpPr>
        <p:spPr>
          <a:xfrm>
            <a:off x="2993013" y="2802144"/>
            <a:ext cx="478761" cy="476827"/>
          </a:xfrm>
          <a:prstGeom prst="ellipse">
            <a:avLst/>
          </a:prstGeom>
          <a:no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886AF53C-7F1E-4DA3-82F3-4FDBD6B2C9A1}"/>
              </a:ext>
            </a:extLst>
          </p:cNvPr>
          <p:cNvGrpSpPr/>
          <p:nvPr/>
        </p:nvGrpSpPr>
        <p:grpSpPr>
          <a:xfrm>
            <a:off x="449041" y="1259968"/>
            <a:ext cx="3739586" cy="1137038"/>
            <a:chOff x="7951304" y="956231"/>
            <a:chExt cx="3739586" cy="1286904"/>
          </a:xfrm>
        </p:grpSpPr>
        <p:sp>
          <p:nvSpPr>
            <p:cNvPr id="24" name="Rectangle 23">
              <a:extLst>
                <a:ext uri="{FF2B5EF4-FFF2-40B4-BE49-F238E27FC236}">
                  <a16:creationId xmlns:a16="http://schemas.microsoft.com/office/drawing/2014/main" id="{17EB0405-4CF3-475A-A8C6-28C98E742097}"/>
                </a:ext>
              </a:extLst>
            </p:cNvPr>
            <p:cNvSpPr/>
            <p:nvPr/>
          </p:nvSpPr>
          <p:spPr>
            <a:xfrm>
              <a:off x="7951304" y="956231"/>
              <a:ext cx="3739586" cy="12869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23FBFB0-DD52-4DAF-BD17-49AD2B80D7D9}"/>
                </a:ext>
              </a:extLst>
            </p:cNvPr>
            <p:cNvSpPr/>
            <p:nvPr/>
          </p:nvSpPr>
          <p:spPr>
            <a:xfrm>
              <a:off x="8232856" y="1245845"/>
              <a:ext cx="478761" cy="476828"/>
            </a:xfrm>
            <a:prstGeom prst="ellipse">
              <a:avLst/>
            </a:prstGeom>
            <a:solidFill>
              <a:schemeClr val="accent6"/>
            </a:solid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3919A817-8894-4C07-9A17-573EE7E5EB05}"/>
                </a:ext>
              </a:extLst>
            </p:cNvPr>
            <p:cNvCxnSpPr>
              <a:cxnSpLocks/>
              <a:stCxn id="17" idx="6"/>
            </p:cNvCxnSpPr>
            <p:nvPr/>
          </p:nvCxnSpPr>
          <p:spPr>
            <a:xfrm flipV="1">
              <a:off x="8711617" y="1312073"/>
              <a:ext cx="976506" cy="17218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D8EA4BAF-6C02-48BD-9C67-B4C5D783127F}"/>
                </a:ext>
              </a:extLst>
            </p:cNvPr>
            <p:cNvSpPr txBox="1"/>
            <p:nvPr/>
          </p:nvSpPr>
          <p:spPr>
            <a:xfrm>
              <a:off x="9674440" y="1138003"/>
              <a:ext cx="970137" cy="369333"/>
            </a:xfrm>
            <a:prstGeom prst="rect">
              <a:avLst/>
            </a:prstGeom>
            <a:noFill/>
          </p:spPr>
          <p:txBody>
            <a:bodyPr wrap="none" rtlCol="0">
              <a:spAutoFit/>
            </a:bodyPr>
            <a:lstStyle/>
            <a:p>
              <a:r>
                <a:rPr lang="en-US" dirty="0">
                  <a:solidFill>
                    <a:schemeClr val="accent2"/>
                  </a:solidFill>
                </a:rPr>
                <a:t>Cell Line</a:t>
              </a:r>
            </a:p>
          </p:txBody>
        </p:sp>
        <p:cxnSp>
          <p:nvCxnSpPr>
            <p:cNvPr id="21" name="Straight Connector 20">
              <a:extLst>
                <a:ext uri="{FF2B5EF4-FFF2-40B4-BE49-F238E27FC236}">
                  <a16:creationId xmlns:a16="http://schemas.microsoft.com/office/drawing/2014/main" id="{CF0A2CEA-112A-46FD-8C5A-7C6831D86D5F}"/>
                </a:ext>
              </a:extLst>
            </p:cNvPr>
            <p:cNvCxnSpPr>
              <a:cxnSpLocks/>
            </p:cNvCxnSpPr>
            <p:nvPr/>
          </p:nvCxnSpPr>
          <p:spPr>
            <a:xfrm>
              <a:off x="8472236" y="1507334"/>
              <a:ext cx="1171686" cy="387359"/>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B35CFE0-8F4D-4C6E-A743-A5DD66BF1C99}"/>
                </a:ext>
              </a:extLst>
            </p:cNvPr>
            <p:cNvSpPr txBox="1"/>
            <p:nvPr/>
          </p:nvSpPr>
          <p:spPr>
            <a:xfrm>
              <a:off x="9688123" y="1577530"/>
              <a:ext cx="1974708" cy="615993"/>
            </a:xfrm>
            <a:prstGeom prst="rect">
              <a:avLst/>
            </a:prstGeom>
            <a:noFill/>
          </p:spPr>
          <p:txBody>
            <a:bodyPr wrap="none" rtlCol="0">
              <a:spAutoFit/>
            </a:bodyPr>
            <a:lstStyle/>
            <a:p>
              <a:r>
                <a:rPr lang="en-US" dirty="0">
                  <a:solidFill>
                    <a:schemeClr val="accent6"/>
                  </a:solidFill>
                </a:rPr>
                <a:t>Gene KO + </a:t>
              </a:r>
            </a:p>
            <a:p>
              <a:r>
                <a:rPr lang="en-US" dirty="0">
                  <a:solidFill>
                    <a:schemeClr val="accent6"/>
                  </a:solidFill>
                </a:rPr>
                <a:t>      unique barcode</a:t>
              </a:r>
            </a:p>
          </p:txBody>
        </p:sp>
      </p:grpSp>
      <p:sp>
        <p:nvSpPr>
          <p:cNvPr id="27" name="Oval 26">
            <a:extLst>
              <a:ext uri="{FF2B5EF4-FFF2-40B4-BE49-F238E27FC236}">
                <a16:creationId xmlns:a16="http://schemas.microsoft.com/office/drawing/2014/main" id="{4D131EE5-A4FC-4E14-A334-DF310A8EB4F0}"/>
              </a:ext>
            </a:extLst>
          </p:cNvPr>
          <p:cNvSpPr/>
          <p:nvPr/>
        </p:nvSpPr>
        <p:spPr>
          <a:xfrm>
            <a:off x="6788154" y="3097967"/>
            <a:ext cx="478761" cy="476827"/>
          </a:xfrm>
          <a:prstGeom prst="ellipse">
            <a:avLst/>
          </a:prstGeom>
          <a:solidFill>
            <a:schemeClr val="accent6"/>
          </a:solid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BE2F5D35-5505-4B1E-A16B-758300DE33EB}"/>
              </a:ext>
            </a:extLst>
          </p:cNvPr>
          <p:cNvSpPr/>
          <p:nvPr/>
        </p:nvSpPr>
        <p:spPr>
          <a:xfrm>
            <a:off x="5872873" y="4007724"/>
            <a:ext cx="478761" cy="476827"/>
          </a:xfrm>
          <a:prstGeom prst="ellipse">
            <a:avLst/>
          </a:prstGeom>
          <a:solidFill>
            <a:schemeClr val="accent1">
              <a:lumMod val="60000"/>
              <a:lumOff val="40000"/>
            </a:schemeClr>
          </a:solid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8066D404-105D-49E5-9627-58F5B797F16D}"/>
              </a:ext>
            </a:extLst>
          </p:cNvPr>
          <p:cNvSpPr/>
          <p:nvPr/>
        </p:nvSpPr>
        <p:spPr>
          <a:xfrm>
            <a:off x="5814528" y="2818530"/>
            <a:ext cx="478761" cy="476827"/>
          </a:xfrm>
          <a:prstGeom prst="ellipse">
            <a:avLst/>
          </a:prstGeom>
          <a:no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FC7A6492-4A42-4C3C-BE9F-123FF7BFE548}"/>
              </a:ext>
            </a:extLst>
          </p:cNvPr>
          <p:cNvSpPr/>
          <p:nvPr/>
        </p:nvSpPr>
        <p:spPr>
          <a:xfrm>
            <a:off x="5156426" y="3484704"/>
            <a:ext cx="478761" cy="476827"/>
          </a:xfrm>
          <a:prstGeom prst="ellipse">
            <a:avLst/>
          </a:prstGeom>
          <a:solidFill>
            <a:schemeClr val="accent4">
              <a:lumMod val="60000"/>
              <a:lumOff val="40000"/>
            </a:schemeClr>
          </a:solid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F3C288C9-5137-4973-A40F-4C20427A627A}"/>
              </a:ext>
            </a:extLst>
          </p:cNvPr>
          <p:cNvSpPr/>
          <p:nvPr/>
        </p:nvSpPr>
        <p:spPr>
          <a:xfrm>
            <a:off x="2416507" y="3179658"/>
            <a:ext cx="478761" cy="476827"/>
          </a:xfrm>
          <a:prstGeom prst="ellipse">
            <a:avLst/>
          </a:prstGeom>
          <a:no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2731AE07-B620-4FF5-B3BF-BC8AD4F1577F}"/>
              </a:ext>
            </a:extLst>
          </p:cNvPr>
          <p:cNvSpPr/>
          <p:nvPr/>
        </p:nvSpPr>
        <p:spPr>
          <a:xfrm>
            <a:off x="6182697" y="3343293"/>
            <a:ext cx="478761" cy="476827"/>
          </a:xfrm>
          <a:prstGeom prst="ellipse">
            <a:avLst/>
          </a:prstGeom>
          <a:no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7DBB3F5C-8258-4AF7-8587-AAEA50FE7C9F}"/>
              </a:ext>
            </a:extLst>
          </p:cNvPr>
          <p:cNvSpPr txBox="1"/>
          <p:nvPr/>
        </p:nvSpPr>
        <p:spPr>
          <a:xfrm>
            <a:off x="4903954" y="1769211"/>
            <a:ext cx="3196992" cy="646331"/>
          </a:xfrm>
          <a:prstGeom prst="rect">
            <a:avLst/>
          </a:prstGeom>
          <a:noFill/>
        </p:spPr>
        <p:txBody>
          <a:bodyPr wrap="square" rtlCol="0">
            <a:spAutoFit/>
          </a:bodyPr>
          <a:lstStyle/>
          <a:p>
            <a:r>
              <a:rPr lang="en-US" dirty="0"/>
              <a:t>Use CRISPR to Knock-out gene(s) + insert “barcode” </a:t>
            </a:r>
          </a:p>
        </p:txBody>
      </p:sp>
      <p:sp>
        <p:nvSpPr>
          <p:cNvPr id="35" name="TextBox 34">
            <a:extLst>
              <a:ext uri="{FF2B5EF4-FFF2-40B4-BE49-F238E27FC236}">
                <a16:creationId xmlns:a16="http://schemas.microsoft.com/office/drawing/2014/main" id="{EBB807DA-DDAD-4B3C-8A53-3BDFD384F6D5}"/>
              </a:ext>
            </a:extLst>
          </p:cNvPr>
          <p:cNvSpPr txBox="1"/>
          <p:nvPr/>
        </p:nvSpPr>
        <p:spPr>
          <a:xfrm>
            <a:off x="8978928" y="1760950"/>
            <a:ext cx="1530162" cy="646331"/>
          </a:xfrm>
          <a:prstGeom prst="rect">
            <a:avLst/>
          </a:prstGeom>
          <a:noFill/>
        </p:spPr>
        <p:txBody>
          <a:bodyPr wrap="none" rtlCol="0">
            <a:spAutoFit/>
          </a:bodyPr>
          <a:lstStyle/>
          <a:p>
            <a:r>
              <a:rPr lang="en-US" dirty="0"/>
              <a:t>Let cells grow</a:t>
            </a:r>
          </a:p>
          <a:p>
            <a:r>
              <a:rPr lang="en-US" dirty="0"/>
              <a:t>~16 doublings</a:t>
            </a:r>
          </a:p>
        </p:txBody>
      </p:sp>
      <p:sp>
        <p:nvSpPr>
          <p:cNvPr id="36" name="Oval 35">
            <a:extLst>
              <a:ext uri="{FF2B5EF4-FFF2-40B4-BE49-F238E27FC236}">
                <a16:creationId xmlns:a16="http://schemas.microsoft.com/office/drawing/2014/main" id="{EC902422-B2FC-46D6-B81A-07D755F01B1C}"/>
              </a:ext>
            </a:extLst>
          </p:cNvPr>
          <p:cNvSpPr/>
          <p:nvPr/>
        </p:nvSpPr>
        <p:spPr>
          <a:xfrm>
            <a:off x="10043591" y="2684601"/>
            <a:ext cx="478761" cy="476827"/>
          </a:xfrm>
          <a:prstGeom prst="ellipse">
            <a:avLst/>
          </a:prstGeom>
          <a:solidFill>
            <a:schemeClr val="accent6"/>
          </a:solid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C230D555-C62E-47D5-ABEA-8845BD1587E4}"/>
              </a:ext>
            </a:extLst>
          </p:cNvPr>
          <p:cNvSpPr/>
          <p:nvPr/>
        </p:nvSpPr>
        <p:spPr>
          <a:xfrm>
            <a:off x="9265248" y="2545474"/>
            <a:ext cx="478761" cy="476827"/>
          </a:xfrm>
          <a:prstGeom prst="ellipse">
            <a:avLst/>
          </a:prstGeom>
          <a:solidFill>
            <a:schemeClr val="accent6"/>
          </a:solid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3C1DEF5D-358B-4862-894F-2C01D37A7852}"/>
              </a:ext>
            </a:extLst>
          </p:cNvPr>
          <p:cNvSpPr/>
          <p:nvPr/>
        </p:nvSpPr>
        <p:spPr>
          <a:xfrm>
            <a:off x="10360783" y="3305118"/>
            <a:ext cx="478761" cy="476827"/>
          </a:xfrm>
          <a:prstGeom prst="ellipse">
            <a:avLst/>
          </a:prstGeom>
          <a:solidFill>
            <a:schemeClr val="accent6"/>
          </a:solid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2A96A11B-7A74-449D-95F6-03E2142BFB0C}"/>
              </a:ext>
            </a:extLst>
          </p:cNvPr>
          <p:cNvSpPr/>
          <p:nvPr/>
        </p:nvSpPr>
        <p:spPr>
          <a:xfrm>
            <a:off x="9496081" y="4110672"/>
            <a:ext cx="478761" cy="476827"/>
          </a:xfrm>
          <a:prstGeom prst="ellipse">
            <a:avLst/>
          </a:prstGeom>
          <a:solidFill>
            <a:schemeClr val="accent1">
              <a:lumMod val="60000"/>
              <a:lumOff val="40000"/>
            </a:schemeClr>
          </a:solid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BE2D8A69-FA84-427E-B628-FD0C4A1DEA0C}"/>
              </a:ext>
            </a:extLst>
          </p:cNvPr>
          <p:cNvSpPr/>
          <p:nvPr/>
        </p:nvSpPr>
        <p:spPr>
          <a:xfrm>
            <a:off x="10097397" y="3872258"/>
            <a:ext cx="478761" cy="476827"/>
          </a:xfrm>
          <a:prstGeom prst="ellipse">
            <a:avLst/>
          </a:prstGeom>
          <a:solidFill>
            <a:schemeClr val="accent1">
              <a:lumMod val="60000"/>
              <a:lumOff val="40000"/>
            </a:schemeClr>
          </a:solid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663A1338-1C02-40DE-AF52-52C0F23E26A2}"/>
              </a:ext>
            </a:extLst>
          </p:cNvPr>
          <p:cNvSpPr/>
          <p:nvPr/>
        </p:nvSpPr>
        <p:spPr>
          <a:xfrm>
            <a:off x="8911310" y="3983526"/>
            <a:ext cx="478761" cy="476827"/>
          </a:xfrm>
          <a:prstGeom prst="ellipse">
            <a:avLst/>
          </a:prstGeom>
          <a:no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793FDE08-0ED5-42D7-89C0-EB6E6C5D3C2D}"/>
              </a:ext>
            </a:extLst>
          </p:cNvPr>
          <p:cNvSpPr/>
          <p:nvPr/>
        </p:nvSpPr>
        <p:spPr>
          <a:xfrm>
            <a:off x="8897620" y="3041554"/>
            <a:ext cx="478761" cy="476827"/>
          </a:xfrm>
          <a:prstGeom prst="ellipse">
            <a:avLst/>
          </a:prstGeom>
          <a:solidFill>
            <a:schemeClr val="accent6"/>
          </a:solid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6C26C526-A4DC-42D2-887B-D82CDDD377FD}"/>
              </a:ext>
            </a:extLst>
          </p:cNvPr>
          <p:cNvSpPr/>
          <p:nvPr/>
        </p:nvSpPr>
        <p:spPr>
          <a:xfrm>
            <a:off x="9343433" y="3572560"/>
            <a:ext cx="478761" cy="476827"/>
          </a:xfrm>
          <a:prstGeom prst="ellipse">
            <a:avLst/>
          </a:prstGeom>
          <a:no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53CAB55E-7EF8-41CF-8F1D-C4C18EF629CB}"/>
              </a:ext>
            </a:extLst>
          </p:cNvPr>
          <p:cNvSpPr/>
          <p:nvPr/>
        </p:nvSpPr>
        <p:spPr>
          <a:xfrm>
            <a:off x="9559175" y="3034448"/>
            <a:ext cx="478761" cy="476827"/>
          </a:xfrm>
          <a:prstGeom prst="ellipse">
            <a:avLst/>
          </a:prstGeom>
          <a:solidFill>
            <a:schemeClr val="accent6"/>
          </a:solid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B3C5390-A210-461C-AB49-F3BA51BB326D}"/>
              </a:ext>
            </a:extLst>
          </p:cNvPr>
          <p:cNvSpPr/>
          <p:nvPr/>
        </p:nvSpPr>
        <p:spPr>
          <a:xfrm>
            <a:off x="5366930" y="4747822"/>
            <a:ext cx="1592712" cy="11196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Time 0:</a:t>
            </a:r>
          </a:p>
          <a:p>
            <a:pPr algn="ctr"/>
            <a:r>
              <a:rPr lang="en-US" dirty="0">
                <a:solidFill>
                  <a:schemeClr val="tx1"/>
                </a:solidFill>
              </a:rPr>
              <a:t>Cells(Y) = 1/5</a:t>
            </a:r>
          </a:p>
          <a:p>
            <a:pPr algn="ctr"/>
            <a:r>
              <a:rPr lang="en-US" dirty="0">
                <a:solidFill>
                  <a:schemeClr val="tx1"/>
                </a:solidFill>
              </a:rPr>
              <a:t>Cells(B) = 1/5</a:t>
            </a:r>
          </a:p>
          <a:p>
            <a:pPr algn="ctr"/>
            <a:r>
              <a:rPr lang="en-US" dirty="0">
                <a:solidFill>
                  <a:schemeClr val="tx1"/>
                </a:solidFill>
              </a:rPr>
              <a:t>Cells(G) = 1/5  </a:t>
            </a:r>
          </a:p>
        </p:txBody>
      </p:sp>
      <p:sp>
        <p:nvSpPr>
          <p:cNvPr id="47" name="Rectangle 46">
            <a:extLst>
              <a:ext uri="{FF2B5EF4-FFF2-40B4-BE49-F238E27FC236}">
                <a16:creationId xmlns:a16="http://schemas.microsoft.com/office/drawing/2014/main" id="{34985849-8F65-45AD-984C-11183937B7EA}"/>
              </a:ext>
            </a:extLst>
          </p:cNvPr>
          <p:cNvSpPr/>
          <p:nvPr/>
        </p:nvSpPr>
        <p:spPr>
          <a:xfrm>
            <a:off x="8949697" y="4740110"/>
            <a:ext cx="1588624" cy="11196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Time 1: </a:t>
            </a:r>
          </a:p>
          <a:p>
            <a:pPr algn="ctr"/>
            <a:r>
              <a:rPr lang="en-US" dirty="0">
                <a:solidFill>
                  <a:schemeClr val="tx1"/>
                </a:solidFill>
              </a:rPr>
              <a:t>Cells(Y) = 1/10</a:t>
            </a:r>
          </a:p>
          <a:p>
            <a:pPr algn="ctr"/>
            <a:r>
              <a:rPr lang="en-US" dirty="0">
                <a:solidFill>
                  <a:schemeClr val="tx1"/>
                </a:solidFill>
              </a:rPr>
              <a:t>Cells(B) = 2/10</a:t>
            </a:r>
          </a:p>
          <a:p>
            <a:pPr algn="ctr"/>
            <a:r>
              <a:rPr lang="en-US" dirty="0">
                <a:solidFill>
                  <a:schemeClr val="tx1"/>
                </a:solidFill>
              </a:rPr>
              <a:t>Cells(G) = 5/10</a:t>
            </a:r>
          </a:p>
        </p:txBody>
      </p:sp>
      <p:sp>
        <p:nvSpPr>
          <p:cNvPr id="48" name="Rectangle 47">
            <a:extLst>
              <a:ext uri="{FF2B5EF4-FFF2-40B4-BE49-F238E27FC236}">
                <a16:creationId xmlns:a16="http://schemas.microsoft.com/office/drawing/2014/main" id="{B7AA9C42-1588-40F3-886A-17F243365C5E}"/>
              </a:ext>
            </a:extLst>
          </p:cNvPr>
          <p:cNvSpPr/>
          <p:nvPr/>
        </p:nvSpPr>
        <p:spPr>
          <a:xfrm>
            <a:off x="401749" y="5029513"/>
            <a:ext cx="2876646" cy="142388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Log2 (fold change)</a:t>
            </a:r>
          </a:p>
          <a:p>
            <a:pPr algn="ctr"/>
            <a:r>
              <a:rPr lang="en-US" dirty="0">
                <a:solidFill>
                  <a:schemeClr val="tx1"/>
                </a:solidFill>
              </a:rPr>
              <a:t>Dep(Y) = -1.0 </a:t>
            </a:r>
          </a:p>
          <a:p>
            <a:pPr algn="ctr"/>
            <a:r>
              <a:rPr lang="en-US" dirty="0">
                <a:solidFill>
                  <a:schemeClr val="tx1"/>
                </a:solidFill>
              </a:rPr>
              <a:t>Dep(B) = 0.0</a:t>
            </a:r>
          </a:p>
          <a:p>
            <a:pPr algn="ctr"/>
            <a:r>
              <a:rPr lang="en-US" dirty="0">
                <a:solidFill>
                  <a:schemeClr val="tx1"/>
                </a:solidFill>
              </a:rPr>
              <a:t>Dep(G) = 1.3</a:t>
            </a:r>
          </a:p>
        </p:txBody>
      </p:sp>
      <p:sp>
        <p:nvSpPr>
          <p:cNvPr id="46" name="TextBox 45">
            <a:extLst>
              <a:ext uri="{FF2B5EF4-FFF2-40B4-BE49-F238E27FC236}">
                <a16:creationId xmlns:a16="http://schemas.microsoft.com/office/drawing/2014/main" id="{7BA8BB03-43A3-4A64-A026-D09EFDF0EE9E}"/>
              </a:ext>
            </a:extLst>
          </p:cNvPr>
          <p:cNvSpPr txBox="1"/>
          <p:nvPr/>
        </p:nvSpPr>
        <p:spPr>
          <a:xfrm>
            <a:off x="5176551" y="5837808"/>
            <a:ext cx="2087816" cy="369332"/>
          </a:xfrm>
          <a:prstGeom prst="rect">
            <a:avLst/>
          </a:prstGeom>
          <a:noFill/>
        </p:spPr>
        <p:txBody>
          <a:bodyPr wrap="square" rtlCol="0">
            <a:spAutoFit/>
          </a:bodyPr>
          <a:lstStyle/>
          <a:p>
            <a:r>
              <a:rPr lang="en-US" b="1" dirty="0"/>
              <a:t>Relative Abundance</a:t>
            </a:r>
          </a:p>
        </p:txBody>
      </p:sp>
      <p:sp>
        <p:nvSpPr>
          <p:cNvPr id="50" name="Oval 49">
            <a:extLst>
              <a:ext uri="{FF2B5EF4-FFF2-40B4-BE49-F238E27FC236}">
                <a16:creationId xmlns:a16="http://schemas.microsoft.com/office/drawing/2014/main" id="{7FCB4258-E64C-44D7-BAC0-85E113518438}"/>
              </a:ext>
            </a:extLst>
          </p:cNvPr>
          <p:cNvSpPr/>
          <p:nvPr/>
        </p:nvSpPr>
        <p:spPr>
          <a:xfrm>
            <a:off x="8592388" y="3545502"/>
            <a:ext cx="478761" cy="476827"/>
          </a:xfrm>
          <a:prstGeom prst="ellipse">
            <a:avLst/>
          </a:prstGeom>
          <a:solidFill>
            <a:schemeClr val="accent4">
              <a:lumMod val="60000"/>
              <a:lumOff val="40000"/>
            </a:schemeClr>
          </a:solid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2387BDBE-6CE8-45A3-8CEA-BF8896D774FD}"/>
              </a:ext>
            </a:extLst>
          </p:cNvPr>
          <p:cNvSpPr/>
          <p:nvPr/>
        </p:nvSpPr>
        <p:spPr>
          <a:xfrm rot="16200000">
            <a:off x="7734059" y="3012415"/>
            <a:ext cx="487017" cy="123266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2A0D2A7A-DEAA-4013-9AEC-78ED9ED2DDBC}"/>
              </a:ext>
            </a:extLst>
          </p:cNvPr>
          <p:cNvSpPr txBox="1"/>
          <p:nvPr/>
        </p:nvSpPr>
        <p:spPr>
          <a:xfrm>
            <a:off x="8768822" y="5846568"/>
            <a:ext cx="2087816" cy="369332"/>
          </a:xfrm>
          <a:prstGeom prst="rect">
            <a:avLst/>
          </a:prstGeom>
          <a:noFill/>
        </p:spPr>
        <p:txBody>
          <a:bodyPr wrap="none" rtlCol="0">
            <a:spAutoFit/>
          </a:bodyPr>
          <a:lstStyle/>
          <a:p>
            <a:r>
              <a:rPr lang="en-US" b="1" dirty="0"/>
              <a:t>Relative Abundance</a:t>
            </a:r>
          </a:p>
        </p:txBody>
      </p:sp>
    </p:spTree>
    <p:extLst>
      <p:ext uri="{BB962C8B-B14F-4D97-AF65-F5344CB8AC3E}">
        <p14:creationId xmlns:p14="http://schemas.microsoft.com/office/powerpoint/2010/main" val="2815114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6908-78D1-48B2-B133-123974EC00E4}"/>
              </a:ext>
            </a:extLst>
          </p:cNvPr>
          <p:cNvSpPr>
            <a:spLocks noGrp="1"/>
          </p:cNvSpPr>
          <p:nvPr>
            <p:ph type="title"/>
          </p:nvPr>
        </p:nvSpPr>
        <p:spPr/>
        <p:txBody>
          <a:bodyPr/>
          <a:lstStyle/>
          <a:p>
            <a:r>
              <a:rPr lang="en-US" dirty="0"/>
              <a:t>Graph Convolutional Network (GCN)</a:t>
            </a:r>
          </a:p>
        </p:txBody>
      </p:sp>
      <p:pic>
        <p:nvPicPr>
          <p:cNvPr id="4" name="Picture 3">
            <a:extLst>
              <a:ext uri="{FF2B5EF4-FFF2-40B4-BE49-F238E27FC236}">
                <a16:creationId xmlns:a16="http://schemas.microsoft.com/office/drawing/2014/main" id="{BCDCC0C0-07E1-43B9-8F6A-836E8E0059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253" y="2452688"/>
            <a:ext cx="4077706" cy="2958951"/>
          </a:xfrm>
          <a:prstGeom prst="rect">
            <a:avLst/>
          </a:prstGeom>
        </p:spPr>
      </p:pic>
      <p:sp>
        <p:nvSpPr>
          <p:cNvPr id="5" name="TextBox 4">
            <a:extLst>
              <a:ext uri="{FF2B5EF4-FFF2-40B4-BE49-F238E27FC236}">
                <a16:creationId xmlns:a16="http://schemas.microsoft.com/office/drawing/2014/main" id="{B5DACE14-BCFB-4F5E-B923-7C1B4D6ABFF1}"/>
              </a:ext>
            </a:extLst>
          </p:cNvPr>
          <p:cNvSpPr txBox="1"/>
          <p:nvPr/>
        </p:nvSpPr>
        <p:spPr>
          <a:xfrm>
            <a:off x="1558933" y="2154794"/>
            <a:ext cx="2294346" cy="369332"/>
          </a:xfrm>
          <a:prstGeom prst="rect">
            <a:avLst/>
          </a:prstGeom>
          <a:noFill/>
        </p:spPr>
        <p:txBody>
          <a:bodyPr wrap="none" rtlCol="0">
            <a:spAutoFit/>
          </a:bodyPr>
          <a:lstStyle/>
          <a:p>
            <a:r>
              <a:rPr lang="en-US" dirty="0"/>
              <a:t>Classical Convolutions </a:t>
            </a:r>
          </a:p>
        </p:txBody>
      </p:sp>
      <p:sp>
        <p:nvSpPr>
          <p:cNvPr id="6" name="Oval 5">
            <a:extLst>
              <a:ext uri="{FF2B5EF4-FFF2-40B4-BE49-F238E27FC236}">
                <a16:creationId xmlns:a16="http://schemas.microsoft.com/office/drawing/2014/main" id="{D394B64E-031B-4D4F-A3ED-88F40D69BF76}"/>
              </a:ext>
            </a:extLst>
          </p:cNvPr>
          <p:cNvSpPr/>
          <p:nvPr/>
        </p:nvSpPr>
        <p:spPr>
          <a:xfrm>
            <a:off x="8584536" y="2881431"/>
            <a:ext cx="888694" cy="7821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B</a:t>
            </a:r>
            <a:endParaRPr lang="en-US" dirty="0"/>
          </a:p>
        </p:txBody>
      </p:sp>
      <p:sp>
        <p:nvSpPr>
          <p:cNvPr id="7" name="Oval 6">
            <a:extLst>
              <a:ext uri="{FF2B5EF4-FFF2-40B4-BE49-F238E27FC236}">
                <a16:creationId xmlns:a16="http://schemas.microsoft.com/office/drawing/2014/main" id="{8F87763C-6EBF-41D9-959D-9F582570D920}"/>
              </a:ext>
            </a:extLst>
          </p:cNvPr>
          <p:cNvSpPr/>
          <p:nvPr/>
        </p:nvSpPr>
        <p:spPr>
          <a:xfrm>
            <a:off x="6544579" y="2906219"/>
            <a:ext cx="888694" cy="7821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a:t>
            </a:r>
            <a:endParaRPr lang="en-US" dirty="0"/>
          </a:p>
        </p:txBody>
      </p:sp>
      <p:sp>
        <p:nvSpPr>
          <p:cNvPr id="8" name="Oval 7">
            <a:extLst>
              <a:ext uri="{FF2B5EF4-FFF2-40B4-BE49-F238E27FC236}">
                <a16:creationId xmlns:a16="http://schemas.microsoft.com/office/drawing/2014/main" id="{611D66EF-04D1-4C55-8577-75F20B0BCEAE}"/>
              </a:ext>
            </a:extLst>
          </p:cNvPr>
          <p:cNvSpPr/>
          <p:nvPr/>
        </p:nvSpPr>
        <p:spPr>
          <a:xfrm>
            <a:off x="8584536" y="4629441"/>
            <a:ext cx="888694" cy="7821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D</a:t>
            </a:r>
            <a:endParaRPr lang="en-US" dirty="0"/>
          </a:p>
        </p:txBody>
      </p:sp>
      <p:sp>
        <p:nvSpPr>
          <p:cNvPr id="9" name="Oval 8">
            <a:extLst>
              <a:ext uri="{FF2B5EF4-FFF2-40B4-BE49-F238E27FC236}">
                <a16:creationId xmlns:a16="http://schemas.microsoft.com/office/drawing/2014/main" id="{7F39CF17-2A02-49D9-935B-1325A0C52C62}"/>
              </a:ext>
            </a:extLst>
          </p:cNvPr>
          <p:cNvSpPr/>
          <p:nvPr/>
        </p:nvSpPr>
        <p:spPr>
          <a:xfrm>
            <a:off x="10440879" y="2881431"/>
            <a:ext cx="888694" cy="7821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C</a:t>
            </a:r>
            <a:endParaRPr lang="en-US" dirty="0"/>
          </a:p>
        </p:txBody>
      </p:sp>
      <p:cxnSp>
        <p:nvCxnSpPr>
          <p:cNvPr id="10" name="Straight Connector 9">
            <a:extLst>
              <a:ext uri="{FF2B5EF4-FFF2-40B4-BE49-F238E27FC236}">
                <a16:creationId xmlns:a16="http://schemas.microsoft.com/office/drawing/2014/main" id="{5223D0DC-967E-4503-858C-5627D723464F}"/>
              </a:ext>
            </a:extLst>
          </p:cNvPr>
          <p:cNvCxnSpPr>
            <a:cxnSpLocks/>
            <a:stCxn id="8" idx="0"/>
            <a:endCxn id="6" idx="4"/>
          </p:cNvCxnSpPr>
          <p:nvPr/>
        </p:nvCxnSpPr>
        <p:spPr>
          <a:xfrm flipV="1">
            <a:off x="9028883" y="3663629"/>
            <a:ext cx="0" cy="965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73FC465-7EBE-4370-9FD9-BA4884C984B6}"/>
              </a:ext>
            </a:extLst>
          </p:cNvPr>
          <p:cNvCxnSpPr>
            <a:stCxn id="7" idx="6"/>
            <a:endCxn id="6" idx="2"/>
          </p:cNvCxnSpPr>
          <p:nvPr/>
        </p:nvCxnSpPr>
        <p:spPr>
          <a:xfrm flipV="1">
            <a:off x="7433273" y="3272530"/>
            <a:ext cx="1151263" cy="247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73CF4F6-52CD-46B8-B7D6-886E152FBE95}"/>
              </a:ext>
            </a:extLst>
          </p:cNvPr>
          <p:cNvCxnSpPr>
            <a:cxnSpLocks/>
            <a:stCxn id="6" idx="6"/>
            <a:endCxn id="9" idx="2"/>
          </p:cNvCxnSpPr>
          <p:nvPr/>
        </p:nvCxnSpPr>
        <p:spPr>
          <a:xfrm>
            <a:off x="9473230" y="3272530"/>
            <a:ext cx="96764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FC50F36-5A0B-4DE1-A72E-22512571D29E}"/>
              </a:ext>
            </a:extLst>
          </p:cNvPr>
          <p:cNvCxnSpPr>
            <a:cxnSpLocks/>
            <a:stCxn id="8" idx="1"/>
            <a:endCxn id="7" idx="5"/>
          </p:cNvCxnSpPr>
          <p:nvPr/>
        </p:nvCxnSpPr>
        <p:spPr>
          <a:xfrm flipH="1" flipV="1">
            <a:off x="7303127" y="3573867"/>
            <a:ext cx="1411555" cy="1170124"/>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C27249C-162C-4AF9-AE42-3D8630F7CB01}"/>
              </a:ext>
            </a:extLst>
          </p:cNvPr>
          <p:cNvSpPr txBox="1"/>
          <p:nvPr/>
        </p:nvSpPr>
        <p:spPr>
          <a:xfrm>
            <a:off x="6544579" y="2081435"/>
            <a:ext cx="3957174" cy="369332"/>
          </a:xfrm>
          <a:prstGeom prst="rect">
            <a:avLst/>
          </a:prstGeom>
          <a:noFill/>
        </p:spPr>
        <p:txBody>
          <a:bodyPr wrap="none" rtlCol="0">
            <a:spAutoFit/>
          </a:bodyPr>
          <a:lstStyle/>
          <a:p>
            <a:r>
              <a:rPr lang="en-US" dirty="0"/>
              <a:t>Graph Convolutions (</a:t>
            </a:r>
            <a:r>
              <a:rPr lang="en-US" b="1" dirty="0"/>
              <a:t>spatial </a:t>
            </a:r>
            <a:r>
              <a:rPr lang="en-US" dirty="0"/>
              <a:t>vs spectral) </a:t>
            </a:r>
          </a:p>
        </p:txBody>
      </p:sp>
      <p:grpSp>
        <p:nvGrpSpPr>
          <p:cNvPr id="25" name="Group 24">
            <a:extLst>
              <a:ext uri="{FF2B5EF4-FFF2-40B4-BE49-F238E27FC236}">
                <a16:creationId xmlns:a16="http://schemas.microsoft.com/office/drawing/2014/main" id="{D8865414-C7F0-46D5-97A8-E6B7F3C37C90}"/>
              </a:ext>
            </a:extLst>
          </p:cNvPr>
          <p:cNvGrpSpPr/>
          <p:nvPr/>
        </p:nvGrpSpPr>
        <p:grpSpPr>
          <a:xfrm>
            <a:off x="7508767" y="3377082"/>
            <a:ext cx="597156" cy="338554"/>
            <a:chOff x="7510271" y="3428999"/>
            <a:chExt cx="597156" cy="338554"/>
          </a:xfrm>
        </p:grpSpPr>
        <p:cxnSp>
          <p:nvCxnSpPr>
            <p:cNvPr id="19" name="Straight Arrow Connector 18">
              <a:extLst>
                <a:ext uri="{FF2B5EF4-FFF2-40B4-BE49-F238E27FC236}">
                  <a16:creationId xmlns:a16="http://schemas.microsoft.com/office/drawing/2014/main" id="{66E92439-F363-4F30-BF28-5F4ACEE2E34D}"/>
                </a:ext>
              </a:extLst>
            </p:cNvPr>
            <p:cNvCxnSpPr>
              <a:cxnSpLocks/>
            </p:cNvCxnSpPr>
            <p:nvPr/>
          </p:nvCxnSpPr>
          <p:spPr>
            <a:xfrm flipH="1">
              <a:off x="7510271" y="3428999"/>
              <a:ext cx="498633"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00165D5-F74F-4DF9-A5CD-80D00BE49F95}"/>
                </a:ext>
              </a:extLst>
            </p:cNvPr>
            <p:cNvSpPr txBox="1"/>
            <p:nvPr/>
          </p:nvSpPr>
          <p:spPr>
            <a:xfrm>
              <a:off x="7590939" y="3428999"/>
              <a:ext cx="516488" cy="338554"/>
            </a:xfrm>
            <a:prstGeom prst="rect">
              <a:avLst/>
            </a:prstGeom>
            <a:noFill/>
          </p:spPr>
          <p:txBody>
            <a:bodyPr wrap="none" rtlCol="0">
              <a:spAutoFit/>
            </a:bodyPr>
            <a:lstStyle/>
            <a:p>
              <a:r>
                <a:rPr lang="en-US" sz="1600" dirty="0">
                  <a:solidFill>
                    <a:srgbClr val="FF0000"/>
                  </a:solidFill>
                </a:rPr>
                <a:t>F(B)</a:t>
              </a:r>
              <a:endParaRPr lang="en-US" dirty="0">
                <a:solidFill>
                  <a:srgbClr val="FF0000"/>
                </a:solidFill>
              </a:endParaRPr>
            </a:p>
          </p:txBody>
        </p:sp>
      </p:grpSp>
      <p:grpSp>
        <p:nvGrpSpPr>
          <p:cNvPr id="26" name="Group 25">
            <a:extLst>
              <a:ext uri="{FF2B5EF4-FFF2-40B4-BE49-F238E27FC236}">
                <a16:creationId xmlns:a16="http://schemas.microsoft.com/office/drawing/2014/main" id="{E40969CF-AE2C-474B-8DB5-7886D6D74258}"/>
              </a:ext>
            </a:extLst>
          </p:cNvPr>
          <p:cNvGrpSpPr/>
          <p:nvPr/>
        </p:nvGrpSpPr>
        <p:grpSpPr>
          <a:xfrm rot="2404986">
            <a:off x="7127481" y="3834968"/>
            <a:ext cx="611583" cy="338554"/>
            <a:chOff x="7510271" y="3428999"/>
            <a:chExt cx="611583" cy="338554"/>
          </a:xfrm>
        </p:grpSpPr>
        <p:cxnSp>
          <p:nvCxnSpPr>
            <p:cNvPr id="27" name="Straight Arrow Connector 26">
              <a:extLst>
                <a:ext uri="{FF2B5EF4-FFF2-40B4-BE49-F238E27FC236}">
                  <a16:creationId xmlns:a16="http://schemas.microsoft.com/office/drawing/2014/main" id="{90936F25-16AE-414C-9E70-FB527BA294B1}"/>
                </a:ext>
              </a:extLst>
            </p:cNvPr>
            <p:cNvCxnSpPr>
              <a:cxnSpLocks/>
            </p:cNvCxnSpPr>
            <p:nvPr/>
          </p:nvCxnSpPr>
          <p:spPr>
            <a:xfrm flipH="1">
              <a:off x="7510271" y="3428999"/>
              <a:ext cx="498633"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0C61036C-C4D4-4F2D-9C33-B06E18BEB11C}"/>
                </a:ext>
              </a:extLst>
            </p:cNvPr>
            <p:cNvSpPr txBox="1"/>
            <p:nvPr/>
          </p:nvSpPr>
          <p:spPr>
            <a:xfrm>
              <a:off x="7590939" y="3428999"/>
              <a:ext cx="530915" cy="338554"/>
            </a:xfrm>
            <a:prstGeom prst="rect">
              <a:avLst/>
            </a:prstGeom>
            <a:noFill/>
          </p:spPr>
          <p:txBody>
            <a:bodyPr wrap="none" rtlCol="0">
              <a:spAutoFit/>
            </a:bodyPr>
            <a:lstStyle/>
            <a:p>
              <a:r>
                <a:rPr lang="en-US" sz="1600" dirty="0">
                  <a:solidFill>
                    <a:srgbClr val="FF0000"/>
                  </a:solidFill>
                </a:rPr>
                <a:t>F(D)</a:t>
              </a:r>
              <a:endParaRPr lang="en-US" dirty="0">
                <a:solidFill>
                  <a:srgbClr val="FF0000"/>
                </a:solidFill>
              </a:endParaRPr>
            </a:p>
          </p:txBody>
        </p:sp>
      </p:grpSp>
      <p:grpSp>
        <p:nvGrpSpPr>
          <p:cNvPr id="29" name="Group 28">
            <a:extLst>
              <a:ext uri="{FF2B5EF4-FFF2-40B4-BE49-F238E27FC236}">
                <a16:creationId xmlns:a16="http://schemas.microsoft.com/office/drawing/2014/main" id="{138D8904-86D5-41EF-B894-02CA3B11C52D}"/>
              </a:ext>
            </a:extLst>
          </p:cNvPr>
          <p:cNvGrpSpPr/>
          <p:nvPr/>
        </p:nvGrpSpPr>
        <p:grpSpPr>
          <a:xfrm rot="16200000">
            <a:off x="8999141" y="4123951"/>
            <a:ext cx="597157" cy="338555"/>
            <a:chOff x="7510271" y="3428999"/>
            <a:chExt cx="597157" cy="338555"/>
          </a:xfrm>
        </p:grpSpPr>
        <p:cxnSp>
          <p:nvCxnSpPr>
            <p:cNvPr id="30" name="Straight Arrow Connector 29">
              <a:extLst>
                <a:ext uri="{FF2B5EF4-FFF2-40B4-BE49-F238E27FC236}">
                  <a16:creationId xmlns:a16="http://schemas.microsoft.com/office/drawing/2014/main" id="{27CFF329-10D8-44E8-B4AD-A40B48919299}"/>
                </a:ext>
              </a:extLst>
            </p:cNvPr>
            <p:cNvCxnSpPr>
              <a:cxnSpLocks/>
            </p:cNvCxnSpPr>
            <p:nvPr/>
          </p:nvCxnSpPr>
          <p:spPr>
            <a:xfrm flipH="1">
              <a:off x="7510271" y="3428999"/>
              <a:ext cx="498633"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C8C3A9DC-205E-454A-A39C-EE4415D5F96D}"/>
                </a:ext>
              </a:extLst>
            </p:cNvPr>
            <p:cNvSpPr txBox="1"/>
            <p:nvPr/>
          </p:nvSpPr>
          <p:spPr>
            <a:xfrm>
              <a:off x="7590940" y="3429000"/>
              <a:ext cx="516488" cy="338554"/>
            </a:xfrm>
            <a:prstGeom prst="rect">
              <a:avLst/>
            </a:prstGeom>
            <a:noFill/>
          </p:spPr>
          <p:txBody>
            <a:bodyPr wrap="none" rtlCol="0">
              <a:spAutoFit/>
            </a:bodyPr>
            <a:lstStyle/>
            <a:p>
              <a:r>
                <a:rPr lang="en-US" sz="1600" dirty="0">
                  <a:solidFill>
                    <a:srgbClr val="FF0000"/>
                  </a:solidFill>
                </a:rPr>
                <a:t>F(B)</a:t>
              </a:r>
              <a:endParaRPr lang="en-US" dirty="0">
                <a:solidFill>
                  <a:srgbClr val="FF0000"/>
                </a:solidFill>
              </a:endParaRPr>
            </a:p>
          </p:txBody>
        </p:sp>
      </p:grpSp>
      <p:grpSp>
        <p:nvGrpSpPr>
          <p:cNvPr id="32" name="Group 31">
            <a:extLst>
              <a:ext uri="{FF2B5EF4-FFF2-40B4-BE49-F238E27FC236}">
                <a16:creationId xmlns:a16="http://schemas.microsoft.com/office/drawing/2014/main" id="{11E11AE6-7E01-46EA-9F92-21EAF0DD113D}"/>
              </a:ext>
            </a:extLst>
          </p:cNvPr>
          <p:cNvGrpSpPr/>
          <p:nvPr/>
        </p:nvGrpSpPr>
        <p:grpSpPr>
          <a:xfrm rot="10800000">
            <a:off x="5891132" y="3331280"/>
            <a:ext cx="637272" cy="338554"/>
            <a:chOff x="7510271" y="3146035"/>
            <a:chExt cx="637272" cy="338554"/>
          </a:xfrm>
        </p:grpSpPr>
        <p:cxnSp>
          <p:nvCxnSpPr>
            <p:cNvPr id="33" name="Straight Arrow Connector 32">
              <a:extLst>
                <a:ext uri="{FF2B5EF4-FFF2-40B4-BE49-F238E27FC236}">
                  <a16:creationId xmlns:a16="http://schemas.microsoft.com/office/drawing/2014/main" id="{9A50E15C-AE4D-48BA-81AD-0691540643D1}"/>
                </a:ext>
              </a:extLst>
            </p:cNvPr>
            <p:cNvCxnSpPr>
              <a:cxnSpLocks/>
            </p:cNvCxnSpPr>
            <p:nvPr/>
          </p:nvCxnSpPr>
          <p:spPr>
            <a:xfrm flipH="1">
              <a:off x="7510271" y="3428999"/>
              <a:ext cx="498633"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89ED39B-D178-48D9-8E50-CC24D258F2D6}"/>
                </a:ext>
              </a:extLst>
            </p:cNvPr>
            <p:cNvSpPr txBox="1"/>
            <p:nvPr/>
          </p:nvSpPr>
          <p:spPr>
            <a:xfrm rot="10908752">
              <a:off x="7624643" y="3146035"/>
              <a:ext cx="522900" cy="338554"/>
            </a:xfrm>
            <a:prstGeom prst="rect">
              <a:avLst/>
            </a:prstGeom>
            <a:noFill/>
          </p:spPr>
          <p:txBody>
            <a:bodyPr wrap="none" rtlCol="0">
              <a:spAutoFit/>
            </a:bodyPr>
            <a:lstStyle/>
            <a:p>
              <a:r>
                <a:rPr lang="en-US" sz="1600" dirty="0">
                  <a:solidFill>
                    <a:srgbClr val="FF0000"/>
                  </a:solidFill>
                </a:rPr>
                <a:t>F(A)</a:t>
              </a:r>
              <a:endParaRPr lang="en-US" dirty="0">
                <a:solidFill>
                  <a:srgbClr val="FF0000"/>
                </a:solidFill>
              </a:endParaRPr>
            </a:p>
          </p:txBody>
        </p:sp>
      </p:grpSp>
      <p:cxnSp>
        <p:nvCxnSpPr>
          <p:cNvPr id="36" name="Connector: Curved 35">
            <a:extLst>
              <a:ext uri="{FF2B5EF4-FFF2-40B4-BE49-F238E27FC236}">
                <a16:creationId xmlns:a16="http://schemas.microsoft.com/office/drawing/2014/main" id="{295680D1-F0A1-4A7C-A105-CD3BD709ECA6}"/>
              </a:ext>
            </a:extLst>
          </p:cNvPr>
          <p:cNvCxnSpPr>
            <a:stCxn id="7" idx="0"/>
            <a:endCxn id="7" idx="2"/>
          </p:cNvCxnSpPr>
          <p:nvPr/>
        </p:nvCxnSpPr>
        <p:spPr>
          <a:xfrm rot="16200000" flipH="1" flipV="1">
            <a:off x="6571203" y="2879594"/>
            <a:ext cx="391099" cy="444347"/>
          </a:xfrm>
          <a:prstGeom prst="curvedConnector4">
            <a:avLst>
              <a:gd name="adj1" fmla="val -58451"/>
              <a:gd name="adj2" fmla="val 15144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nector: Curved 36">
            <a:extLst>
              <a:ext uri="{FF2B5EF4-FFF2-40B4-BE49-F238E27FC236}">
                <a16:creationId xmlns:a16="http://schemas.microsoft.com/office/drawing/2014/main" id="{4FCABF8B-E81E-4713-8667-5B10AB7EF1AD}"/>
              </a:ext>
            </a:extLst>
          </p:cNvPr>
          <p:cNvCxnSpPr>
            <a:cxnSpLocks/>
            <a:stCxn id="6" idx="7"/>
            <a:endCxn id="6" idx="1"/>
          </p:cNvCxnSpPr>
          <p:nvPr/>
        </p:nvCxnSpPr>
        <p:spPr>
          <a:xfrm rot="16200000" flipV="1">
            <a:off x="9028883" y="2681780"/>
            <a:ext cx="12700" cy="628402"/>
          </a:xfrm>
          <a:prstGeom prst="curvedConnector3">
            <a:avLst>
              <a:gd name="adj1" fmla="val 349463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Curved 39">
            <a:extLst>
              <a:ext uri="{FF2B5EF4-FFF2-40B4-BE49-F238E27FC236}">
                <a16:creationId xmlns:a16="http://schemas.microsoft.com/office/drawing/2014/main" id="{A0888FDB-639D-4865-8FB3-BD8186E67B98}"/>
              </a:ext>
            </a:extLst>
          </p:cNvPr>
          <p:cNvCxnSpPr>
            <a:cxnSpLocks/>
            <a:stCxn id="9" idx="7"/>
            <a:endCxn id="9" idx="1"/>
          </p:cNvCxnSpPr>
          <p:nvPr/>
        </p:nvCxnSpPr>
        <p:spPr>
          <a:xfrm rot="16200000" flipV="1">
            <a:off x="10885226" y="2681780"/>
            <a:ext cx="12700" cy="628402"/>
          </a:xfrm>
          <a:prstGeom prst="curvedConnector3">
            <a:avLst>
              <a:gd name="adj1" fmla="val 303224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ctor: Curved 40">
            <a:extLst>
              <a:ext uri="{FF2B5EF4-FFF2-40B4-BE49-F238E27FC236}">
                <a16:creationId xmlns:a16="http://schemas.microsoft.com/office/drawing/2014/main" id="{72AE298D-E1AA-4766-92EB-F198FEEB8F93}"/>
              </a:ext>
            </a:extLst>
          </p:cNvPr>
          <p:cNvCxnSpPr>
            <a:cxnSpLocks/>
            <a:stCxn id="8" idx="2"/>
            <a:endCxn id="8" idx="4"/>
          </p:cNvCxnSpPr>
          <p:nvPr/>
        </p:nvCxnSpPr>
        <p:spPr>
          <a:xfrm rot="10800000" flipH="1" flipV="1">
            <a:off x="8584535" y="5020539"/>
            <a:ext cx="444347" cy="391099"/>
          </a:xfrm>
          <a:prstGeom prst="curvedConnector4">
            <a:avLst>
              <a:gd name="adj1" fmla="val -51446"/>
              <a:gd name="adj2" fmla="val 15845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EF33A427-D1B1-4C7E-80DA-4401F282D57A}"/>
              </a:ext>
            </a:extLst>
          </p:cNvPr>
          <p:cNvGrpSpPr/>
          <p:nvPr/>
        </p:nvGrpSpPr>
        <p:grpSpPr>
          <a:xfrm rot="13173713">
            <a:off x="7954394" y="4482957"/>
            <a:ext cx="623932" cy="338554"/>
            <a:chOff x="7510271" y="3140654"/>
            <a:chExt cx="623932" cy="338554"/>
          </a:xfrm>
        </p:grpSpPr>
        <p:cxnSp>
          <p:nvCxnSpPr>
            <p:cNvPr id="48" name="Straight Arrow Connector 47">
              <a:extLst>
                <a:ext uri="{FF2B5EF4-FFF2-40B4-BE49-F238E27FC236}">
                  <a16:creationId xmlns:a16="http://schemas.microsoft.com/office/drawing/2014/main" id="{12BCCD97-A324-40AA-8847-28D926970687}"/>
                </a:ext>
              </a:extLst>
            </p:cNvPr>
            <p:cNvCxnSpPr>
              <a:cxnSpLocks/>
            </p:cNvCxnSpPr>
            <p:nvPr/>
          </p:nvCxnSpPr>
          <p:spPr>
            <a:xfrm flipH="1">
              <a:off x="7510271" y="3428999"/>
              <a:ext cx="498633"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50B06CD0-4FD5-4724-BDC7-934DE9FDD26C}"/>
                </a:ext>
              </a:extLst>
            </p:cNvPr>
            <p:cNvSpPr txBox="1"/>
            <p:nvPr/>
          </p:nvSpPr>
          <p:spPr>
            <a:xfrm rot="10760835">
              <a:off x="7611303" y="3140654"/>
              <a:ext cx="522900" cy="338554"/>
            </a:xfrm>
            <a:prstGeom prst="rect">
              <a:avLst/>
            </a:prstGeom>
            <a:noFill/>
          </p:spPr>
          <p:txBody>
            <a:bodyPr wrap="none" rtlCol="0">
              <a:spAutoFit/>
            </a:bodyPr>
            <a:lstStyle/>
            <a:p>
              <a:r>
                <a:rPr lang="en-US" sz="1600" dirty="0">
                  <a:solidFill>
                    <a:srgbClr val="FF0000"/>
                  </a:solidFill>
                </a:rPr>
                <a:t>F(A)</a:t>
              </a:r>
              <a:endParaRPr lang="en-US" dirty="0">
                <a:solidFill>
                  <a:srgbClr val="FF0000"/>
                </a:solidFill>
              </a:endParaRPr>
            </a:p>
          </p:txBody>
        </p:sp>
      </p:grpSp>
      <p:grpSp>
        <p:nvGrpSpPr>
          <p:cNvPr id="50" name="Group 49">
            <a:extLst>
              <a:ext uri="{FF2B5EF4-FFF2-40B4-BE49-F238E27FC236}">
                <a16:creationId xmlns:a16="http://schemas.microsoft.com/office/drawing/2014/main" id="{F4762852-0E85-4431-8A81-EF4185AA0230}"/>
              </a:ext>
            </a:extLst>
          </p:cNvPr>
          <p:cNvGrpSpPr/>
          <p:nvPr/>
        </p:nvGrpSpPr>
        <p:grpSpPr>
          <a:xfrm rot="5400000">
            <a:off x="8884189" y="5556332"/>
            <a:ext cx="627940" cy="338554"/>
            <a:chOff x="7510271" y="3140653"/>
            <a:chExt cx="627940" cy="338554"/>
          </a:xfrm>
        </p:grpSpPr>
        <p:cxnSp>
          <p:nvCxnSpPr>
            <p:cNvPr id="51" name="Straight Arrow Connector 50">
              <a:extLst>
                <a:ext uri="{FF2B5EF4-FFF2-40B4-BE49-F238E27FC236}">
                  <a16:creationId xmlns:a16="http://schemas.microsoft.com/office/drawing/2014/main" id="{E522A023-B89E-4C00-AA17-C29C45FCC120}"/>
                </a:ext>
              </a:extLst>
            </p:cNvPr>
            <p:cNvCxnSpPr>
              <a:cxnSpLocks/>
            </p:cNvCxnSpPr>
            <p:nvPr/>
          </p:nvCxnSpPr>
          <p:spPr>
            <a:xfrm flipH="1">
              <a:off x="7510271" y="3428999"/>
              <a:ext cx="498633"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D953A2D0-4C83-440C-995F-FD2544010718}"/>
                </a:ext>
              </a:extLst>
            </p:cNvPr>
            <p:cNvSpPr txBox="1"/>
            <p:nvPr/>
          </p:nvSpPr>
          <p:spPr>
            <a:xfrm rot="10760835">
              <a:off x="7607296" y="3140653"/>
              <a:ext cx="530915" cy="338554"/>
            </a:xfrm>
            <a:prstGeom prst="rect">
              <a:avLst/>
            </a:prstGeom>
            <a:noFill/>
          </p:spPr>
          <p:txBody>
            <a:bodyPr wrap="none" rtlCol="0">
              <a:spAutoFit/>
            </a:bodyPr>
            <a:lstStyle/>
            <a:p>
              <a:r>
                <a:rPr lang="en-US" sz="1600" dirty="0">
                  <a:solidFill>
                    <a:srgbClr val="FF0000"/>
                  </a:solidFill>
                </a:rPr>
                <a:t>F(D)</a:t>
              </a:r>
              <a:endParaRPr lang="en-US" dirty="0">
                <a:solidFill>
                  <a:srgbClr val="FF0000"/>
                </a:solidFill>
              </a:endParaRPr>
            </a:p>
          </p:txBody>
        </p:sp>
      </p:grpSp>
      <p:grpSp>
        <p:nvGrpSpPr>
          <p:cNvPr id="59" name="Group 58">
            <a:extLst>
              <a:ext uri="{FF2B5EF4-FFF2-40B4-BE49-F238E27FC236}">
                <a16:creationId xmlns:a16="http://schemas.microsoft.com/office/drawing/2014/main" id="{069C0A47-B273-4296-93E6-A2F8210990C4}"/>
              </a:ext>
            </a:extLst>
          </p:cNvPr>
          <p:cNvGrpSpPr/>
          <p:nvPr/>
        </p:nvGrpSpPr>
        <p:grpSpPr>
          <a:xfrm rot="10800000">
            <a:off x="8035412" y="3368656"/>
            <a:ext cx="524811" cy="339950"/>
            <a:chOff x="7510271" y="3089050"/>
            <a:chExt cx="524811" cy="339950"/>
          </a:xfrm>
        </p:grpSpPr>
        <p:cxnSp>
          <p:nvCxnSpPr>
            <p:cNvPr id="60" name="Straight Arrow Connector 59">
              <a:extLst>
                <a:ext uri="{FF2B5EF4-FFF2-40B4-BE49-F238E27FC236}">
                  <a16:creationId xmlns:a16="http://schemas.microsoft.com/office/drawing/2014/main" id="{2F3FCEAC-3E9A-431D-8E75-AB18985FE03E}"/>
                </a:ext>
              </a:extLst>
            </p:cNvPr>
            <p:cNvCxnSpPr>
              <a:cxnSpLocks/>
            </p:cNvCxnSpPr>
            <p:nvPr/>
          </p:nvCxnSpPr>
          <p:spPr>
            <a:xfrm flipH="1">
              <a:off x="7510271" y="3428999"/>
              <a:ext cx="498633"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9DCF52C1-66FF-4130-98EB-8641B61BFAF7}"/>
                </a:ext>
              </a:extLst>
            </p:cNvPr>
            <p:cNvSpPr txBox="1"/>
            <p:nvPr/>
          </p:nvSpPr>
          <p:spPr>
            <a:xfrm rot="10760835">
              <a:off x="7512182" y="3089050"/>
              <a:ext cx="522900" cy="338554"/>
            </a:xfrm>
            <a:prstGeom prst="rect">
              <a:avLst/>
            </a:prstGeom>
            <a:noFill/>
          </p:spPr>
          <p:txBody>
            <a:bodyPr wrap="none" rtlCol="0">
              <a:spAutoFit/>
            </a:bodyPr>
            <a:lstStyle/>
            <a:p>
              <a:r>
                <a:rPr lang="en-US" sz="1600" dirty="0">
                  <a:solidFill>
                    <a:srgbClr val="FF0000"/>
                  </a:solidFill>
                </a:rPr>
                <a:t>F(A)</a:t>
              </a:r>
              <a:endParaRPr lang="en-US" dirty="0">
                <a:solidFill>
                  <a:srgbClr val="FF0000"/>
                </a:solidFill>
              </a:endParaRPr>
            </a:p>
          </p:txBody>
        </p:sp>
      </p:grpSp>
      <p:grpSp>
        <p:nvGrpSpPr>
          <p:cNvPr id="62" name="Group 61">
            <a:extLst>
              <a:ext uri="{FF2B5EF4-FFF2-40B4-BE49-F238E27FC236}">
                <a16:creationId xmlns:a16="http://schemas.microsoft.com/office/drawing/2014/main" id="{7ED2439F-5261-4404-AE2F-09E792E0021A}"/>
              </a:ext>
            </a:extLst>
          </p:cNvPr>
          <p:cNvGrpSpPr/>
          <p:nvPr/>
        </p:nvGrpSpPr>
        <p:grpSpPr>
          <a:xfrm>
            <a:off x="9520948" y="3339276"/>
            <a:ext cx="593950" cy="338554"/>
            <a:chOff x="7510271" y="3428999"/>
            <a:chExt cx="593950" cy="338554"/>
          </a:xfrm>
        </p:grpSpPr>
        <p:cxnSp>
          <p:nvCxnSpPr>
            <p:cNvPr id="63" name="Straight Arrow Connector 62">
              <a:extLst>
                <a:ext uri="{FF2B5EF4-FFF2-40B4-BE49-F238E27FC236}">
                  <a16:creationId xmlns:a16="http://schemas.microsoft.com/office/drawing/2014/main" id="{AF75FB9D-299A-4861-896C-3C604F3660F4}"/>
                </a:ext>
              </a:extLst>
            </p:cNvPr>
            <p:cNvCxnSpPr>
              <a:cxnSpLocks/>
            </p:cNvCxnSpPr>
            <p:nvPr/>
          </p:nvCxnSpPr>
          <p:spPr>
            <a:xfrm flipH="1">
              <a:off x="7510271" y="3428999"/>
              <a:ext cx="498633"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FE2E7ECB-D714-42C4-BE53-58FA1B5EE1FB}"/>
                </a:ext>
              </a:extLst>
            </p:cNvPr>
            <p:cNvSpPr txBox="1"/>
            <p:nvPr/>
          </p:nvSpPr>
          <p:spPr>
            <a:xfrm>
              <a:off x="7590939" y="3428999"/>
              <a:ext cx="513282" cy="338554"/>
            </a:xfrm>
            <a:prstGeom prst="rect">
              <a:avLst/>
            </a:prstGeom>
            <a:noFill/>
          </p:spPr>
          <p:txBody>
            <a:bodyPr wrap="none" rtlCol="0">
              <a:spAutoFit/>
            </a:bodyPr>
            <a:lstStyle/>
            <a:p>
              <a:r>
                <a:rPr lang="en-US" sz="1600" dirty="0">
                  <a:solidFill>
                    <a:srgbClr val="FF0000"/>
                  </a:solidFill>
                </a:rPr>
                <a:t>F(C)</a:t>
              </a:r>
              <a:endParaRPr lang="en-US" dirty="0">
                <a:solidFill>
                  <a:srgbClr val="FF0000"/>
                </a:solidFill>
              </a:endParaRPr>
            </a:p>
          </p:txBody>
        </p:sp>
      </p:grpSp>
      <p:grpSp>
        <p:nvGrpSpPr>
          <p:cNvPr id="65" name="Group 64">
            <a:extLst>
              <a:ext uri="{FF2B5EF4-FFF2-40B4-BE49-F238E27FC236}">
                <a16:creationId xmlns:a16="http://schemas.microsoft.com/office/drawing/2014/main" id="{B9974F0A-C22F-4C4A-B5F3-3E9EB716EEB4}"/>
              </a:ext>
            </a:extLst>
          </p:cNvPr>
          <p:cNvGrpSpPr/>
          <p:nvPr/>
        </p:nvGrpSpPr>
        <p:grpSpPr>
          <a:xfrm rot="5400000">
            <a:off x="8478174" y="3842310"/>
            <a:ext cx="619033" cy="344662"/>
            <a:chOff x="7510271" y="3428999"/>
            <a:chExt cx="619033" cy="344662"/>
          </a:xfrm>
        </p:grpSpPr>
        <p:cxnSp>
          <p:nvCxnSpPr>
            <p:cNvPr id="66" name="Straight Arrow Connector 65">
              <a:extLst>
                <a:ext uri="{FF2B5EF4-FFF2-40B4-BE49-F238E27FC236}">
                  <a16:creationId xmlns:a16="http://schemas.microsoft.com/office/drawing/2014/main" id="{B6052B38-EC35-4E7C-899B-FD77CEA58FFA}"/>
                </a:ext>
              </a:extLst>
            </p:cNvPr>
            <p:cNvCxnSpPr>
              <a:cxnSpLocks/>
            </p:cNvCxnSpPr>
            <p:nvPr/>
          </p:nvCxnSpPr>
          <p:spPr>
            <a:xfrm flipH="1">
              <a:off x="7510271" y="3428999"/>
              <a:ext cx="498633"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03E12681-A786-4377-BBDF-5EDC75E4081E}"/>
                </a:ext>
              </a:extLst>
            </p:cNvPr>
            <p:cNvSpPr txBox="1"/>
            <p:nvPr/>
          </p:nvSpPr>
          <p:spPr>
            <a:xfrm rot="10760835">
              <a:off x="7598389" y="3435107"/>
              <a:ext cx="530915" cy="338554"/>
            </a:xfrm>
            <a:prstGeom prst="rect">
              <a:avLst/>
            </a:prstGeom>
            <a:noFill/>
          </p:spPr>
          <p:txBody>
            <a:bodyPr wrap="none" rtlCol="0">
              <a:spAutoFit/>
            </a:bodyPr>
            <a:lstStyle/>
            <a:p>
              <a:r>
                <a:rPr lang="en-US" sz="1600" dirty="0">
                  <a:solidFill>
                    <a:srgbClr val="FF0000"/>
                  </a:solidFill>
                </a:rPr>
                <a:t>F(D)</a:t>
              </a:r>
              <a:endParaRPr lang="en-US" dirty="0">
                <a:solidFill>
                  <a:srgbClr val="FF0000"/>
                </a:solidFill>
              </a:endParaRPr>
            </a:p>
          </p:txBody>
        </p:sp>
      </p:grpSp>
      <p:grpSp>
        <p:nvGrpSpPr>
          <p:cNvPr id="68" name="Group 67">
            <a:extLst>
              <a:ext uri="{FF2B5EF4-FFF2-40B4-BE49-F238E27FC236}">
                <a16:creationId xmlns:a16="http://schemas.microsoft.com/office/drawing/2014/main" id="{0C8712D5-86FD-4695-87C0-02A6D29361C5}"/>
              </a:ext>
            </a:extLst>
          </p:cNvPr>
          <p:cNvGrpSpPr/>
          <p:nvPr/>
        </p:nvGrpSpPr>
        <p:grpSpPr>
          <a:xfrm rot="10800000">
            <a:off x="9771047" y="2841514"/>
            <a:ext cx="611819" cy="344663"/>
            <a:chOff x="7510271" y="3428999"/>
            <a:chExt cx="611819" cy="344663"/>
          </a:xfrm>
        </p:grpSpPr>
        <p:cxnSp>
          <p:nvCxnSpPr>
            <p:cNvPr id="69" name="Straight Arrow Connector 68">
              <a:extLst>
                <a:ext uri="{FF2B5EF4-FFF2-40B4-BE49-F238E27FC236}">
                  <a16:creationId xmlns:a16="http://schemas.microsoft.com/office/drawing/2014/main" id="{310B274D-0D75-4A09-A949-023019B522E2}"/>
                </a:ext>
              </a:extLst>
            </p:cNvPr>
            <p:cNvCxnSpPr>
              <a:cxnSpLocks/>
            </p:cNvCxnSpPr>
            <p:nvPr/>
          </p:nvCxnSpPr>
          <p:spPr>
            <a:xfrm flipH="1">
              <a:off x="7510271" y="3428999"/>
              <a:ext cx="498633"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140C9FFE-2C7E-4509-B071-99436AB6F2D5}"/>
                </a:ext>
              </a:extLst>
            </p:cNvPr>
            <p:cNvSpPr txBox="1"/>
            <p:nvPr/>
          </p:nvSpPr>
          <p:spPr>
            <a:xfrm rot="10760835">
              <a:off x="7605602" y="3435108"/>
              <a:ext cx="516488" cy="338554"/>
            </a:xfrm>
            <a:prstGeom prst="rect">
              <a:avLst/>
            </a:prstGeom>
            <a:noFill/>
          </p:spPr>
          <p:txBody>
            <a:bodyPr wrap="none" rtlCol="0">
              <a:spAutoFit/>
            </a:bodyPr>
            <a:lstStyle/>
            <a:p>
              <a:r>
                <a:rPr lang="en-US" sz="1600" dirty="0">
                  <a:solidFill>
                    <a:srgbClr val="FF0000"/>
                  </a:solidFill>
                </a:rPr>
                <a:t>F(B)</a:t>
              </a:r>
              <a:endParaRPr lang="en-US" dirty="0">
                <a:solidFill>
                  <a:srgbClr val="FF0000"/>
                </a:solidFill>
              </a:endParaRPr>
            </a:p>
          </p:txBody>
        </p:sp>
      </p:grpSp>
      <p:grpSp>
        <p:nvGrpSpPr>
          <p:cNvPr id="71" name="Group 70">
            <a:extLst>
              <a:ext uri="{FF2B5EF4-FFF2-40B4-BE49-F238E27FC236}">
                <a16:creationId xmlns:a16="http://schemas.microsoft.com/office/drawing/2014/main" id="{71EC1A9D-3F53-40F8-A0A0-DF51F4832153}"/>
              </a:ext>
            </a:extLst>
          </p:cNvPr>
          <p:cNvGrpSpPr/>
          <p:nvPr/>
        </p:nvGrpSpPr>
        <p:grpSpPr>
          <a:xfrm rot="13386096">
            <a:off x="8242484" y="2465873"/>
            <a:ext cx="611819" cy="344663"/>
            <a:chOff x="7510271" y="3428999"/>
            <a:chExt cx="611819" cy="344663"/>
          </a:xfrm>
        </p:grpSpPr>
        <p:cxnSp>
          <p:nvCxnSpPr>
            <p:cNvPr id="72" name="Straight Arrow Connector 71">
              <a:extLst>
                <a:ext uri="{FF2B5EF4-FFF2-40B4-BE49-F238E27FC236}">
                  <a16:creationId xmlns:a16="http://schemas.microsoft.com/office/drawing/2014/main" id="{81594DA7-0130-4839-A74A-2E31938F18AA}"/>
                </a:ext>
              </a:extLst>
            </p:cNvPr>
            <p:cNvCxnSpPr>
              <a:cxnSpLocks/>
            </p:cNvCxnSpPr>
            <p:nvPr/>
          </p:nvCxnSpPr>
          <p:spPr>
            <a:xfrm flipH="1">
              <a:off x="7510271" y="3428999"/>
              <a:ext cx="498633"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29B059D6-EED9-49BA-A71A-C4FD6BD4BCD6}"/>
                </a:ext>
              </a:extLst>
            </p:cNvPr>
            <p:cNvSpPr txBox="1"/>
            <p:nvPr/>
          </p:nvSpPr>
          <p:spPr>
            <a:xfrm rot="10760835">
              <a:off x="7605602" y="3435108"/>
              <a:ext cx="516488" cy="338554"/>
            </a:xfrm>
            <a:prstGeom prst="rect">
              <a:avLst/>
            </a:prstGeom>
            <a:noFill/>
          </p:spPr>
          <p:txBody>
            <a:bodyPr wrap="none" rtlCol="0">
              <a:spAutoFit/>
            </a:bodyPr>
            <a:lstStyle/>
            <a:p>
              <a:r>
                <a:rPr lang="en-US" sz="1600" dirty="0">
                  <a:solidFill>
                    <a:srgbClr val="FF0000"/>
                  </a:solidFill>
                </a:rPr>
                <a:t>F(B)</a:t>
              </a:r>
              <a:endParaRPr lang="en-US" dirty="0">
                <a:solidFill>
                  <a:srgbClr val="FF0000"/>
                </a:solidFill>
              </a:endParaRPr>
            </a:p>
          </p:txBody>
        </p:sp>
      </p:grpSp>
      <p:grpSp>
        <p:nvGrpSpPr>
          <p:cNvPr id="74" name="Group 73">
            <a:extLst>
              <a:ext uri="{FF2B5EF4-FFF2-40B4-BE49-F238E27FC236}">
                <a16:creationId xmlns:a16="http://schemas.microsoft.com/office/drawing/2014/main" id="{F61DB2CB-96D0-48C6-96F2-2EA4CBB0FDA5}"/>
              </a:ext>
            </a:extLst>
          </p:cNvPr>
          <p:cNvGrpSpPr/>
          <p:nvPr/>
        </p:nvGrpSpPr>
        <p:grpSpPr>
          <a:xfrm rot="13386096">
            <a:off x="10112959" y="2504154"/>
            <a:ext cx="610216" cy="344663"/>
            <a:chOff x="7510271" y="3428999"/>
            <a:chExt cx="610216" cy="344663"/>
          </a:xfrm>
        </p:grpSpPr>
        <p:cxnSp>
          <p:nvCxnSpPr>
            <p:cNvPr id="75" name="Straight Arrow Connector 74">
              <a:extLst>
                <a:ext uri="{FF2B5EF4-FFF2-40B4-BE49-F238E27FC236}">
                  <a16:creationId xmlns:a16="http://schemas.microsoft.com/office/drawing/2014/main" id="{798A648E-66A1-4924-9995-87A594F2488C}"/>
                </a:ext>
              </a:extLst>
            </p:cNvPr>
            <p:cNvCxnSpPr>
              <a:cxnSpLocks/>
            </p:cNvCxnSpPr>
            <p:nvPr/>
          </p:nvCxnSpPr>
          <p:spPr>
            <a:xfrm flipH="1">
              <a:off x="7510271" y="3428999"/>
              <a:ext cx="498633"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1CEF81EC-0FAA-43DE-A1CE-E15092973FAC}"/>
                </a:ext>
              </a:extLst>
            </p:cNvPr>
            <p:cNvSpPr txBox="1"/>
            <p:nvPr/>
          </p:nvSpPr>
          <p:spPr>
            <a:xfrm rot="10760835">
              <a:off x="7607205" y="3435108"/>
              <a:ext cx="513282" cy="338554"/>
            </a:xfrm>
            <a:prstGeom prst="rect">
              <a:avLst/>
            </a:prstGeom>
            <a:noFill/>
          </p:spPr>
          <p:txBody>
            <a:bodyPr wrap="none" rtlCol="0">
              <a:spAutoFit/>
            </a:bodyPr>
            <a:lstStyle/>
            <a:p>
              <a:r>
                <a:rPr lang="en-US" sz="1600" dirty="0">
                  <a:solidFill>
                    <a:srgbClr val="FF0000"/>
                  </a:solidFill>
                </a:rPr>
                <a:t>F(C)</a:t>
              </a:r>
              <a:endParaRPr lang="en-US" dirty="0">
                <a:solidFill>
                  <a:srgbClr val="FF0000"/>
                </a:solidFill>
              </a:endParaRPr>
            </a:p>
          </p:txBody>
        </p:sp>
      </p:grpSp>
    </p:spTree>
    <p:extLst>
      <p:ext uri="{BB962C8B-B14F-4D97-AF65-F5344CB8AC3E}">
        <p14:creationId xmlns:p14="http://schemas.microsoft.com/office/powerpoint/2010/main" val="2935817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9"/>
                                        </p:tgtEl>
                                        <p:attrNameLst>
                                          <p:attrName>style.visibility</p:attrName>
                                        </p:attrNameLst>
                                      </p:cBhvr>
                                      <p:to>
                                        <p:strVal val="visible"/>
                                      </p:to>
                                    </p:set>
                                    <p:animEffect transition="in" filter="fade">
                                      <p:cBhvr>
                                        <p:cTn id="18" dur="500"/>
                                        <p:tgtEl>
                                          <p:spTgt spid="59"/>
                                        </p:tgtEl>
                                      </p:cBhvr>
                                    </p:animEffect>
                                  </p:childTnLst>
                                </p:cTn>
                              </p:par>
                              <p:par>
                                <p:cTn id="19" presetID="10" presetClass="entr" presetSubtype="0" fill="hold" nodeType="withEffect">
                                  <p:stCondLst>
                                    <p:cond delay="0"/>
                                  </p:stCondLst>
                                  <p:childTnLst>
                                    <p:set>
                                      <p:cBhvr>
                                        <p:cTn id="20" dur="1" fill="hold">
                                          <p:stCondLst>
                                            <p:cond delay="0"/>
                                          </p:stCondLst>
                                        </p:cTn>
                                        <p:tgtEl>
                                          <p:spTgt spid="65"/>
                                        </p:tgtEl>
                                        <p:attrNameLst>
                                          <p:attrName>style.visibility</p:attrName>
                                        </p:attrNameLst>
                                      </p:cBhvr>
                                      <p:to>
                                        <p:strVal val="visible"/>
                                      </p:to>
                                    </p:set>
                                    <p:animEffect transition="in" filter="fade">
                                      <p:cBhvr>
                                        <p:cTn id="21" dur="500"/>
                                        <p:tgtEl>
                                          <p:spTgt spid="65"/>
                                        </p:tgtEl>
                                      </p:cBhvr>
                                    </p:animEffect>
                                  </p:childTnLst>
                                </p:cTn>
                              </p:par>
                              <p:par>
                                <p:cTn id="22" presetID="10" presetClass="entr" presetSubtype="0" fill="hold" nodeType="withEffect">
                                  <p:stCondLst>
                                    <p:cond delay="0"/>
                                  </p:stCondLst>
                                  <p:childTnLst>
                                    <p:set>
                                      <p:cBhvr>
                                        <p:cTn id="23" dur="1" fill="hold">
                                          <p:stCondLst>
                                            <p:cond delay="0"/>
                                          </p:stCondLst>
                                        </p:cTn>
                                        <p:tgtEl>
                                          <p:spTgt spid="62"/>
                                        </p:tgtEl>
                                        <p:attrNameLst>
                                          <p:attrName>style.visibility</p:attrName>
                                        </p:attrNameLst>
                                      </p:cBhvr>
                                      <p:to>
                                        <p:strVal val="visible"/>
                                      </p:to>
                                    </p:set>
                                    <p:animEffect transition="in" filter="fade">
                                      <p:cBhvr>
                                        <p:cTn id="24" dur="500"/>
                                        <p:tgtEl>
                                          <p:spTgt spid="62"/>
                                        </p:tgtEl>
                                      </p:cBhvr>
                                    </p:animEffect>
                                  </p:childTnLst>
                                </p:cTn>
                              </p:par>
                              <p:par>
                                <p:cTn id="25" presetID="10" presetClass="entr" presetSubtype="0" fill="hold" nodeType="with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fade">
                                      <p:cBhvr>
                                        <p:cTn id="27" dur="500"/>
                                        <p:tgtEl>
                                          <p:spTgt spid="71"/>
                                        </p:tgtEl>
                                      </p:cBhvr>
                                    </p:animEffect>
                                  </p:childTnLst>
                                </p:cTn>
                              </p:par>
                              <p:par>
                                <p:cTn id="28" presetID="10" presetClass="exit" presetSubtype="0" fill="hold" nodeType="withEffect">
                                  <p:stCondLst>
                                    <p:cond delay="0"/>
                                  </p:stCondLst>
                                  <p:childTnLst>
                                    <p:animEffect transition="out" filter="fade">
                                      <p:cBhvr>
                                        <p:cTn id="29" dur="500"/>
                                        <p:tgtEl>
                                          <p:spTgt spid="32"/>
                                        </p:tgtEl>
                                      </p:cBhvr>
                                    </p:animEffect>
                                    <p:set>
                                      <p:cBhvr>
                                        <p:cTn id="30" dur="1" fill="hold">
                                          <p:stCondLst>
                                            <p:cond delay="499"/>
                                          </p:stCondLst>
                                        </p:cTn>
                                        <p:tgtEl>
                                          <p:spTgt spid="32"/>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25"/>
                                        </p:tgtEl>
                                      </p:cBhvr>
                                    </p:animEffect>
                                    <p:set>
                                      <p:cBhvr>
                                        <p:cTn id="33" dur="1" fill="hold">
                                          <p:stCondLst>
                                            <p:cond delay="499"/>
                                          </p:stCondLst>
                                        </p:cTn>
                                        <p:tgtEl>
                                          <p:spTgt spid="25"/>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26"/>
                                        </p:tgtEl>
                                      </p:cBhvr>
                                    </p:animEffect>
                                    <p:set>
                                      <p:cBhvr>
                                        <p:cTn id="36" dur="1" fill="hold">
                                          <p:stCondLst>
                                            <p:cond delay="499"/>
                                          </p:stCondLst>
                                        </p:cTn>
                                        <p:tgtEl>
                                          <p:spTgt spid="26"/>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74"/>
                                        </p:tgtEl>
                                        <p:attrNameLst>
                                          <p:attrName>style.visibility</p:attrName>
                                        </p:attrNameLst>
                                      </p:cBhvr>
                                      <p:to>
                                        <p:strVal val="visible"/>
                                      </p:to>
                                    </p:set>
                                    <p:animEffect transition="in" filter="fade">
                                      <p:cBhvr>
                                        <p:cTn id="41" dur="500"/>
                                        <p:tgtEl>
                                          <p:spTgt spid="74"/>
                                        </p:tgtEl>
                                      </p:cBhvr>
                                    </p:animEffect>
                                  </p:childTnLst>
                                </p:cTn>
                              </p:par>
                              <p:par>
                                <p:cTn id="42" presetID="10" presetClass="entr" presetSubtype="0" fill="hold" nodeType="withEffect">
                                  <p:stCondLst>
                                    <p:cond delay="0"/>
                                  </p:stCondLst>
                                  <p:childTnLst>
                                    <p:set>
                                      <p:cBhvr>
                                        <p:cTn id="43" dur="1" fill="hold">
                                          <p:stCondLst>
                                            <p:cond delay="0"/>
                                          </p:stCondLst>
                                        </p:cTn>
                                        <p:tgtEl>
                                          <p:spTgt spid="68"/>
                                        </p:tgtEl>
                                        <p:attrNameLst>
                                          <p:attrName>style.visibility</p:attrName>
                                        </p:attrNameLst>
                                      </p:cBhvr>
                                      <p:to>
                                        <p:strVal val="visible"/>
                                      </p:to>
                                    </p:set>
                                    <p:animEffect transition="in" filter="fade">
                                      <p:cBhvr>
                                        <p:cTn id="44" dur="500"/>
                                        <p:tgtEl>
                                          <p:spTgt spid="68"/>
                                        </p:tgtEl>
                                      </p:cBhvr>
                                    </p:animEffect>
                                  </p:childTnLst>
                                </p:cTn>
                              </p:par>
                              <p:par>
                                <p:cTn id="45" presetID="10" presetClass="exit" presetSubtype="0" fill="hold" nodeType="withEffect">
                                  <p:stCondLst>
                                    <p:cond delay="0"/>
                                  </p:stCondLst>
                                  <p:childTnLst>
                                    <p:animEffect transition="out" filter="fade">
                                      <p:cBhvr>
                                        <p:cTn id="46" dur="500"/>
                                        <p:tgtEl>
                                          <p:spTgt spid="59"/>
                                        </p:tgtEl>
                                      </p:cBhvr>
                                    </p:animEffect>
                                    <p:set>
                                      <p:cBhvr>
                                        <p:cTn id="47" dur="1" fill="hold">
                                          <p:stCondLst>
                                            <p:cond delay="499"/>
                                          </p:stCondLst>
                                        </p:cTn>
                                        <p:tgtEl>
                                          <p:spTgt spid="59"/>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65"/>
                                        </p:tgtEl>
                                      </p:cBhvr>
                                    </p:animEffect>
                                    <p:set>
                                      <p:cBhvr>
                                        <p:cTn id="50" dur="1" fill="hold">
                                          <p:stCondLst>
                                            <p:cond delay="499"/>
                                          </p:stCondLst>
                                        </p:cTn>
                                        <p:tgtEl>
                                          <p:spTgt spid="65"/>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500"/>
                                        <p:tgtEl>
                                          <p:spTgt spid="62"/>
                                        </p:tgtEl>
                                      </p:cBhvr>
                                    </p:animEffect>
                                    <p:set>
                                      <p:cBhvr>
                                        <p:cTn id="53" dur="1" fill="hold">
                                          <p:stCondLst>
                                            <p:cond delay="499"/>
                                          </p:stCondLst>
                                        </p:cTn>
                                        <p:tgtEl>
                                          <p:spTgt spid="62"/>
                                        </p:tgtEl>
                                        <p:attrNameLst>
                                          <p:attrName>style.visibility</p:attrName>
                                        </p:attrNameLst>
                                      </p:cBhvr>
                                      <p:to>
                                        <p:strVal val="hidden"/>
                                      </p:to>
                                    </p:set>
                                  </p:childTnLst>
                                </p:cTn>
                              </p:par>
                              <p:par>
                                <p:cTn id="54" presetID="10" presetClass="exit" presetSubtype="0" fill="hold" nodeType="withEffect">
                                  <p:stCondLst>
                                    <p:cond delay="0"/>
                                  </p:stCondLst>
                                  <p:childTnLst>
                                    <p:animEffect transition="out" filter="fade">
                                      <p:cBhvr>
                                        <p:cTn id="55" dur="500"/>
                                        <p:tgtEl>
                                          <p:spTgt spid="71"/>
                                        </p:tgtEl>
                                      </p:cBhvr>
                                    </p:animEffect>
                                    <p:set>
                                      <p:cBhvr>
                                        <p:cTn id="56" dur="1" fill="hold">
                                          <p:stCondLst>
                                            <p:cond delay="499"/>
                                          </p:stCondLst>
                                        </p:cTn>
                                        <p:tgtEl>
                                          <p:spTgt spid="71"/>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47"/>
                                        </p:tgtEl>
                                        <p:attrNameLst>
                                          <p:attrName>style.visibility</p:attrName>
                                        </p:attrNameLst>
                                      </p:cBhvr>
                                      <p:to>
                                        <p:strVal val="visible"/>
                                      </p:to>
                                    </p:set>
                                    <p:animEffect transition="in" filter="fade">
                                      <p:cBhvr>
                                        <p:cTn id="61" dur="500"/>
                                        <p:tgtEl>
                                          <p:spTgt spid="47"/>
                                        </p:tgtEl>
                                      </p:cBhvr>
                                    </p:animEffect>
                                  </p:childTnLst>
                                </p:cTn>
                              </p:par>
                              <p:par>
                                <p:cTn id="62" presetID="10" presetClass="entr" presetSubtype="0" fill="hold" nodeType="withEffect">
                                  <p:stCondLst>
                                    <p:cond delay="0"/>
                                  </p:stCondLst>
                                  <p:childTnLst>
                                    <p:set>
                                      <p:cBhvr>
                                        <p:cTn id="63" dur="1" fill="hold">
                                          <p:stCondLst>
                                            <p:cond delay="0"/>
                                          </p:stCondLst>
                                        </p:cTn>
                                        <p:tgtEl>
                                          <p:spTgt spid="29"/>
                                        </p:tgtEl>
                                        <p:attrNameLst>
                                          <p:attrName>style.visibility</p:attrName>
                                        </p:attrNameLst>
                                      </p:cBhvr>
                                      <p:to>
                                        <p:strVal val="visible"/>
                                      </p:to>
                                    </p:set>
                                    <p:animEffect transition="in" filter="fade">
                                      <p:cBhvr>
                                        <p:cTn id="64" dur="500"/>
                                        <p:tgtEl>
                                          <p:spTgt spid="29"/>
                                        </p:tgtEl>
                                      </p:cBhvr>
                                    </p:animEffect>
                                  </p:childTnLst>
                                </p:cTn>
                              </p:par>
                              <p:par>
                                <p:cTn id="65" presetID="10" presetClass="entr" presetSubtype="0" fill="hold" nodeType="withEffect">
                                  <p:stCondLst>
                                    <p:cond delay="0"/>
                                  </p:stCondLst>
                                  <p:childTnLst>
                                    <p:set>
                                      <p:cBhvr>
                                        <p:cTn id="66" dur="1" fill="hold">
                                          <p:stCondLst>
                                            <p:cond delay="0"/>
                                          </p:stCondLst>
                                        </p:cTn>
                                        <p:tgtEl>
                                          <p:spTgt spid="50"/>
                                        </p:tgtEl>
                                        <p:attrNameLst>
                                          <p:attrName>style.visibility</p:attrName>
                                        </p:attrNameLst>
                                      </p:cBhvr>
                                      <p:to>
                                        <p:strVal val="visible"/>
                                      </p:to>
                                    </p:set>
                                    <p:animEffect transition="in" filter="fade">
                                      <p:cBhvr>
                                        <p:cTn id="67" dur="500"/>
                                        <p:tgtEl>
                                          <p:spTgt spid="50"/>
                                        </p:tgtEl>
                                      </p:cBhvr>
                                    </p:animEffect>
                                  </p:childTnLst>
                                </p:cTn>
                              </p:par>
                              <p:par>
                                <p:cTn id="68" presetID="10" presetClass="exit" presetSubtype="0" fill="hold" nodeType="withEffect">
                                  <p:stCondLst>
                                    <p:cond delay="0"/>
                                  </p:stCondLst>
                                  <p:childTnLst>
                                    <p:animEffect transition="out" filter="fade">
                                      <p:cBhvr>
                                        <p:cTn id="69" dur="500"/>
                                        <p:tgtEl>
                                          <p:spTgt spid="74"/>
                                        </p:tgtEl>
                                      </p:cBhvr>
                                    </p:animEffect>
                                    <p:set>
                                      <p:cBhvr>
                                        <p:cTn id="70" dur="1" fill="hold">
                                          <p:stCondLst>
                                            <p:cond delay="499"/>
                                          </p:stCondLst>
                                        </p:cTn>
                                        <p:tgtEl>
                                          <p:spTgt spid="74"/>
                                        </p:tgtEl>
                                        <p:attrNameLst>
                                          <p:attrName>style.visibility</p:attrName>
                                        </p:attrNameLst>
                                      </p:cBhvr>
                                      <p:to>
                                        <p:strVal val="hidden"/>
                                      </p:to>
                                    </p:set>
                                  </p:childTnLst>
                                </p:cTn>
                              </p:par>
                              <p:par>
                                <p:cTn id="71" presetID="10" presetClass="exit" presetSubtype="0" fill="hold" nodeType="withEffect">
                                  <p:stCondLst>
                                    <p:cond delay="0"/>
                                  </p:stCondLst>
                                  <p:childTnLst>
                                    <p:animEffect transition="out" filter="fade">
                                      <p:cBhvr>
                                        <p:cTn id="72" dur="500"/>
                                        <p:tgtEl>
                                          <p:spTgt spid="68"/>
                                        </p:tgtEl>
                                      </p:cBhvr>
                                    </p:animEffect>
                                    <p:set>
                                      <p:cBhvr>
                                        <p:cTn id="73" dur="1" fill="hold">
                                          <p:stCondLst>
                                            <p:cond delay="499"/>
                                          </p:stCondLst>
                                        </p:cTn>
                                        <p:tgtEl>
                                          <p:spTgt spid="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4DCDD3E1-909D-4850-BC9A-2F46BAEB7AE7}"/>
              </a:ext>
            </a:extLst>
          </p:cNvPr>
          <p:cNvSpPr/>
          <p:nvPr/>
        </p:nvSpPr>
        <p:spPr>
          <a:xfrm>
            <a:off x="3602346" y="1700769"/>
            <a:ext cx="888694" cy="7821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B</a:t>
            </a:r>
            <a:endParaRPr lang="en-US" dirty="0"/>
          </a:p>
        </p:txBody>
      </p:sp>
      <p:sp>
        <p:nvSpPr>
          <p:cNvPr id="5" name="Oval 4">
            <a:extLst>
              <a:ext uri="{FF2B5EF4-FFF2-40B4-BE49-F238E27FC236}">
                <a16:creationId xmlns:a16="http://schemas.microsoft.com/office/drawing/2014/main" id="{5478E0AF-90FE-4E5C-B36E-C4C0D659F4B0}"/>
              </a:ext>
            </a:extLst>
          </p:cNvPr>
          <p:cNvSpPr/>
          <p:nvPr/>
        </p:nvSpPr>
        <p:spPr>
          <a:xfrm>
            <a:off x="1562389" y="1725557"/>
            <a:ext cx="888694" cy="7821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a:t>
            </a:r>
            <a:endParaRPr lang="en-US" dirty="0"/>
          </a:p>
        </p:txBody>
      </p:sp>
      <p:sp>
        <p:nvSpPr>
          <p:cNvPr id="6" name="Oval 5">
            <a:extLst>
              <a:ext uri="{FF2B5EF4-FFF2-40B4-BE49-F238E27FC236}">
                <a16:creationId xmlns:a16="http://schemas.microsoft.com/office/drawing/2014/main" id="{8E734E02-E22D-482D-8BDD-37C2BA586059}"/>
              </a:ext>
            </a:extLst>
          </p:cNvPr>
          <p:cNvSpPr/>
          <p:nvPr/>
        </p:nvSpPr>
        <p:spPr>
          <a:xfrm>
            <a:off x="3602346" y="3448779"/>
            <a:ext cx="888694" cy="7821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D</a:t>
            </a:r>
            <a:endParaRPr lang="en-US" dirty="0"/>
          </a:p>
        </p:txBody>
      </p:sp>
      <p:sp>
        <p:nvSpPr>
          <p:cNvPr id="7" name="Oval 6">
            <a:extLst>
              <a:ext uri="{FF2B5EF4-FFF2-40B4-BE49-F238E27FC236}">
                <a16:creationId xmlns:a16="http://schemas.microsoft.com/office/drawing/2014/main" id="{041BBBC3-D3B0-4A32-B1D2-13F445CA7597}"/>
              </a:ext>
            </a:extLst>
          </p:cNvPr>
          <p:cNvSpPr/>
          <p:nvPr/>
        </p:nvSpPr>
        <p:spPr>
          <a:xfrm>
            <a:off x="5458689" y="1700769"/>
            <a:ext cx="888694" cy="7821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C</a:t>
            </a:r>
            <a:endParaRPr lang="en-US" dirty="0"/>
          </a:p>
        </p:txBody>
      </p:sp>
      <p:cxnSp>
        <p:nvCxnSpPr>
          <p:cNvPr id="9" name="Straight Connector 8">
            <a:extLst>
              <a:ext uri="{FF2B5EF4-FFF2-40B4-BE49-F238E27FC236}">
                <a16:creationId xmlns:a16="http://schemas.microsoft.com/office/drawing/2014/main" id="{651F5499-3794-4C24-BFAE-A49984E909D2}"/>
              </a:ext>
            </a:extLst>
          </p:cNvPr>
          <p:cNvCxnSpPr>
            <a:cxnSpLocks/>
            <a:stCxn id="6" idx="0"/>
            <a:endCxn id="4" idx="4"/>
          </p:cNvCxnSpPr>
          <p:nvPr/>
        </p:nvCxnSpPr>
        <p:spPr>
          <a:xfrm flipV="1">
            <a:off x="4046693" y="2482967"/>
            <a:ext cx="0" cy="965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F9A7AD3-38AF-4AA1-B1F8-E921F011341F}"/>
              </a:ext>
            </a:extLst>
          </p:cNvPr>
          <p:cNvCxnSpPr>
            <a:stCxn id="5" idx="6"/>
            <a:endCxn id="4" idx="2"/>
          </p:cNvCxnSpPr>
          <p:nvPr/>
        </p:nvCxnSpPr>
        <p:spPr>
          <a:xfrm flipV="1">
            <a:off x="2451083" y="2091868"/>
            <a:ext cx="1151263" cy="247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5EEB658-48BF-4C22-9003-DC7E29E0C1CF}"/>
              </a:ext>
            </a:extLst>
          </p:cNvPr>
          <p:cNvCxnSpPr>
            <a:cxnSpLocks/>
            <a:stCxn id="4" idx="6"/>
            <a:endCxn id="7" idx="2"/>
          </p:cNvCxnSpPr>
          <p:nvPr/>
        </p:nvCxnSpPr>
        <p:spPr>
          <a:xfrm>
            <a:off x="4491040" y="2091868"/>
            <a:ext cx="96764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65E3A20-4748-471E-ACEB-5446DC2DD902}"/>
              </a:ext>
            </a:extLst>
          </p:cNvPr>
          <p:cNvCxnSpPr>
            <a:cxnSpLocks/>
            <a:stCxn id="6" idx="1"/>
            <a:endCxn id="5" idx="5"/>
          </p:cNvCxnSpPr>
          <p:nvPr/>
        </p:nvCxnSpPr>
        <p:spPr>
          <a:xfrm flipH="1" flipV="1">
            <a:off x="2320937" y="2393205"/>
            <a:ext cx="1411555" cy="1170124"/>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CF807E1-42BA-4055-BFF3-07A8A4C6C775}"/>
                  </a:ext>
                </a:extLst>
              </p:cNvPr>
              <p:cNvSpPr txBox="1"/>
              <p:nvPr/>
            </p:nvSpPr>
            <p:spPr>
              <a:xfrm>
                <a:off x="2222022" y="5890337"/>
                <a:ext cx="8039380" cy="769441"/>
              </a:xfrm>
              <a:prstGeom prst="rect">
                <a:avLst/>
              </a:prstGeom>
              <a:noFill/>
            </p:spPr>
            <p:txBody>
              <a:bodyPr wrap="none" lIns="0" tIns="0" rIns="0" bIns="0" rtlCol="0">
                <a:spAutoFit/>
              </a:bodyPr>
              <a:lstStyle/>
              <a:p>
                <a:r>
                  <a:rPr lang="en-US" sz="3200" b="0" dirty="0"/>
                  <a:t>Update weights :       </a:t>
                </a:r>
                <a14:m>
                  <m:oMath xmlns:m="http://schemas.openxmlformats.org/officeDocument/2006/math">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𝑋</m:t>
                        </m:r>
                      </m:e>
                      <m:sup>
                        <m:r>
                          <a:rPr lang="en-US" sz="3200" b="0" i="1" smtClean="0">
                            <a:latin typeface="Cambria Math" panose="02040503050406030204" pitchFamily="18" charset="0"/>
                          </a:rPr>
                          <m:t>′</m:t>
                        </m:r>
                      </m:sup>
                    </m:sSup>
                    <m:r>
                      <a:rPr lang="en-US" sz="3200" b="0" i="1" smtClean="0">
                        <a:latin typeface="Cambria Math" panose="02040503050406030204" pitchFamily="18" charset="0"/>
                      </a:rPr>
                      <m:t>=</m:t>
                    </m:r>
                    <m:r>
                      <a:rPr lang="en-US" sz="3200" b="0" i="1" smtClean="0">
                        <a:latin typeface="Cambria Math" panose="02040503050406030204" pitchFamily="18" charset="0"/>
                      </a:rPr>
                      <m:t>𝑓</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𝑥</m:t>
                        </m:r>
                      </m:e>
                    </m:d>
                    <m:r>
                      <a:rPr lang="en-US" sz="3200" b="0" i="1" smtClean="0">
                        <a:latin typeface="Cambria Math" panose="02040503050406030204" pitchFamily="18" charset="0"/>
                      </a:rPr>
                      <m:t>= </m:t>
                    </m:r>
                    <m:r>
                      <a:rPr lang="en-US" sz="3200" b="0" i="1" smtClean="0">
                        <a:latin typeface="Cambria Math" panose="02040503050406030204" pitchFamily="18" charset="0"/>
                      </a:rPr>
                      <m:t>𝜎</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 </m:t>
                        </m:r>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𝐴</m:t>
                            </m:r>
                          </m:e>
                          <m:sub>
                            <m:r>
                              <a:rPr lang="en-US" sz="3200" b="0" i="1" smtClean="0">
                                <a:latin typeface="Cambria Math" panose="02040503050406030204" pitchFamily="18" charset="0"/>
                              </a:rPr>
                              <m:t>𝑐</m:t>
                            </m:r>
                          </m:sub>
                          <m:sup>
                            <m:r>
                              <a:rPr lang="en-US" sz="3200" b="0" i="1" smtClean="0">
                                <a:latin typeface="Cambria Math" panose="02040503050406030204" pitchFamily="18" charset="0"/>
                              </a:rPr>
                              <m:t>∗ </m:t>
                            </m:r>
                          </m:sup>
                        </m:sSubSup>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𝑊</m:t>
                            </m:r>
                          </m:e>
                          <m:sup>
                            <m:r>
                              <a:rPr lang="en-US" sz="3200" b="0" i="1" smtClean="0">
                                <a:latin typeface="Cambria Math" panose="02040503050406030204" pitchFamily="18" charset="0"/>
                              </a:rPr>
                              <m:t>𝑇</m:t>
                            </m:r>
                          </m:sup>
                        </m:sSup>
                        <m:r>
                          <a:rPr lang="en-US" sz="3200" b="0" i="1" smtClean="0">
                            <a:latin typeface="Cambria Math" panose="02040503050406030204" pitchFamily="18" charset="0"/>
                          </a:rPr>
                          <m:t>𝑋</m:t>
                        </m:r>
                        <m:r>
                          <a:rPr lang="en-US" sz="3200" b="0" i="1" smtClean="0">
                            <a:latin typeface="Cambria Math" panose="02040503050406030204" pitchFamily="18" charset="0"/>
                          </a:rPr>
                          <m:t> </m:t>
                        </m:r>
                      </m:e>
                    </m:d>
                    <m:r>
                      <a:rPr lang="en-US" sz="3200" b="0" i="1" smtClean="0">
                        <a:latin typeface="Cambria Math" panose="02040503050406030204" pitchFamily="18" charset="0"/>
                      </a:rPr>
                      <m:t> </m:t>
                    </m:r>
                  </m:oMath>
                </a14:m>
                <a:endParaRPr lang="en-US" b="0" dirty="0"/>
              </a:p>
              <a:p>
                <a:endParaRPr lang="en-US" dirty="0"/>
              </a:p>
            </p:txBody>
          </p:sp>
        </mc:Choice>
        <mc:Fallback xmlns="">
          <p:sp>
            <p:nvSpPr>
              <p:cNvPr id="14" name="TextBox 13">
                <a:extLst>
                  <a:ext uri="{FF2B5EF4-FFF2-40B4-BE49-F238E27FC236}">
                    <a16:creationId xmlns:a16="http://schemas.microsoft.com/office/drawing/2014/main" id="{CCF807E1-42BA-4055-BFF3-07A8A4C6C775}"/>
                  </a:ext>
                </a:extLst>
              </p:cNvPr>
              <p:cNvSpPr txBox="1">
                <a:spLocks noRot="1" noChangeAspect="1" noMove="1" noResize="1" noEditPoints="1" noAdjustHandles="1" noChangeArrowheads="1" noChangeShapeType="1" noTextEdit="1"/>
              </p:cNvSpPr>
              <p:nvPr/>
            </p:nvSpPr>
            <p:spPr>
              <a:xfrm>
                <a:off x="2222022" y="5890337"/>
                <a:ext cx="8039380" cy="769441"/>
              </a:xfrm>
              <a:prstGeom prst="rect">
                <a:avLst/>
              </a:prstGeom>
              <a:blipFill>
                <a:blip r:embed="rId3"/>
                <a:stretch>
                  <a:fillRect l="-3111" t="-150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D478A4F0-08AD-437B-9636-57344DB3444C}"/>
                  </a:ext>
                </a:extLst>
              </p:cNvPr>
              <p:cNvSpPr txBox="1"/>
              <p:nvPr/>
            </p:nvSpPr>
            <p:spPr>
              <a:xfrm>
                <a:off x="4797925" y="1734994"/>
                <a:ext cx="35387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𝑏𝑐</m:t>
                          </m:r>
                        </m:sub>
                      </m:sSub>
                    </m:oMath>
                  </m:oMathPara>
                </a14:m>
                <a:endParaRPr lang="en-US" dirty="0"/>
              </a:p>
            </p:txBody>
          </p:sp>
        </mc:Choice>
        <mc:Fallback xmlns="">
          <p:sp>
            <p:nvSpPr>
              <p:cNvPr id="31" name="TextBox 30">
                <a:extLst>
                  <a:ext uri="{FF2B5EF4-FFF2-40B4-BE49-F238E27FC236}">
                    <a16:creationId xmlns:a16="http://schemas.microsoft.com/office/drawing/2014/main" id="{D478A4F0-08AD-437B-9636-57344DB3444C}"/>
                  </a:ext>
                </a:extLst>
              </p:cNvPr>
              <p:cNvSpPr txBox="1">
                <a:spLocks noRot="1" noChangeAspect="1" noMove="1" noResize="1" noEditPoints="1" noAdjustHandles="1" noChangeArrowheads="1" noChangeShapeType="1" noTextEdit="1"/>
              </p:cNvSpPr>
              <p:nvPr/>
            </p:nvSpPr>
            <p:spPr>
              <a:xfrm>
                <a:off x="4797925" y="1734994"/>
                <a:ext cx="353879" cy="276999"/>
              </a:xfrm>
              <a:prstGeom prst="rect">
                <a:avLst/>
              </a:prstGeom>
              <a:blipFill>
                <a:blip r:embed="rId4"/>
                <a:stretch>
                  <a:fillRect l="-10345" r="-5172"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D324D107-800B-4AF7-A8D5-933290FA9BE7}"/>
                  </a:ext>
                </a:extLst>
              </p:cNvPr>
              <p:cNvSpPr txBox="1"/>
              <p:nvPr/>
            </p:nvSpPr>
            <p:spPr>
              <a:xfrm>
                <a:off x="4091927" y="2628668"/>
                <a:ext cx="37632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𝑏𝑑</m:t>
                          </m:r>
                        </m:sub>
                      </m:sSub>
                    </m:oMath>
                  </m:oMathPara>
                </a14:m>
                <a:endParaRPr lang="en-US" dirty="0"/>
              </a:p>
            </p:txBody>
          </p:sp>
        </mc:Choice>
        <mc:Fallback xmlns="">
          <p:sp>
            <p:nvSpPr>
              <p:cNvPr id="32" name="TextBox 31">
                <a:extLst>
                  <a:ext uri="{FF2B5EF4-FFF2-40B4-BE49-F238E27FC236}">
                    <a16:creationId xmlns:a16="http://schemas.microsoft.com/office/drawing/2014/main" id="{D324D107-800B-4AF7-A8D5-933290FA9BE7}"/>
                  </a:ext>
                </a:extLst>
              </p:cNvPr>
              <p:cNvSpPr txBox="1">
                <a:spLocks noRot="1" noChangeAspect="1" noMove="1" noResize="1" noEditPoints="1" noAdjustHandles="1" noChangeArrowheads="1" noChangeShapeType="1" noTextEdit="1"/>
              </p:cNvSpPr>
              <p:nvPr/>
            </p:nvSpPr>
            <p:spPr>
              <a:xfrm>
                <a:off x="4091927" y="2628668"/>
                <a:ext cx="376321" cy="276999"/>
              </a:xfrm>
              <a:prstGeom prst="rect">
                <a:avLst/>
              </a:prstGeom>
              <a:blipFill>
                <a:blip r:embed="rId5"/>
                <a:stretch>
                  <a:fillRect l="-8065" r="-6452"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E0CA3BB8-39D8-446D-89AA-FD55D5DC0326}"/>
                  </a:ext>
                </a:extLst>
              </p:cNvPr>
              <p:cNvSpPr txBox="1"/>
              <p:nvPr/>
            </p:nvSpPr>
            <p:spPr>
              <a:xfrm>
                <a:off x="2904926" y="1794179"/>
                <a:ext cx="37350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𝑏𝑎</m:t>
                          </m:r>
                        </m:sub>
                      </m:sSub>
                    </m:oMath>
                  </m:oMathPara>
                </a14:m>
                <a:endParaRPr lang="en-US" dirty="0"/>
              </a:p>
            </p:txBody>
          </p:sp>
        </mc:Choice>
        <mc:Fallback xmlns="">
          <p:sp>
            <p:nvSpPr>
              <p:cNvPr id="35" name="TextBox 34">
                <a:extLst>
                  <a:ext uri="{FF2B5EF4-FFF2-40B4-BE49-F238E27FC236}">
                    <a16:creationId xmlns:a16="http://schemas.microsoft.com/office/drawing/2014/main" id="{E0CA3BB8-39D8-446D-89AA-FD55D5DC0326}"/>
                  </a:ext>
                </a:extLst>
              </p:cNvPr>
              <p:cNvSpPr txBox="1">
                <a:spLocks noRot="1" noChangeAspect="1" noMove="1" noResize="1" noEditPoints="1" noAdjustHandles="1" noChangeArrowheads="1" noChangeShapeType="1" noTextEdit="1"/>
              </p:cNvSpPr>
              <p:nvPr/>
            </p:nvSpPr>
            <p:spPr>
              <a:xfrm>
                <a:off x="2904926" y="1794179"/>
                <a:ext cx="373500" cy="276999"/>
              </a:xfrm>
              <a:prstGeom prst="rect">
                <a:avLst/>
              </a:prstGeom>
              <a:blipFill>
                <a:blip r:embed="rId6"/>
                <a:stretch>
                  <a:fillRect l="-8197" r="-6557"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518492BA-290E-4151-BCA1-10694B97AE4C}"/>
                  </a:ext>
                </a:extLst>
              </p:cNvPr>
              <p:cNvSpPr/>
              <p:nvPr/>
            </p:nvSpPr>
            <p:spPr>
              <a:xfrm>
                <a:off x="1797909" y="4610697"/>
                <a:ext cx="9510873" cy="590418"/>
              </a:xfrm>
              <a:prstGeom prst="rect">
                <a:avLst/>
              </a:prstGeom>
            </p:spPr>
            <p:txBody>
              <a:bodyPr wrap="none">
                <a:spAutoFit/>
              </a:bodyPr>
              <a:lstStyle/>
              <a:p>
                <a:r>
                  <a:rPr lang="en-US" sz="3200" dirty="0"/>
                  <a:t>“renormalization” : </a:t>
                </a:r>
                <a14:m>
                  <m:oMath xmlns:m="http://schemas.openxmlformats.org/officeDocument/2006/math">
                    <m:r>
                      <a:rPr lang="en-US" sz="3200" i="1" smtClean="0">
                        <a:latin typeface="Cambria Math" panose="02040503050406030204" pitchFamily="18" charset="0"/>
                      </a:rPr>
                      <m:t> </m:t>
                    </m:r>
                    <m:r>
                      <a:rPr lang="en-US" sz="3200" b="0" i="1" smtClean="0">
                        <a:latin typeface="Cambria Math" panose="02040503050406030204" pitchFamily="18" charset="0"/>
                      </a:rPr>
                      <m:t>      </m:t>
                    </m:r>
                    <m:sSup>
                      <m:sSupPr>
                        <m:ctrlPr>
                          <a:rPr lang="en-US" sz="3200" i="1">
                            <a:latin typeface="Cambria Math" panose="02040503050406030204" pitchFamily="18" charset="0"/>
                          </a:rPr>
                        </m:ctrlPr>
                      </m:sSupPr>
                      <m:e>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𝐴</m:t>
                            </m:r>
                          </m:e>
                          <m:sup>
                            <m:r>
                              <a:rPr lang="en-US" sz="3200" b="0" i="1" smtClean="0">
                                <a:latin typeface="Cambria Math" panose="02040503050406030204" pitchFamily="18" charset="0"/>
                              </a:rPr>
                              <m:t>∗</m:t>
                            </m:r>
                          </m:sup>
                        </m:sSup>
                        <m:r>
                          <a:rPr lang="en-US" sz="3200" b="0" i="1" smtClean="0">
                            <a:latin typeface="Cambria Math" panose="02040503050406030204" pitchFamily="18" charset="0"/>
                          </a:rPr>
                          <m:t>= </m:t>
                        </m:r>
                        <m:r>
                          <a:rPr lang="en-US" sz="3200" i="1">
                            <a:latin typeface="Cambria Math" panose="02040503050406030204" pitchFamily="18" charset="0"/>
                          </a:rPr>
                          <m:t>𝐷</m:t>
                        </m:r>
                      </m:e>
                      <m:sup>
                        <m:r>
                          <a:rPr lang="en-US" sz="3200" i="1">
                            <a:latin typeface="Cambria Math" panose="02040503050406030204" pitchFamily="18" charset="0"/>
                          </a:rPr>
                          <m:t>−0.5</m:t>
                        </m:r>
                      </m:sup>
                    </m:sSup>
                    <m:r>
                      <a:rPr lang="en-US" sz="3200" i="1">
                        <a:latin typeface="Cambria Math" panose="02040503050406030204" pitchFamily="18" charset="0"/>
                      </a:rPr>
                      <m:t>𝐴</m:t>
                    </m:r>
                    <m:sSup>
                      <m:sSupPr>
                        <m:ctrlPr>
                          <a:rPr lang="en-US" sz="3200" i="1">
                            <a:latin typeface="Cambria Math" panose="02040503050406030204" pitchFamily="18" charset="0"/>
                          </a:rPr>
                        </m:ctrlPr>
                      </m:sSupPr>
                      <m:e>
                        <m:r>
                          <a:rPr lang="en-US" sz="3200" i="1">
                            <a:latin typeface="Cambria Math" panose="02040503050406030204" pitchFamily="18" charset="0"/>
                          </a:rPr>
                          <m:t>𝐷</m:t>
                        </m:r>
                      </m:e>
                      <m:sup>
                        <m:r>
                          <a:rPr lang="en-US" sz="3200" i="1">
                            <a:latin typeface="Cambria Math" panose="02040503050406030204" pitchFamily="18" charset="0"/>
                          </a:rPr>
                          <m:t>−0.5</m:t>
                        </m:r>
                      </m:sup>
                    </m:sSup>
                    <m:r>
                      <a:rPr lang="en-US" sz="3200" b="0" i="1" smtClean="0">
                        <a:latin typeface="Cambria Math" panose="02040503050406030204" pitchFamily="18" charset="0"/>
                      </a:rPr>
                      <m:t>    </m:t>
                    </m:r>
                    <m:r>
                      <a:rPr lang="en-US" sz="3200" b="1" i="1" smtClean="0">
                        <a:latin typeface="Cambria Math" panose="02040503050406030204" pitchFamily="18" charset="0"/>
                      </a:rPr>
                      <m:t>𝒐𝒓</m:t>
                    </m:r>
                    <m:r>
                      <a:rPr lang="en-US" sz="3200" b="0" i="1" smtClean="0">
                        <a:latin typeface="Cambria Math" panose="02040503050406030204" pitchFamily="18" charset="0"/>
                      </a:rPr>
                      <m:t>    </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𝐷</m:t>
                        </m:r>
                      </m:e>
                      <m:sup>
                        <m:r>
                          <a:rPr lang="en-US" sz="3200" b="0" i="1" smtClean="0">
                            <a:latin typeface="Cambria Math" panose="02040503050406030204" pitchFamily="18" charset="0"/>
                          </a:rPr>
                          <m:t>−1</m:t>
                        </m:r>
                      </m:sup>
                    </m:sSup>
                    <m:r>
                      <a:rPr lang="en-US" sz="3200" b="0" i="1" smtClean="0">
                        <a:latin typeface="Cambria Math" panose="02040503050406030204" pitchFamily="18" charset="0"/>
                      </a:rPr>
                      <m:t>𝐴</m:t>
                    </m:r>
                    <m:r>
                      <a:rPr lang="en-US" sz="3200" i="1">
                        <a:latin typeface="Cambria Math" panose="02040503050406030204" pitchFamily="18" charset="0"/>
                      </a:rPr>
                      <m:t> </m:t>
                    </m:r>
                  </m:oMath>
                </a14:m>
                <a:endParaRPr lang="en-US" sz="3200" dirty="0"/>
              </a:p>
            </p:txBody>
          </p:sp>
        </mc:Choice>
        <mc:Fallback xmlns="">
          <p:sp>
            <p:nvSpPr>
              <p:cNvPr id="19" name="Rectangle 18">
                <a:extLst>
                  <a:ext uri="{FF2B5EF4-FFF2-40B4-BE49-F238E27FC236}">
                    <a16:creationId xmlns:a16="http://schemas.microsoft.com/office/drawing/2014/main" id="{518492BA-290E-4151-BCA1-10694B97AE4C}"/>
                  </a:ext>
                </a:extLst>
              </p:cNvPr>
              <p:cNvSpPr>
                <a:spLocks noRot="1" noChangeAspect="1" noMove="1" noResize="1" noEditPoints="1" noAdjustHandles="1" noChangeArrowheads="1" noChangeShapeType="1" noTextEdit="1"/>
              </p:cNvSpPr>
              <p:nvPr/>
            </p:nvSpPr>
            <p:spPr>
              <a:xfrm>
                <a:off x="1797909" y="4610697"/>
                <a:ext cx="9510873" cy="590418"/>
              </a:xfrm>
              <a:prstGeom prst="rect">
                <a:avLst/>
              </a:prstGeom>
              <a:blipFill>
                <a:blip r:embed="rId7"/>
                <a:stretch>
                  <a:fillRect l="-1667" t="-11340" b="-340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540E1D94-FE29-4F9F-A6E2-958532558B1C}"/>
                  </a:ext>
                </a:extLst>
              </p:cNvPr>
              <p:cNvSpPr txBox="1"/>
              <p:nvPr/>
            </p:nvSpPr>
            <p:spPr>
              <a:xfrm>
                <a:off x="8768739" y="2128151"/>
                <a:ext cx="2579439" cy="103945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m>
                        <m:mPr>
                          <m:plcHide m:val="on"/>
                          <m:mcs>
                            <m:mc>
                              <m:mcPr>
                                <m:count m:val="3"/>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𝐴𝐴</m:t>
                                </m:r>
                              </m:sub>
                            </m:sSub>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𝐴𝐵</m:t>
                                </m:r>
                              </m:sub>
                            </m:sSub>
                          </m:e>
                          <m:e>
                            <m:r>
                              <a:rPr lang="en-US" sz="2400" b="0" i="1" smtClean="0">
                                <a:latin typeface="Cambria Math" panose="02040503050406030204" pitchFamily="18" charset="0"/>
                              </a:rPr>
                              <m:t>0 </m:t>
                            </m:r>
                          </m:e>
                        </m:m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𝐴𝐵</m:t>
                                </m:r>
                              </m:sub>
                            </m:sSub>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𝐵𝐵</m:t>
                                </m:r>
                              </m:sub>
                            </m:sSub>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𝐵𝐶</m:t>
                                </m:r>
                              </m:sub>
                            </m:sSub>
                          </m:e>
                        </m:mr>
                        <m:mr>
                          <m:e>
                            <m:r>
                              <a:rPr lang="en-US" sz="2400" b="0" i="1" smtClean="0">
                                <a:latin typeface="Cambria Math" panose="02040503050406030204" pitchFamily="18" charset="0"/>
                              </a:rPr>
                              <m:t>0</m:t>
                            </m:r>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𝐶𝐵</m:t>
                                </m:r>
                              </m:sub>
                            </m:sSub>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𝐶𝐶</m:t>
                                </m:r>
                              </m:sub>
                            </m:sSub>
                          </m:e>
                        </m:mr>
                      </m:m>
                    </m:oMath>
                  </m:oMathPara>
                </a14:m>
                <a:endParaRPr lang="en-US" sz="2800" b="0" dirty="0"/>
              </a:p>
            </p:txBody>
          </p:sp>
        </mc:Choice>
        <mc:Fallback xmlns="">
          <p:sp>
            <p:nvSpPr>
              <p:cNvPr id="36" name="TextBox 35">
                <a:extLst>
                  <a:ext uri="{FF2B5EF4-FFF2-40B4-BE49-F238E27FC236}">
                    <a16:creationId xmlns:a16="http://schemas.microsoft.com/office/drawing/2014/main" id="{540E1D94-FE29-4F9F-A6E2-958532558B1C}"/>
                  </a:ext>
                </a:extLst>
              </p:cNvPr>
              <p:cNvSpPr txBox="1">
                <a:spLocks noRot="1" noChangeAspect="1" noMove="1" noResize="1" noEditPoints="1" noAdjustHandles="1" noChangeArrowheads="1" noChangeShapeType="1" noTextEdit="1"/>
              </p:cNvSpPr>
              <p:nvPr/>
            </p:nvSpPr>
            <p:spPr>
              <a:xfrm>
                <a:off x="8768739" y="2128151"/>
                <a:ext cx="2579439" cy="1039452"/>
              </a:xfrm>
              <a:prstGeom prst="rect">
                <a:avLst/>
              </a:prstGeom>
              <a:blipFill>
                <a:blip r:embed="rId8"/>
                <a:stretch>
                  <a:fillRect/>
                </a:stretch>
              </a:blipFill>
            </p:spPr>
            <p:txBody>
              <a:bodyPr/>
              <a:lstStyle/>
              <a:p>
                <a:r>
                  <a:rPr lang="en-US">
                    <a:noFill/>
                  </a:rPr>
                  <a:t> </a:t>
                </a:r>
              </a:p>
            </p:txBody>
          </p:sp>
        </mc:Fallback>
      </mc:AlternateContent>
      <p:sp>
        <p:nvSpPr>
          <p:cNvPr id="37" name="TextBox 36">
            <a:extLst>
              <a:ext uri="{FF2B5EF4-FFF2-40B4-BE49-F238E27FC236}">
                <a16:creationId xmlns:a16="http://schemas.microsoft.com/office/drawing/2014/main" id="{BE7E6622-5D79-45C0-949A-84C46D958ACE}"/>
              </a:ext>
            </a:extLst>
          </p:cNvPr>
          <p:cNvSpPr txBox="1"/>
          <p:nvPr/>
        </p:nvSpPr>
        <p:spPr>
          <a:xfrm>
            <a:off x="9132962" y="1577762"/>
            <a:ext cx="2649623" cy="523220"/>
          </a:xfrm>
          <a:prstGeom prst="rect">
            <a:avLst/>
          </a:prstGeom>
          <a:noFill/>
        </p:spPr>
        <p:txBody>
          <a:bodyPr wrap="square" rtlCol="0">
            <a:spAutoFit/>
          </a:bodyPr>
          <a:lstStyle/>
          <a:p>
            <a:r>
              <a:rPr lang="en-US" sz="2800" dirty="0">
                <a:solidFill>
                  <a:srgbClr val="FF0000"/>
                </a:solidFill>
              </a:rPr>
              <a:t>A      B      C    ….               </a:t>
            </a:r>
          </a:p>
        </p:txBody>
      </p:sp>
      <p:sp>
        <p:nvSpPr>
          <p:cNvPr id="38" name="TextBox 37">
            <a:extLst>
              <a:ext uri="{FF2B5EF4-FFF2-40B4-BE49-F238E27FC236}">
                <a16:creationId xmlns:a16="http://schemas.microsoft.com/office/drawing/2014/main" id="{C328D4CF-B4AF-4FD8-AF60-E37364F4E182}"/>
              </a:ext>
            </a:extLst>
          </p:cNvPr>
          <p:cNvSpPr txBox="1"/>
          <p:nvPr/>
        </p:nvSpPr>
        <p:spPr>
          <a:xfrm>
            <a:off x="8531334" y="1934255"/>
            <a:ext cx="474810" cy="1815882"/>
          </a:xfrm>
          <a:prstGeom prst="rect">
            <a:avLst/>
          </a:prstGeom>
          <a:noFill/>
        </p:spPr>
        <p:txBody>
          <a:bodyPr wrap="none" rtlCol="0">
            <a:spAutoFit/>
          </a:bodyPr>
          <a:lstStyle/>
          <a:p>
            <a:r>
              <a:rPr lang="en-US" sz="2800" dirty="0">
                <a:solidFill>
                  <a:srgbClr val="FF0000"/>
                </a:solidFill>
              </a:rPr>
              <a:t>A </a:t>
            </a:r>
          </a:p>
          <a:p>
            <a:r>
              <a:rPr lang="en-US" sz="2800" dirty="0">
                <a:solidFill>
                  <a:srgbClr val="FF0000"/>
                </a:solidFill>
              </a:rPr>
              <a:t>B</a:t>
            </a:r>
          </a:p>
          <a:p>
            <a:r>
              <a:rPr lang="en-US" sz="2800" dirty="0">
                <a:solidFill>
                  <a:srgbClr val="FF0000"/>
                </a:solidFill>
              </a:rPr>
              <a:t>C </a:t>
            </a:r>
          </a:p>
          <a:p>
            <a:r>
              <a:rPr lang="en-US" sz="2800" dirty="0">
                <a:solidFill>
                  <a:srgbClr val="FF0000"/>
                </a:solidFill>
              </a:rPr>
              <a:t>…</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3FF32CD9-4C2D-4287-A5FB-B3E13D5CEE99}"/>
                  </a:ext>
                </a:extLst>
              </p:cNvPr>
              <p:cNvSpPr txBox="1"/>
              <p:nvPr/>
            </p:nvSpPr>
            <p:spPr>
              <a:xfrm>
                <a:off x="7408119" y="1427949"/>
                <a:ext cx="1159228" cy="646331"/>
              </a:xfrm>
              <a:prstGeom prst="rect">
                <a:avLst/>
              </a:prstGeom>
              <a:noFill/>
            </p:spPr>
            <p:txBody>
              <a:bodyPr wrap="none" rtlCol="0">
                <a:spAutoFit/>
              </a:bodyPr>
              <a:lstStyle/>
              <a:p>
                <a14:m>
                  <m:oMath xmlns:m="http://schemas.openxmlformats.org/officeDocument/2006/math">
                    <m:sSub>
                      <m:sSubPr>
                        <m:ctrlPr>
                          <a:rPr lang="en-US" sz="3600" b="1" i="1" smtClean="0">
                            <a:latin typeface="Cambria Math" panose="02040503050406030204" pitchFamily="18" charset="0"/>
                          </a:rPr>
                        </m:ctrlPr>
                      </m:sSubPr>
                      <m:e>
                        <m:r>
                          <a:rPr lang="en-US" sz="3600" b="1" i="1" smtClean="0">
                            <a:latin typeface="Cambria Math" panose="02040503050406030204" pitchFamily="18" charset="0"/>
                          </a:rPr>
                          <m:t>𝑨</m:t>
                        </m:r>
                      </m:e>
                      <m:sub>
                        <m:r>
                          <a:rPr lang="en-US" sz="3600" b="1" i="1" smtClean="0">
                            <a:latin typeface="Cambria Math" panose="02040503050406030204" pitchFamily="18" charset="0"/>
                          </a:rPr>
                          <m:t>𝑪</m:t>
                        </m:r>
                      </m:sub>
                    </m:sSub>
                  </m:oMath>
                </a14:m>
                <a:r>
                  <a:rPr lang="en-US" sz="3600" b="1" dirty="0"/>
                  <a:t> = </a:t>
                </a:r>
                <a:endParaRPr lang="en-US" b="1" dirty="0"/>
              </a:p>
            </p:txBody>
          </p:sp>
        </mc:Choice>
        <mc:Fallback xmlns="">
          <p:sp>
            <p:nvSpPr>
              <p:cNvPr id="22" name="TextBox 21">
                <a:extLst>
                  <a:ext uri="{FF2B5EF4-FFF2-40B4-BE49-F238E27FC236}">
                    <a16:creationId xmlns:a16="http://schemas.microsoft.com/office/drawing/2014/main" id="{3FF32CD9-4C2D-4287-A5FB-B3E13D5CEE99}"/>
                  </a:ext>
                </a:extLst>
              </p:cNvPr>
              <p:cNvSpPr txBox="1">
                <a:spLocks noRot="1" noChangeAspect="1" noMove="1" noResize="1" noEditPoints="1" noAdjustHandles="1" noChangeArrowheads="1" noChangeShapeType="1" noTextEdit="1"/>
              </p:cNvSpPr>
              <p:nvPr/>
            </p:nvSpPr>
            <p:spPr>
              <a:xfrm>
                <a:off x="7408119" y="1427949"/>
                <a:ext cx="1159228" cy="646331"/>
              </a:xfrm>
              <a:prstGeom prst="rect">
                <a:avLst/>
              </a:prstGeom>
              <a:blipFill>
                <a:blip r:embed="rId9"/>
                <a:stretch>
                  <a:fillRect t="-14151" r="-15263" b="-34906"/>
                </a:stretch>
              </a:blipFill>
            </p:spPr>
            <p:txBody>
              <a:bodyPr/>
              <a:lstStyle/>
              <a:p>
                <a:r>
                  <a:rPr lang="en-US">
                    <a:noFill/>
                  </a:rPr>
                  <a:t> </a:t>
                </a:r>
              </a:p>
            </p:txBody>
          </p:sp>
        </mc:Fallback>
      </mc:AlternateContent>
      <p:sp>
        <p:nvSpPr>
          <p:cNvPr id="27" name="Rectangle 26">
            <a:extLst>
              <a:ext uri="{FF2B5EF4-FFF2-40B4-BE49-F238E27FC236}">
                <a16:creationId xmlns:a16="http://schemas.microsoft.com/office/drawing/2014/main" id="{58DE3849-098E-4A8B-A45E-52BB940CA9B2}"/>
              </a:ext>
            </a:extLst>
          </p:cNvPr>
          <p:cNvSpPr/>
          <p:nvPr/>
        </p:nvSpPr>
        <p:spPr>
          <a:xfrm>
            <a:off x="8446707" y="2071178"/>
            <a:ext cx="2994569" cy="3868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5626309E-FC1E-42B7-B1BB-C819933E109C}"/>
              </a:ext>
            </a:extLst>
          </p:cNvPr>
          <p:cNvSpPr/>
          <p:nvPr/>
        </p:nvSpPr>
        <p:spPr>
          <a:xfrm>
            <a:off x="9063118" y="1572011"/>
            <a:ext cx="474811" cy="20728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9D227B07-7855-4E19-A57D-5A73AFF74177}"/>
                  </a:ext>
                </a:extLst>
              </p:cNvPr>
              <p:cNvSpPr/>
              <p:nvPr/>
            </p:nvSpPr>
            <p:spPr>
              <a:xfrm>
                <a:off x="1233571" y="5214364"/>
                <a:ext cx="9953622" cy="584775"/>
              </a:xfrm>
              <a:prstGeom prst="rect">
                <a:avLst/>
              </a:prstGeom>
            </p:spPr>
            <p:txBody>
              <a:bodyPr wrap="none">
                <a:spAutoFit/>
              </a:bodyPr>
              <a:lstStyle/>
              <a:p>
                <a:r>
                  <a:rPr lang="en-US" sz="3200" dirty="0"/>
                  <a:t>mask coupling matrix : </a:t>
                </a:r>
                <a14:m>
                  <m:oMath xmlns:m="http://schemas.openxmlformats.org/officeDocument/2006/math">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      </m:t>
                        </m:r>
                        <m:r>
                          <a:rPr lang="en-US" sz="3200" b="0" i="1" smtClean="0">
                            <a:latin typeface="Cambria Math" panose="02040503050406030204" pitchFamily="18" charset="0"/>
                          </a:rPr>
                          <m:t>𝐴</m:t>
                        </m:r>
                      </m:e>
                      <m:sub>
                        <m:r>
                          <a:rPr lang="en-US" sz="3200" b="0" i="1" smtClean="0">
                            <a:latin typeface="Cambria Math" panose="02040503050406030204" pitchFamily="18" charset="0"/>
                          </a:rPr>
                          <m:t>𝑐</m:t>
                        </m:r>
                      </m:sub>
                      <m:sup>
                        <m:r>
                          <a:rPr lang="en-US" sz="3200" b="0" i="1" smtClean="0">
                            <a:latin typeface="Cambria Math" panose="02040503050406030204" pitchFamily="18" charset="0"/>
                          </a:rPr>
                          <m:t>∗</m:t>
                        </m:r>
                      </m:sup>
                    </m:sSubSup>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𝑒𝑙𝑒𝑚𝑒𝑛𝑡𝑤𝑖𝑠𝑒</m:t>
                        </m:r>
                        <m:r>
                          <a:rPr lang="en-US" sz="3200" b="0" i="1" smtClean="0">
                            <a:latin typeface="Cambria Math" panose="02040503050406030204" pitchFamily="18" charset="0"/>
                          </a:rPr>
                          <m:t>_</m:t>
                        </m:r>
                        <m:r>
                          <a:rPr lang="en-US" sz="3200" b="0" i="1" smtClean="0">
                            <a:latin typeface="Cambria Math" panose="02040503050406030204" pitchFamily="18" charset="0"/>
                          </a:rPr>
                          <m:t>𝑚𝑢𝑙𝑡</m:t>
                        </m:r>
                        <m:r>
                          <a:rPr lang="en-US" sz="3200" b="0" i="1" smtClean="0">
                            <a:latin typeface="Cambria Math" panose="02040503050406030204" pitchFamily="18" charset="0"/>
                          </a:rPr>
                          <m:t>(</m:t>
                        </m:r>
                        <m:r>
                          <a:rPr lang="en-US" sz="3200" b="0" i="1" smtClean="0">
                            <a:latin typeface="Cambria Math" panose="02040503050406030204" pitchFamily="18" charset="0"/>
                          </a:rPr>
                          <m:t>𝐴</m:t>
                        </m:r>
                      </m:e>
                      <m:sup>
                        <m:r>
                          <a:rPr lang="en-US" sz="3200" b="0" i="1" smtClean="0">
                            <a:latin typeface="Cambria Math" panose="02040503050406030204" pitchFamily="18" charset="0"/>
                          </a:rPr>
                          <m:t>∗</m:t>
                        </m:r>
                      </m:sup>
                    </m:sSup>
                    <m:r>
                      <a:rPr lang="en-US" sz="3200" b="0" i="1" smtClean="0">
                        <a:latin typeface="Cambria Math" panose="02040503050406030204" pitchFamily="18" charset="0"/>
                      </a:rPr>
                      <m:t>, </m:t>
                    </m:r>
                    <m:r>
                      <a:rPr lang="en-US" sz="3200" b="0" i="1" smtClean="0">
                        <a:latin typeface="Cambria Math" panose="02040503050406030204" pitchFamily="18" charset="0"/>
                      </a:rPr>
                      <m:t>𝐶</m:t>
                    </m:r>
                    <m:r>
                      <a:rPr lang="en-US" sz="3200" b="0" i="1" smtClean="0">
                        <a:latin typeface="Cambria Math" panose="02040503050406030204" pitchFamily="18" charset="0"/>
                      </a:rPr>
                      <m:t>)</m:t>
                    </m:r>
                  </m:oMath>
                </a14:m>
                <a:endParaRPr lang="en-US" sz="3200" dirty="0"/>
              </a:p>
            </p:txBody>
          </p:sp>
        </mc:Choice>
        <mc:Fallback xmlns="">
          <p:sp>
            <p:nvSpPr>
              <p:cNvPr id="25" name="Rectangle 24">
                <a:extLst>
                  <a:ext uri="{FF2B5EF4-FFF2-40B4-BE49-F238E27FC236}">
                    <a16:creationId xmlns:a16="http://schemas.microsoft.com/office/drawing/2014/main" id="{9D227B07-7855-4E19-A57D-5A73AFF74177}"/>
                  </a:ext>
                </a:extLst>
              </p:cNvPr>
              <p:cNvSpPr>
                <a:spLocks noRot="1" noChangeAspect="1" noMove="1" noResize="1" noEditPoints="1" noAdjustHandles="1" noChangeArrowheads="1" noChangeShapeType="1" noTextEdit="1"/>
              </p:cNvSpPr>
              <p:nvPr/>
            </p:nvSpPr>
            <p:spPr>
              <a:xfrm>
                <a:off x="1233571" y="5214364"/>
                <a:ext cx="9953622" cy="584775"/>
              </a:xfrm>
              <a:prstGeom prst="rect">
                <a:avLst/>
              </a:prstGeom>
              <a:blipFill>
                <a:blip r:embed="rId10"/>
                <a:stretch>
                  <a:fillRect l="-1531" t="-12500" b="-34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BEB11E51-6235-4B57-AFF0-0BDC1E8CB321}"/>
                  </a:ext>
                </a:extLst>
              </p:cNvPr>
              <p:cNvSpPr txBox="1"/>
              <p:nvPr/>
            </p:nvSpPr>
            <p:spPr>
              <a:xfrm rot="2370589">
                <a:off x="2901110" y="2614102"/>
                <a:ext cx="38113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𝑎𝑑</m:t>
                          </m:r>
                        </m:sub>
                      </m:sSub>
                    </m:oMath>
                  </m:oMathPara>
                </a14:m>
                <a:endParaRPr lang="en-US" dirty="0"/>
              </a:p>
            </p:txBody>
          </p:sp>
        </mc:Choice>
        <mc:Fallback xmlns="">
          <p:sp>
            <p:nvSpPr>
              <p:cNvPr id="28" name="TextBox 27">
                <a:extLst>
                  <a:ext uri="{FF2B5EF4-FFF2-40B4-BE49-F238E27FC236}">
                    <a16:creationId xmlns:a16="http://schemas.microsoft.com/office/drawing/2014/main" id="{BEB11E51-6235-4B57-AFF0-0BDC1E8CB321}"/>
                  </a:ext>
                </a:extLst>
              </p:cNvPr>
              <p:cNvSpPr txBox="1">
                <a:spLocks noRot="1" noChangeAspect="1" noMove="1" noResize="1" noEditPoints="1" noAdjustHandles="1" noChangeArrowheads="1" noChangeShapeType="1" noTextEdit="1"/>
              </p:cNvSpPr>
              <p:nvPr/>
            </p:nvSpPr>
            <p:spPr>
              <a:xfrm rot="2370589">
                <a:off x="2901110" y="2614102"/>
                <a:ext cx="381130" cy="276999"/>
              </a:xfrm>
              <a:prstGeom prst="rect">
                <a:avLst/>
              </a:prstGeom>
              <a:blipFill>
                <a:blip r:embed="rId11"/>
                <a:stretch>
                  <a:fillRect l="-3846" b="-10667"/>
                </a:stretch>
              </a:blipFill>
            </p:spPr>
            <p:txBody>
              <a:bodyPr/>
              <a:lstStyle/>
              <a:p>
                <a:r>
                  <a:rPr lang="en-US">
                    <a:noFill/>
                  </a:rPr>
                  <a:t> </a:t>
                </a:r>
              </a:p>
            </p:txBody>
          </p:sp>
        </mc:Fallback>
      </mc:AlternateContent>
      <p:sp>
        <p:nvSpPr>
          <p:cNvPr id="30" name="Title 1">
            <a:extLst>
              <a:ext uri="{FF2B5EF4-FFF2-40B4-BE49-F238E27FC236}">
                <a16:creationId xmlns:a16="http://schemas.microsoft.com/office/drawing/2014/main" id="{DDC0F62C-87A1-49AC-ACC3-98C1A8EED1CA}"/>
              </a:ext>
            </a:extLst>
          </p:cNvPr>
          <p:cNvSpPr>
            <a:spLocks noGrp="1"/>
          </p:cNvSpPr>
          <p:nvPr>
            <p:ph type="title"/>
          </p:nvPr>
        </p:nvSpPr>
        <p:spPr>
          <a:xfrm>
            <a:off x="409415" y="309555"/>
            <a:ext cx="7274179" cy="1325563"/>
          </a:xfrm>
        </p:spPr>
        <p:txBody>
          <a:bodyPr/>
          <a:lstStyle/>
          <a:p>
            <a:r>
              <a:rPr lang="en-US" dirty="0"/>
              <a:t>GCN: Encoding Knock Out (KO)</a:t>
            </a:r>
          </a:p>
        </p:txBody>
      </p:sp>
      <p:sp>
        <p:nvSpPr>
          <p:cNvPr id="34" name="Lightning Bolt 33">
            <a:extLst>
              <a:ext uri="{FF2B5EF4-FFF2-40B4-BE49-F238E27FC236}">
                <a16:creationId xmlns:a16="http://schemas.microsoft.com/office/drawing/2014/main" id="{5B1B6A2A-7B2C-4E95-9E01-6CF157CC6485}"/>
              </a:ext>
            </a:extLst>
          </p:cNvPr>
          <p:cNvSpPr/>
          <p:nvPr/>
        </p:nvSpPr>
        <p:spPr>
          <a:xfrm>
            <a:off x="927125" y="1329868"/>
            <a:ext cx="885825" cy="762000"/>
          </a:xfrm>
          <a:prstGeom prst="lightningBol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3036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13"/>
                                        </p:tgtEl>
                                      </p:cBhvr>
                                    </p:animEffect>
                                    <p:set>
                                      <p:cBhvr>
                                        <p:cTn id="11" dur="1" fill="hold">
                                          <p:stCondLst>
                                            <p:cond delay="499"/>
                                          </p:stCondLst>
                                        </p:cTn>
                                        <p:tgtEl>
                                          <p:spTgt spid="13"/>
                                        </p:tgtEl>
                                        <p:attrNameLst>
                                          <p:attrName>style.visibility</p:attrName>
                                        </p:attrNameLst>
                                      </p:cBhvr>
                                      <p:to>
                                        <p:strVal val="hidden"/>
                                      </p:to>
                                    </p:set>
                                  </p:childTnLst>
                                </p:cTn>
                              </p:par>
                              <p:par>
                                <p:cTn id="12" presetID="10" presetClass="exit" presetSubtype="0" fill="hold" grpId="0" nodeType="withEffect">
                                  <p:stCondLst>
                                    <p:cond delay="0"/>
                                  </p:stCondLst>
                                  <p:childTnLst>
                                    <p:animEffect transition="out" filter="fade">
                                      <p:cBhvr>
                                        <p:cTn id="13" dur="500"/>
                                        <p:tgtEl>
                                          <p:spTgt spid="35"/>
                                        </p:tgtEl>
                                      </p:cBhvr>
                                    </p:animEffect>
                                    <p:set>
                                      <p:cBhvr>
                                        <p:cTn id="14" dur="1" fill="hold">
                                          <p:stCondLst>
                                            <p:cond delay="499"/>
                                          </p:stCondLst>
                                        </p:cTn>
                                        <p:tgtEl>
                                          <p:spTgt spid="35"/>
                                        </p:tgtEl>
                                        <p:attrNameLst>
                                          <p:attrName>style.visibility</p:attrName>
                                        </p:attrNameLst>
                                      </p:cBhvr>
                                      <p:to>
                                        <p:strVal val="hidden"/>
                                      </p:to>
                                    </p:set>
                                  </p:childTnLst>
                                </p:cTn>
                              </p:par>
                              <p:par>
                                <p:cTn id="15" presetID="10" presetClass="exit" presetSubtype="0" fill="hold" grpId="0" nodeType="withEffect">
                                  <p:stCondLst>
                                    <p:cond delay="0"/>
                                  </p:stCondLst>
                                  <p:childTnLst>
                                    <p:animEffect transition="out" filter="fade">
                                      <p:cBhvr>
                                        <p:cTn id="16" dur="500"/>
                                        <p:tgtEl>
                                          <p:spTgt spid="28"/>
                                        </p:tgtEl>
                                      </p:cBhvr>
                                    </p:animEffect>
                                    <p:set>
                                      <p:cBhvr>
                                        <p:cTn id="17" dur="1" fill="hold">
                                          <p:stCondLst>
                                            <p:cond delay="499"/>
                                          </p:stCondLst>
                                        </p:cTn>
                                        <p:tgtEl>
                                          <p:spTgt spid="28"/>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26"/>
                                        </p:tgtEl>
                                      </p:cBhvr>
                                    </p:animEffect>
                                    <p:set>
                                      <p:cBhvr>
                                        <p:cTn id="20" dur="1" fill="hold">
                                          <p:stCondLst>
                                            <p:cond delay="499"/>
                                          </p:stCondLst>
                                        </p:cTn>
                                        <p:tgtEl>
                                          <p:spTgt spid="2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500"/>
                                        <p:tgtEl>
                                          <p:spTgt spid="3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27" grpId="0" animBg="1"/>
      <p:bldP spid="39" grpId="0" animBg="1"/>
      <p:bldP spid="28" grpId="0"/>
      <p:bldP spid="3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01E1FB4-0773-4218-AD43-19061825FF70}"/>
              </a:ext>
            </a:extLst>
          </p:cNvPr>
          <p:cNvPicPr>
            <a:picLocks noChangeAspect="1"/>
          </p:cNvPicPr>
          <p:nvPr/>
        </p:nvPicPr>
        <p:blipFill>
          <a:blip r:embed="rId3"/>
          <a:stretch>
            <a:fillRect/>
          </a:stretch>
        </p:blipFill>
        <p:spPr>
          <a:xfrm>
            <a:off x="8153881" y="3241774"/>
            <a:ext cx="4038119" cy="3616226"/>
          </a:xfrm>
          <a:prstGeom prst="rect">
            <a:avLst/>
          </a:prstGeom>
        </p:spPr>
      </p:pic>
      <p:pic>
        <p:nvPicPr>
          <p:cNvPr id="2" name="Picture 1">
            <a:extLst>
              <a:ext uri="{FF2B5EF4-FFF2-40B4-BE49-F238E27FC236}">
                <a16:creationId xmlns:a16="http://schemas.microsoft.com/office/drawing/2014/main" id="{267CEA06-B8D0-4111-A14E-751F2A60FA2C}"/>
              </a:ext>
            </a:extLst>
          </p:cNvPr>
          <p:cNvPicPr>
            <a:picLocks noChangeAspect="1"/>
          </p:cNvPicPr>
          <p:nvPr/>
        </p:nvPicPr>
        <p:blipFill>
          <a:blip r:embed="rId4"/>
          <a:stretch>
            <a:fillRect/>
          </a:stretch>
        </p:blipFill>
        <p:spPr>
          <a:xfrm>
            <a:off x="0" y="0"/>
            <a:ext cx="8461450" cy="6858000"/>
          </a:xfrm>
          <a:prstGeom prst="rect">
            <a:avLst/>
          </a:prstGeom>
        </p:spPr>
      </p:pic>
      <p:sp>
        <p:nvSpPr>
          <p:cNvPr id="3" name="TextBox 2">
            <a:extLst>
              <a:ext uri="{FF2B5EF4-FFF2-40B4-BE49-F238E27FC236}">
                <a16:creationId xmlns:a16="http://schemas.microsoft.com/office/drawing/2014/main" id="{31A7B6A5-E0A3-4F1C-A704-91265702D1FF}"/>
              </a:ext>
            </a:extLst>
          </p:cNvPr>
          <p:cNvSpPr txBox="1"/>
          <p:nvPr/>
        </p:nvSpPr>
        <p:spPr>
          <a:xfrm>
            <a:off x="8858250" y="933450"/>
            <a:ext cx="3121590" cy="2308324"/>
          </a:xfrm>
          <a:prstGeom prst="rect">
            <a:avLst/>
          </a:prstGeom>
          <a:noFill/>
        </p:spPr>
        <p:txBody>
          <a:bodyPr wrap="square" rtlCol="0">
            <a:spAutoFit/>
          </a:bodyPr>
          <a:lstStyle/>
          <a:p>
            <a:r>
              <a:rPr lang="en-US" dirty="0"/>
              <a:t>Full Network</a:t>
            </a:r>
          </a:p>
          <a:p>
            <a:pPr marL="285750" indent="-285750">
              <a:buFontTx/>
              <a:buChar char="-"/>
            </a:pPr>
            <a:r>
              <a:rPr lang="en-US" dirty="0"/>
              <a:t>27 GO biological processes</a:t>
            </a:r>
          </a:p>
          <a:p>
            <a:pPr marL="742950" lvl="1" indent="-285750">
              <a:buFontTx/>
              <a:buChar char="-"/>
            </a:pPr>
            <a:r>
              <a:rPr lang="en-US" dirty="0"/>
              <a:t>MAPK cascade + major overlapping pathways </a:t>
            </a:r>
          </a:p>
          <a:p>
            <a:pPr marL="285750" indent="-285750">
              <a:buFontTx/>
              <a:buChar char="-"/>
            </a:pPr>
            <a:r>
              <a:rPr lang="en-US" dirty="0"/>
              <a:t>1027 Genes  </a:t>
            </a:r>
          </a:p>
          <a:p>
            <a:pPr marL="285750" indent="-285750">
              <a:buFontTx/>
              <a:buChar char="-"/>
            </a:pPr>
            <a:endParaRPr lang="en-US" dirty="0"/>
          </a:p>
          <a:p>
            <a:pPr marL="285750" indent="-285750">
              <a:buFontTx/>
              <a:buChar char="-"/>
            </a:pPr>
            <a:r>
              <a:rPr lang="en-US" dirty="0"/>
              <a:t>MAPK Cascade </a:t>
            </a:r>
          </a:p>
          <a:p>
            <a:pPr marL="285750" indent="-285750">
              <a:buFontTx/>
              <a:buChar char="-"/>
            </a:pPr>
            <a:r>
              <a:rPr lang="en-US" dirty="0"/>
              <a:t> GO0000165</a:t>
            </a:r>
          </a:p>
        </p:txBody>
      </p:sp>
      <p:sp>
        <p:nvSpPr>
          <p:cNvPr id="7" name="Rectangle 6">
            <a:extLst>
              <a:ext uri="{FF2B5EF4-FFF2-40B4-BE49-F238E27FC236}">
                <a16:creationId xmlns:a16="http://schemas.microsoft.com/office/drawing/2014/main" id="{26AD3EAF-451F-48E5-9E06-95A687EBDD7C}"/>
              </a:ext>
            </a:extLst>
          </p:cNvPr>
          <p:cNvSpPr/>
          <p:nvPr/>
        </p:nvSpPr>
        <p:spPr>
          <a:xfrm>
            <a:off x="7289800" y="1231900"/>
            <a:ext cx="1171650" cy="203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FB83B21-8A20-4C98-A81D-DDA3BDB62C75}"/>
              </a:ext>
            </a:extLst>
          </p:cNvPr>
          <p:cNvSpPr/>
          <p:nvPr/>
        </p:nvSpPr>
        <p:spPr>
          <a:xfrm>
            <a:off x="9101138" y="2565400"/>
            <a:ext cx="1814512" cy="6763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Connector: Elbow 9">
            <a:extLst>
              <a:ext uri="{FF2B5EF4-FFF2-40B4-BE49-F238E27FC236}">
                <a16:creationId xmlns:a16="http://schemas.microsoft.com/office/drawing/2014/main" id="{A8E23B32-FC4C-4814-9DC1-DB8847395AB5}"/>
              </a:ext>
            </a:extLst>
          </p:cNvPr>
          <p:cNvCxnSpPr>
            <a:cxnSpLocks/>
            <a:stCxn id="8" idx="1"/>
            <a:endCxn id="7" idx="3"/>
          </p:cNvCxnSpPr>
          <p:nvPr/>
        </p:nvCxnSpPr>
        <p:spPr>
          <a:xfrm rot="10800000">
            <a:off x="8461450" y="1333501"/>
            <a:ext cx="639688" cy="157008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8464943C-B3E6-46E3-8D5C-6323427FEC11}"/>
              </a:ext>
            </a:extLst>
          </p:cNvPr>
          <p:cNvSpPr/>
          <p:nvPr/>
        </p:nvSpPr>
        <p:spPr>
          <a:xfrm>
            <a:off x="8362950" y="3241774"/>
            <a:ext cx="3712140" cy="35400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939CE267-693F-40DD-A0E8-F5579EFB43A8}"/>
              </a:ext>
            </a:extLst>
          </p:cNvPr>
          <p:cNvSpPr/>
          <p:nvPr/>
        </p:nvSpPr>
        <p:spPr>
          <a:xfrm>
            <a:off x="8362950" y="6412468"/>
            <a:ext cx="1229824" cy="369332"/>
          </a:xfrm>
          <a:prstGeom prst="rect">
            <a:avLst/>
          </a:prstGeom>
        </p:spPr>
        <p:txBody>
          <a:bodyPr wrap="none">
            <a:spAutoFit/>
          </a:bodyPr>
          <a:lstStyle/>
          <a:p>
            <a:r>
              <a:rPr lang="en-US" dirty="0"/>
              <a:t>199 Genes </a:t>
            </a:r>
          </a:p>
        </p:txBody>
      </p:sp>
      <p:sp>
        <p:nvSpPr>
          <p:cNvPr id="12" name="Rectangle 11">
            <a:extLst>
              <a:ext uri="{FF2B5EF4-FFF2-40B4-BE49-F238E27FC236}">
                <a16:creationId xmlns:a16="http://schemas.microsoft.com/office/drawing/2014/main" id="{39AF3D9F-D68D-4F71-906D-43F652C97253}"/>
              </a:ext>
            </a:extLst>
          </p:cNvPr>
          <p:cNvSpPr/>
          <p:nvPr/>
        </p:nvSpPr>
        <p:spPr>
          <a:xfrm>
            <a:off x="283597" y="564118"/>
            <a:ext cx="1346844" cy="369332"/>
          </a:xfrm>
          <a:prstGeom prst="rect">
            <a:avLst/>
          </a:prstGeom>
        </p:spPr>
        <p:txBody>
          <a:bodyPr wrap="none">
            <a:spAutoFit/>
          </a:bodyPr>
          <a:lstStyle/>
          <a:p>
            <a:r>
              <a:rPr lang="en-US" dirty="0"/>
              <a:t>1027 Genes </a:t>
            </a:r>
          </a:p>
        </p:txBody>
      </p:sp>
    </p:spTree>
    <p:extLst>
      <p:ext uri="{BB962C8B-B14F-4D97-AF65-F5344CB8AC3E}">
        <p14:creationId xmlns:p14="http://schemas.microsoft.com/office/powerpoint/2010/main" val="2494168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1AEEBAF-AEA6-4F32-AFAF-46DE1C9A37A6}"/>
              </a:ext>
            </a:extLst>
          </p:cNvPr>
          <p:cNvPicPr>
            <a:picLocks noChangeAspect="1"/>
          </p:cNvPicPr>
          <p:nvPr/>
        </p:nvPicPr>
        <p:blipFill>
          <a:blip r:embed="rId3"/>
          <a:stretch>
            <a:fillRect/>
          </a:stretch>
        </p:blipFill>
        <p:spPr>
          <a:xfrm>
            <a:off x="1470454" y="147637"/>
            <a:ext cx="8524875" cy="6562725"/>
          </a:xfrm>
          <a:prstGeom prst="rect">
            <a:avLst/>
          </a:prstGeom>
        </p:spPr>
      </p:pic>
      <p:grpSp>
        <p:nvGrpSpPr>
          <p:cNvPr id="5" name="Group 4">
            <a:extLst>
              <a:ext uri="{FF2B5EF4-FFF2-40B4-BE49-F238E27FC236}">
                <a16:creationId xmlns:a16="http://schemas.microsoft.com/office/drawing/2014/main" id="{C20A8972-A2AE-405D-A081-A528D56FE466}"/>
              </a:ext>
            </a:extLst>
          </p:cNvPr>
          <p:cNvGrpSpPr/>
          <p:nvPr/>
        </p:nvGrpSpPr>
        <p:grpSpPr>
          <a:xfrm>
            <a:off x="9995329" y="147637"/>
            <a:ext cx="1299549" cy="1325563"/>
            <a:chOff x="4529751" y="3307068"/>
            <a:chExt cx="1532434" cy="1751960"/>
          </a:xfrm>
          <a:noFill/>
        </p:grpSpPr>
        <p:sp>
          <p:nvSpPr>
            <p:cNvPr id="6" name="Arrow: Curved Left 5">
              <a:extLst>
                <a:ext uri="{FF2B5EF4-FFF2-40B4-BE49-F238E27FC236}">
                  <a16:creationId xmlns:a16="http://schemas.microsoft.com/office/drawing/2014/main" id="{5239A0F5-76DA-419D-A09A-4DD3AC3A53C8}"/>
                </a:ext>
              </a:extLst>
            </p:cNvPr>
            <p:cNvSpPr/>
            <p:nvPr/>
          </p:nvSpPr>
          <p:spPr>
            <a:xfrm>
              <a:off x="5352460" y="3358266"/>
              <a:ext cx="709725" cy="1700762"/>
            </a:xfrm>
            <a:prstGeom prst="curvedLef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Arrow: Curved Left 6">
              <a:extLst>
                <a:ext uri="{FF2B5EF4-FFF2-40B4-BE49-F238E27FC236}">
                  <a16:creationId xmlns:a16="http://schemas.microsoft.com/office/drawing/2014/main" id="{AC9D8A19-C3DC-4276-9563-5139A681805E}"/>
                </a:ext>
              </a:extLst>
            </p:cNvPr>
            <p:cNvSpPr/>
            <p:nvPr/>
          </p:nvSpPr>
          <p:spPr>
            <a:xfrm rot="10800000">
              <a:off x="4529751" y="3307068"/>
              <a:ext cx="709725" cy="1700762"/>
            </a:xfrm>
            <a:prstGeom prst="curvedLef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BD635A70-520E-4CF1-BA49-3084936C69DE}"/>
                </a:ext>
              </a:extLst>
            </p:cNvPr>
            <p:cNvSpPr txBox="1"/>
            <p:nvPr/>
          </p:nvSpPr>
          <p:spPr>
            <a:xfrm>
              <a:off x="4655023" y="3730330"/>
              <a:ext cx="1357970" cy="854238"/>
            </a:xfrm>
            <a:prstGeom prst="rect">
              <a:avLst/>
            </a:prstGeom>
            <a:grpFill/>
          </p:spPr>
          <p:txBody>
            <a:bodyPr wrap="square" rtlCol="0">
              <a:spAutoFit/>
            </a:bodyPr>
            <a:lstStyle/>
            <a:p>
              <a:pPr algn="ctr"/>
              <a:r>
                <a:rPr lang="en-US" dirty="0">
                  <a:solidFill>
                    <a:srgbClr val="FF0000"/>
                  </a:solidFill>
                </a:rPr>
                <a:t>message passing</a:t>
              </a:r>
            </a:p>
          </p:txBody>
        </p:sp>
      </p:grpSp>
    </p:spTree>
    <p:extLst>
      <p:ext uri="{BB962C8B-B14F-4D97-AF65-F5344CB8AC3E}">
        <p14:creationId xmlns:p14="http://schemas.microsoft.com/office/powerpoint/2010/main" val="528975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6" name="Picture 6">
            <a:extLst>
              <a:ext uri="{FF2B5EF4-FFF2-40B4-BE49-F238E27FC236}">
                <a16:creationId xmlns:a16="http://schemas.microsoft.com/office/drawing/2014/main" id="{E1B3A56E-76AF-4C22-AF51-8A43D733C8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0500"/>
            <a:ext cx="7019925" cy="323850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60EBE5EB-720D-478F-89DA-035D03134B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619500"/>
            <a:ext cx="6934200" cy="32385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9">
            <a:extLst>
              <a:ext uri="{FF2B5EF4-FFF2-40B4-BE49-F238E27FC236}">
                <a16:creationId xmlns:a16="http://schemas.microsoft.com/office/drawing/2014/main" id="{60AA24A7-10BC-4D0D-B78D-98CB4D735F07}"/>
              </a:ext>
            </a:extLst>
          </p:cNvPr>
          <p:cNvSpPr>
            <a:spLocks noChangeArrowheads="1"/>
          </p:cNvSpPr>
          <p:nvPr/>
        </p:nvSpPr>
        <p:spPr bwMode="auto">
          <a:xfrm>
            <a:off x="6934200" y="3831880"/>
            <a:ext cx="5238614"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urier New" panose="02070309020205020404" pitchFamily="49" charset="0"/>
              </a:rPr>
              <a:t>Performance on holdout gene knock outs</a:t>
            </a:r>
            <a:endParaRPr kumimoji="0" lang="en-US" altLang="en-US" b="0" i="0" u="none" strike="noStrike" cap="none" normalizeH="0" baseline="0" dirty="0">
              <a:ln>
                <a:noFill/>
              </a:ln>
              <a:solidFill>
                <a:srgbClr val="00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urier New" panose="02070309020205020404" pitchFamily="49" charset="0"/>
              </a:rPr>
              <a:t>(novel graph structure)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rPr>
              <a:t>correlation: 0.881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rPr>
              <a:t>average MSE: 8.98e-3</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5" name="Rectangle 10">
            <a:extLst>
              <a:ext uri="{FF2B5EF4-FFF2-40B4-BE49-F238E27FC236}">
                <a16:creationId xmlns:a16="http://schemas.microsoft.com/office/drawing/2014/main" id="{2D597918-1B9C-439E-9E9B-09B73CB341EC}"/>
              </a:ext>
            </a:extLst>
          </p:cNvPr>
          <p:cNvSpPr>
            <a:spLocks noChangeArrowheads="1"/>
          </p:cNvSpPr>
          <p:nvPr/>
        </p:nvSpPr>
        <p:spPr bwMode="auto">
          <a:xfrm>
            <a:off x="7019925" y="394242"/>
            <a:ext cx="4549322"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rPr>
              <a:t>Performance on holdout cell lines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urier New" panose="02070309020205020404" pitchFamily="49" charset="0"/>
              </a:rPr>
              <a:t>(novel expression features)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rPr>
              <a:t>correlation: 0.848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rPr>
              <a:t>average MSE: 9.6</a:t>
            </a:r>
            <a:r>
              <a:rPr lang="en-US" altLang="en-US" dirty="0">
                <a:solidFill>
                  <a:srgbClr val="000000"/>
                </a:solidFill>
                <a:latin typeface="Courier New" panose="02070309020205020404" pitchFamily="49" charset="0"/>
              </a:rPr>
              <a:t>6</a:t>
            </a:r>
            <a:r>
              <a:rPr kumimoji="0" lang="en-US" altLang="en-US" b="0" i="0" u="none" strike="noStrike" cap="none" normalizeH="0" baseline="0" dirty="0">
                <a:ln>
                  <a:noFill/>
                </a:ln>
                <a:solidFill>
                  <a:srgbClr val="000000"/>
                </a:solidFill>
                <a:effectLst/>
                <a:latin typeface="Courier New" panose="02070309020205020404" pitchFamily="49" charset="0"/>
              </a:rPr>
              <a:t>e-3</a:t>
            </a:r>
            <a:r>
              <a:rPr kumimoji="0" lang="en-US" altLang="en-US" sz="1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35158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28B88-4625-418F-8FD6-C74A76192440}"/>
              </a:ext>
            </a:extLst>
          </p:cNvPr>
          <p:cNvSpPr>
            <a:spLocks noGrp="1"/>
          </p:cNvSpPr>
          <p:nvPr>
            <p:ph type="title"/>
          </p:nvPr>
        </p:nvSpPr>
        <p:spPr/>
        <p:txBody>
          <a:bodyPr/>
          <a:lstStyle/>
          <a:p>
            <a:r>
              <a:rPr lang="en-US" dirty="0"/>
              <a:t>Model Interpretation: Learned Edge Weights </a:t>
            </a:r>
          </a:p>
        </p:txBody>
      </p:sp>
      <p:sp>
        <p:nvSpPr>
          <p:cNvPr id="5" name="TextBox 4">
            <a:extLst>
              <a:ext uri="{FF2B5EF4-FFF2-40B4-BE49-F238E27FC236}">
                <a16:creationId xmlns:a16="http://schemas.microsoft.com/office/drawing/2014/main" id="{202DBA15-597C-4F03-8CE7-AB28BA8CE797}"/>
              </a:ext>
            </a:extLst>
          </p:cNvPr>
          <p:cNvSpPr txBox="1"/>
          <p:nvPr/>
        </p:nvSpPr>
        <p:spPr>
          <a:xfrm>
            <a:off x="7629525" y="2124075"/>
            <a:ext cx="4264501" cy="1477328"/>
          </a:xfrm>
          <a:prstGeom prst="rect">
            <a:avLst/>
          </a:prstGeom>
          <a:noFill/>
        </p:spPr>
        <p:txBody>
          <a:bodyPr wrap="none" rtlCol="0">
            <a:spAutoFit/>
          </a:bodyPr>
          <a:lstStyle/>
          <a:p>
            <a:r>
              <a:rPr lang="en-US" dirty="0"/>
              <a:t>Node size ~ abs </a:t>
            </a:r>
            <a:r>
              <a:rPr lang="en-US" dirty="0" err="1"/>
              <a:t>val</a:t>
            </a:r>
            <a:r>
              <a:rPr lang="en-US" dirty="0"/>
              <a:t> self-edge weight</a:t>
            </a:r>
          </a:p>
          <a:p>
            <a:r>
              <a:rPr lang="en-US" dirty="0"/>
              <a:t>Edge color ~ positive / negative weight</a:t>
            </a:r>
          </a:p>
          <a:p>
            <a:r>
              <a:rPr lang="en-US" dirty="0"/>
              <a:t>Edge width ~ abs </a:t>
            </a:r>
            <a:r>
              <a:rPr lang="en-US" dirty="0" err="1"/>
              <a:t>val</a:t>
            </a:r>
            <a:r>
              <a:rPr lang="en-US" dirty="0"/>
              <a:t> edge weight</a:t>
            </a:r>
          </a:p>
          <a:p>
            <a:endParaRPr lang="en-US" dirty="0"/>
          </a:p>
          <a:p>
            <a:r>
              <a:rPr lang="en-US" dirty="0"/>
              <a:t>Green outline = MAPK cascade GO pathway</a:t>
            </a:r>
          </a:p>
        </p:txBody>
      </p:sp>
      <p:pic>
        <p:nvPicPr>
          <p:cNvPr id="1026" name="Picture 2">
            <a:extLst>
              <a:ext uri="{FF2B5EF4-FFF2-40B4-BE49-F238E27FC236}">
                <a16:creationId xmlns:a16="http://schemas.microsoft.com/office/drawing/2014/main" id="{1850C995-0040-42CD-8756-86AEB63F35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68000"/>
            <a:ext cx="7258050" cy="559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71397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1647</TotalTime>
  <Words>3120</Words>
  <Application>Microsoft Office PowerPoint</Application>
  <PresentationFormat>Widescreen</PresentationFormat>
  <Paragraphs>233</Paragraphs>
  <Slides>15</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Cambria Math</vt:lpstr>
      <vt:lpstr>Courier New</vt:lpstr>
      <vt:lpstr>Office Theme</vt:lpstr>
      <vt:lpstr>Predicting Gene Dependency in the DepMap Achilles Dataset with TrojanArrow: a combined graph convolutional network and visible neural network model</vt:lpstr>
      <vt:lpstr>Gene Dependency (Y) </vt:lpstr>
      <vt:lpstr>Response Datatype: Pooled Gene Dependency</vt:lpstr>
      <vt:lpstr>Graph Convolutional Network (GCN)</vt:lpstr>
      <vt:lpstr>GCN: Encoding Knock Out (KO)</vt:lpstr>
      <vt:lpstr>PowerPoint Presentation</vt:lpstr>
      <vt:lpstr>PowerPoint Presentation</vt:lpstr>
      <vt:lpstr>PowerPoint Presentation</vt:lpstr>
      <vt:lpstr>Model Interpretation: Learned Edge Weights </vt:lpstr>
      <vt:lpstr>Model interpretation: Pathway Importance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Nathaniel Evans</dc:creator>
  <cp:lastModifiedBy>Nathaniel Evans</cp:lastModifiedBy>
  <cp:revision>58</cp:revision>
  <dcterms:created xsi:type="dcterms:W3CDTF">2020-03-12T03:44:12Z</dcterms:created>
  <dcterms:modified xsi:type="dcterms:W3CDTF">2020-03-15T22:21:18Z</dcterms:modified>
</cp:coreProperties>
</file>