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6994-D616-459C-A460-B12D9CF92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DAB11-6BD7-47A4-9ABD-D9749ADEA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FFCBF-1426-4456-A172-3D39B422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2B81-EA46-4C38-B8D7-714452B0110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68A84-384D-4407-AC66-BA0E5701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43EDB-C33B-4BBE-A2AF-646471F7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DAC4-5B65-4946-A4CB-505776BD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4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ADD2-090A-4E05-A85F-1F741B6B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7BA18-7B93-4179-BDB6-DFA1AB69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477EA-9CD2-4994-8D10-451EA8B4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2B81-EA46-4C38-B8D7-714452B0110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51CF0-4474-46B2-9AFE-841224A5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09066-74B9-40EA-A364-E3203316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DAC4-5B65-4946-A4CB-505776BD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5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4F836-CE9D-4899-B3F5-3C3AFD4C7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E281A-AEB1-48BE-8AA0-D603CBC05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C09CE-3AE6-4E3C-8B33-EDEC9619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2B81-EA46-4C38-B8D7-714452B0110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C797A-2C49-4594-BBE5-EA948716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82072-CCFA-43CE-83C5-F0BE0B2B3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DAC4-5B65-4946-A4CB-505776BD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6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E7CE-BE7E-4B29-8886-4E57DEFC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C682E-ECD3-4B5F-90FB-3B661032A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80403-06DB-48E4-8991-639F5FC7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2B81-EA46-4C38-B8D7-714452B0110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7FF5A-B1FA-4F6A-90D2-84459E7F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87F7A-5BCA-4B16-B56A-6CFA17CC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DAC4-5B65-4946-A4CB-505776BD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9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ACE2-28BC-4963-9770-F167F75A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80E1C-EE5F-483A-A61B-187BB1A72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8318F-1D85-4706-9167-B1116D60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2B81-EA46-4C38-B8D7-714452B0110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F3778-AE15-4A0F-B7FF-CB944F2A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616F3-7115-4156-966D-D5FC7C9C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DAC4-5B65-4946-A4CB-505776BD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1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6C86-69E8-407F-BB9C-94FCC33E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E8BE0-40DD-40CD-96D7-7CC9C0864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E21D0-AB93-4B2A-A288-0DBA77879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43E3A-5D15-4BC1-8BE1-28C62B6C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2B81-EA46-4C38-B8D7-714452B0110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20A67-4B46-421F-B502-AEC78929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60CDC-6308-4A59-891C-D9D3CD09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DAC4-5B65-4946-A4CB-505776BD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8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7D49-0AC6-41EC-BEAB-128DB0F37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836EA-9390-4BE0-BDD9-7C843728A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ACC6D-BA7B-40FB-AD98-3C96FCDB7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80007-ABDE-452A-88A6-4DBD766AF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BC685-B4A7-41CC-B3BE-66EB65BEA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F42D95-DDAD-4BD0-976C-CD9F518D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2B81-EA46-4C38-B8D7-714452B0110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9AFB2-F07D-449A-BF3D-D589E531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3E309-9814-4120-88AA-C3767A7E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DAC4-5B65-4946-A4CB-505776BD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8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961F-9D1A-4CE8-8148-A87E1856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2A294-7C7A-4DB4-B7ED-8A83C4E0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2B81-EA46-4C38-B8D7-714452B0110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C0ED6-6EF7-4A2B-8A6D-9E3FB99F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5F4FF-E658-42FB-9FA6-C472EC79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DAC4-5B65-4946-A4CB-505776BD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5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4CBD1-110A-4171-B5C9-9FA70D00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2B81-EA46-4C38-B8D7-714452B0110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76D17-61B4-40E9-B63D-417B206D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23887-9FC3-43BA-841C-69269C2D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DAC4-5B65-4946-A4CB-505776BD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A23D-3604-4EFE-A789-ABC74770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21D70-BD65-4998-8E48-59E665F9D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8BE60-503C-44E2-9177-BA6696CFC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4241E-FE24-4900-9287-A11EC13D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2B81-EA46-4C38-B8D7-714452B0110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3D22B-CA0E-41F3-BDDA-19CF8AE0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01E38-0E68-4D0A-9A3F-7C10449F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DAC4-5B65-4946-A4CB-505776BD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2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055A-A539-40CD-A232-8BFE8E72D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18E9C-C7B1-4666-888A-37FDC506A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E7C3C-20DB-40CF-BB09-2256289CB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F864A-A7F5-4FA6-A38D-1340B467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2B81-EA46-4C38-B8D7-714452B0110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DF84D-B6B0-4CBC-A27D-5597286B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36354-0476-441C-9718-F769FC89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DAC4-5B65-4946-A4CB-505776BD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2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64ED6-26C6-49D0-8807-57D10654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B5EB1-B919-4B5F-B85F-EF0E744A1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7EB36-5C9F-42DD-98F7-0DF55E168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32B81-EA46-4C38-B8D7-714452B0110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6C0C5-F645-4398-A815-FD9A680DF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7E344-1464-483F-AB54-2AFC4DF52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CDAC4-5B65-4946-A4CB-505776BD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8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lue.io/releases/data-dashboar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ue.io/" TargetMode="External"/><Relationship Id="rId2" Type="http://schemas.openxmlformats.org/officeDocument/2006/relationships/hyperlink" Target="https://academic.oup.com/nar/article/48/D1/D431/561456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DC9C-5A7E-4546-AE86-2C2A1A544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Lincs Compound info provenance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C2B1A-1EAE-4734-ABE3-B29D66D5A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</a:t>
            </a:r>
          </a:p>
          <a:p>
            <a:r>
              <a:rPr lang="en-US" dirty="0"/>
              <a:t>9/9/21</a:t>
            </a:r>
          </a:p>
        </p:txBody>
      </p:sp>
    </p:spTree>
    <p:extLst>
      <p:ext uri="{BB962C8B-B14F-4D97-AF65-F5344CB8AC3E}">
        <p14:creationId xmlns:p14="http://schemas.microsoft.com/office/powerpoint/2010/main" val="424441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A52B-7641-49FA-9EE6-8B07D43E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Compoundinfo_beta.txt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0A34-E25F-475D-B764-2B754FD51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2482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Downloaded from: </a:t>
            </a:r>
            <a:r>
              <a:rPr lang="en-US" dirty="0">
                <a:hlinkClick r:id="rId2"/>
              </a:rPr>
              <a:t>https://clue.io/releases/data-dashboard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33,627 unique drugs with at least one target</a:t>
            </a:r>
          </a:p>
          <a:p>
            <a:endParaRPr lang="en-US" dirty="0"/>
          </a:p>
          <a:p>
            <a:r>
              <a:rPr lang="en-US" dirty="0"/>
              <a:t>891 unique drug targets (848 overlap in FI network)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6E959-77E1-4DC5-92D2-3EF543614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86288"/>
            <a:ext cx="112776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7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1D127-A784-4DE4-A86C-305A03D27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206"/>
            <a:ext cx="10515600" cy="5752757"/>
          </a:xfrm>
        </p:spPr>
        <p:txBody>
          <a:bodyPr>
            <a:normAutofit fontScale="92500"/>
          </a:bodyPr>
          <a:lstStyle/>
          <a:p>
            <a:r>
              <a:rPr lang="en-US" b="1" i="0" dirty="0">
                <a:solidFill>
                  <a:srgbClr val="2A2A2A"/>
                </a:solidFill>
                <a:effectLst/>
                <a:latin typeface="Merriweather"/>
              </a:rPr>
              <a:t>LINCS Data Portal 2.0: next generation access point for perturbation-response signatures</a:t>
            </a:r>
          </a:p>
          <a:p>
            <a:r>
              <a:rPr lang="en-US" dirty="0">
                <a:hlinkClick r:id="rId2"/>
              </a:rPr>
              <a:t>https://academic.oup.com/nar/article/48/D1/D431/5614562</a:t>
            </a:r>
            <a:r>
              <a:rPr lang="en-US" dirty="0"/>
              <a:t> </a:t>
            </a:r>
          </a:p>
          <a:p>
            <a:r>
              <a:rPr lang="en-US" dirty="0"/>
              <a:t>See: </a:t>
            </a:r>
            <a:r>
              <a:rPr lang="en-US" b="1" dirty="0"/>
              <a:t>“Curated MOA annotations” </a:t>
            </a:r>
            <a:r>
              <a:rPr lang="en-US" dirty="0"/>
              <a:t>section</a:t>
            </a:r>
            <a:endParaRPr lang="en-US" b="1" dirty="0"/>
          </a:p>
          <a:p>
            <a:pPr lvl="1"/>
            <a:r>
              <a:rPr lang="en-US" dirty="0"/>
              <a:t>“…</a:t>
            </a:r>
            <a:r>
              <a:rPr lang="en-US" b="0" i="0" dirty="0">
                <a:solidFill>
                  <a:srgbClr val="2A2A2A"/>
                </a:solidFill>
                <a:effectLst/>
                <a:latin typeface="Merriweather"/>
              </a:rPr>
              <a:t> Mechanism of action annotations were first downloaded from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Merriweather"/>
              </a:rPr>
              <a:t>ChEMBL</a:t>
            </a:r>
            <a:r>
              <a:rPr lang="en-US" b="0" i="0" dirty="0">
                <a:solidFill>
                  <a:srgbClr val="2A2A2A"/>
                </a:solidFill>
                <a:effectLst/>
                <a:latin typeface="Merriweather"/>
              </a:rPr>
              <a:t> (</a:t>
            </a:r>
            <a:r>
              <a:rPr lang="en-US" b="0" i="0" u="none" strike="noStrike" dirty="0">
                <a:solidFill>
                  <a:srgbClr val="006FB7"/>
                </a:solidFill>
                <a:effectLst/>
                <a:latin typeface="Merriweather"/>
              </a:rPr>
              <a:t>12</a:t>
            </a:r>
            <a:r>
              <a:rPr lang="en-US" b="0" i="0" dirty="0">
                <a:solidFill>
                  <a:srgbClr val="2A2A2A"/>
                </a:solidFill>
                <a:effectLst/>
                <a:latin typeface="Merriweather"/>
              </a:rPr>
              <a:t>), CLUE (</a:t>
            </a:r>
            <a:r>
              <a:rPr lang="en-US" b="0" i="0" u="none" strike="noStrike" dirty="0">
                <a:solidFill>
                  <a:srgbClr val="006FB7"/>
                </a:solidFill>
                <a:effectLst/>
                <a:latin typeface="Merriweather"/>
                <a:hlinkClick r:id="rId3"/>
              </a:rPr>
              <a:t>https://clue.io/</a:t>
            </a:r>
            <a:r>
              <a:rPr lang="en-US" b="0" i="0" dirty="0">
                <a:solidFill>
                  <a:srgbClr val="2A2A2A"/>
                </a:solidFill>
                <a:effectLst/>
                <a:latin typeface="Merriweather"/>
              </a:rPr>
              <a:t>), Drug Repurposing Hub (</a:t>
            </a:r>
            <a:r>
              <a:rPr lang="en-US" b="0" i="0" u="none" strike="noStrike" dirty="0">
                <a:solidFill>
                  <a:srgbClr val="006FB7"/>
                </a:solidFill>
                <a:effectLst/>
                <a:latin typeface="Merriweather"/>
              </a:rPr>
              <a:t>13</a:t>
            </a:r>
            <a:r>
              <a:rPr lang="en-US" b="0" i="0" dirty="0">
                <a:solidFill>
                  <a:srgbClr val="2A2A2A"/>
                </a:solidFill>
                <a:effectLst/>
                <a:latin typeface="Merriweather"/>
              </a:rPr>
              <a:t>) and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Merriweather"/>
              </a:rPr>
              <a:t>Drugbank</a:t>
            </a:r>
            <a:r>
              <a:rPr lang="en-US" b="0" i="0" dirty="0">
                <a:solidFill>
                  <a:srgbClr val="2A2A2A"/>
                </a:solidFill>
                <a:effectLst/>
                <a:latin typeface="Merriweather"/>
              </a:rPr>
              <a:t> (</a:t>
            </a:r>
            <a:r>
              <a:rPr lang="en-US" b="0" i="0" u="none" strike="noStrike" dirty="0">
                <a:solidFill>
                  <a:srgbClr val="006FB7"/>
                </a:solidFill>
                <a:effectLst/>
                <a:latin typeface="Merriweather"/>
              </a:rPr>
              <a:t>14</a:t>
            </a:r>
            <a:r>
              <a:rPr lang="en-US" b="0" i="0" dirty="0">
                <a:solidFill>
                  <a:srgbClr val="2A2A2A"/>
                </a:solidFill>
                <a:effectLst/>
                <a:latin typeface="Merriweather"/>
              </a:rPr>
              <a:t>) using the available file transfer protocols (FTPs) and APIs from each data repository.” </a:t>
            </a:r>
            <a:endParaRPr lang="en-US" dirty="0"/>
          </a:p>
          <a:p>
            <a:r>
              <a:rPr lang="en-US" dirty="0"/>
              <a:t>See </a:t>
            </a:r>
            <a:r>
              <a:rPr lang="en-US" b="1" dirty="0"/>
              <a:t>“Curated target annotations” </a:t>
            </a:r>
            <a:r>
              <a:rPr lang="en-US" dirty="0"/>
              <a:t>section</a:t>
            </a:r>
          </a:p>
          <a:p>
            <a:pPr lvl="1"/>
            <a:r>
              <a:rPr lang="en-US" dirty="0"/>
              <a:t>“…</a:t>
            </a:r>
            <a:r>
              <a:rPr lang="en-US" b="0" i="0" dirty="0">
                <a:solidFill>
                  <a:srgbClr val="2A2A2A"/>
                </a:solidFill>
                <a:effectLst/>
                <a:latin typeface="Merriweather"/>
              </a:rPr>
              <a:t> Molecular target data, primarily in the form of single proteins, were obtained from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Merriweather"/>
              </a:rPr>
              <a:t>ChEMBL</a:t>
            </a:r>
            <a:r>
              <a:rPr lang="en-US" b="0" i="0" dirty="0">
                <a:solidFill>
                  <a:srgbClr val="2A2A2A"/>
                </a:solidFill>
                <a:effectLst/>
                <a:latin typeface="Merriweather"/>
              </a:rPr>
              <a:t> (</a:t>
            </a:r>
            <a:r>
              <a:rPr lang="en-US" b="0" i="0" u="none" strike="noStrike" dirty="0">
                <a:solidFill>
                  <a:srgbClr val="006FB7"/>
                </a:solidFill>
                <a:effectLst/>
                <a:latin typeface="Merriweather"/>
              </a:rPr>
              <a:t>12</a:t>
            </a:r>
            <a:r>
              <a:rPr lang="en-US" b="0" i="0" dirty="0">
                <a:solidFill>
                  <a:srgbClr val="2A2A2A"/>
                </a:solidFill>
                <a:effectLst/>
                <a:latin typeface="Merriweather"/>
              </a:rPr>
              <a:t>), in the form of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Merriweather"/>
              </a:rPr>
              <a:t>ChEMBL</a:t>
            </a:r>
            <a:r>
              <a:rPr lang="en-US" b="0" i="0" dirty="0">
                <a:solidFill>
                  <a:srgbClr val="2A2A2A"/>
                </a:solidFill>
                <a:effectLst/>
                <a:latin typeface="Merriweather"/>
              </a:rPr>
              <a:t> target ID,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Merriweather"/>
              </a:rPr>
              <a:t>Uniprot</a:t>
            </a:r>
            <a:r>
              <a:rPr lang="en-US" b="0" i="0" dirty="0">
                <a:solidFill>
                  <a:srgbClr val="2A2A2A"/>
                </a:solidFill>
                <a:effectLst/>
                <a:latin typeface="Merriweather"/>
              </a:rPr>
              <a:t> ID and protein name. In addition, MOA annotations were linked at the database level based on the procedures outlined above, and linked to specific protein targets based on information in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Merriweather"/>
              </a:rPr>
              <a:t>ChEMBL</a:t>
            </a:r>
            <a:r>
              <a:rPr lang="en-US" b="0" i="0" dirty="0">
                <a:solidFill>
                  <a:srgbClr val="2A2A2A"/>
                </a:solidFill>
                <a:effectLst/>
                <a:latin typeface="Merriweather"/>
              </a:rPr>
              <a:t> and CLUE (</a:t>
            </a:r>
            <a:r>
              <a:rPr lang="en-US" b="0" i="0" u="none" strike="noStrike" dirty="0">
                <a:solidFill>
                  <a:srgbClr val="006FB7"/>
                </a:solidFill>
                <a:effectLst/>
                <a:latin typeface="Merriweather"/>
                <a:hlinkClick r:id="rId3"/>
              </a:rPr>
              <a:t>https://clue.io/</a:t>
            </a:r>
            <a:r>
              <a:rPr lang="en-US" b="0" i="0" dirty="0">
                <a:solidFill>
                  <a:srgbClr val="2A2A2A"/>
                </a:solidFill>
                <a:effectLst/>
                <a:latin typeface="Merriweather"/>
              </a:rPr>
              <a:t>). The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Merriweather"/>
              </a:rPr>
              <a:t>Uniprot</a:t>
            </a:r>
            <a:r>
              <a:rPr lang="en-US" b="0" i="0" dirty="0">
                <a:solidFill>
                  <a:srgbClr val="2A2A2A"/>
                </a:solidFill>
                <a:effectLst/>
                <a:latin typeface="Merriweather"/>
              </a:rPr>
              <a:t>/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Merriweather"/>
              </a:rPr>
              <a:t>SwissProt</a:t>
            </a:r>
            <a:r>
              <a:rPr lang="en-US" b="0" i="0" dirty="0">
                <a:solidFill>
                  <a:srgbClr val="2A2A2A"/>
                </a:solidFill>
                <a:effectLst/>
                <a:latin typeface="Merriweather"/>
              </a:rPr>
              <a:t> (</a:t>
            </a:r>
            <a:r>
              <a:rPr lang="en-US" b="0" i="0" u="none" strike="noStrike" dirty="0">
                <a:solidFill>
                  <a:srgbClr val="006FB7"/>
                </a:solidFill>
                <a:effectLst/>
                <a:latin typeface="Merriweather"/>
              </a:rPr>
              <a:t>15</a:t>
            </a:r>
            <a:r>
              <a:rPr lang="en-US" b="0" i="0" dirty="0">
                <a:solidFill>
                  <a:srgbClr val="2A2A2A"/>
                </a:solidFill>
                <a:effectLst/>
                <a:latin typeface="Merriweather"/>
              </a:rPr>
              <a:t>) database API was utilized to obtain and verify information about gene source of the target as well as the target's organism, amino acid sequence, and disease association, if available.”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3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Merriweather</vt:lpstr>
      <vt:lpstr>Office Theme</vt:lpstr>
      <vt:lpstr>Lincs Compound info provenance</vt:lpstr>
      <vt:lpstr>Compoundinfo_beta.txt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Lincs Compound info provenance</dc:title>
  <dc:creator>Nathaniel Evans</dc:creator>
  <cp:lastModifiedBy>Nathaniel Evans</cp:lastModifiedBy>
  <cp:revision>1</cp:revision>
  <dcterms:created xsi:type="dcterms:W3CDTF">2021-09-09T21:58:59Z</dcterms:created>
  <dcterms:modified xsi:type="dcterms:W3CDTF">2021-09-09T22:11:08Z</dcterms:modified>
</cp:coreProperties>
</file>