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050-B9A3-4B78-B520-9998E987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8C353-CEC1-43EB-B31C-EA58B2393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A910-EF87-4E21-B9FD-5B097836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EEBF-863E-4F1F-9323-08B981F8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5628-B2FD-4840-A4A4-86593332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BDF2-8D49-45EC-8839-77CD935A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23C46-E54B-4D21-A003-4DDA48EB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4CA8-3BB7-4441-9BCC-F7223200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1250-3E79-4B42-9DDD-C8D488EC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4CF8-7B61-480D-AD65-8ED6F388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2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69881-9E0A-4C37-90FE-86250D215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DD259-7EB4-475E-AB91-526287A2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AF55-B796-4ABB-B003-35EE31D0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BF10-86DE-4F00-ABB1-CDA09162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6E0A-ED42-4BC0-8716-42E4A1F8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D2DB-48E7-4F14-A862-4D91F92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702D-7AC0-426C-B318-0D1961A0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74AF3-34BF-47EB-9E2F-914D1DB5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A6B0-C9DC-41AB-99B7-59CA68D4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F216-0CB7-44E1-A60D-F72BB69F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FF00-B968-4F7B-81CD-56D16955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71B66-5243-4A69-A065-93676021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4C5B-3291-42B2-95CD-2DA82FD6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12B74-C79B-4349-8C3C-8B35A9DB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FD6A-288F-4641-AB32-A810284E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BDE-B649-4D46-AEF0-4209250E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C6D9-F69D-4A7D-B6F6-ACFD0CFA0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BEDB0-8E3D-4E75-925C-FF1AEA8B0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13F40-4DAA-41C2-85DC-D81717AD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07424-4580-44E7-9884-024EEACF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3F7B-FDCC-475D-999C-7EAF4684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71A9-A9BE-4545-80E4-6E51AE9B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F284-D559-410C-B910-46F36C8B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414DE-2C3A-4DD0-8139-33CEB39F7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89726-B874-4F66-AF4A-640314E1D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1760C-0A57-4F63-9670-467F6F26F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F15D4-6B43-4B32-90D5-200C6790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B1409-8C1F-4048-8CC1-600ACA24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990ED-A645-4956-9F3F-4DEDE437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4677-959E-4B30-82CE-8093CCC2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E4CA-92E1-4994-91A6-43F47DA5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20845-47AC-48D5-90D7-B8B48AC2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F8390-C2F4-40B7-9D5F-87713B49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946BD-72A8-4DC4-BF3A-1A2694D7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B94C0-DBD8-499A-ADE0-47176317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CFEFF-8F39-4A1A-A40E-A449A73D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9DF3-C515-4DD2-A91A-AE6E337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B748-2FD2-4566-9ED8-8A7AF941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358A-50DC-4AAE-BDFD-F44DECB0C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4734-D7F0-46C8-8321-3A147BE7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6410E-002D-4C25-9438-0E44F06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94F6C-6FB2-4B23-B40D-CDBA96F8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0A0-FC0E-4F6B-BDC9-994D991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A793F-0D4C-4CEA-BA96-15F6E01E2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A389-5700-44BB-8D56-94D02EA0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7E27-7126-40ED-B9B3-AF198B62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B1A7-5643-4162-BD44-75F6438B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117DA-6AC7-4087-9160-4193F26B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CD66C-5FA6-40D7-83F8-FF5DB529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C9C57-734B-43A5-874E-E39A9E60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1629-3E23-4327-B05E-D763A23E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AC92-14E3-48E5-A887-41D25A4FA84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6222-A768-4FDC-8C1A-155B8517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CC09-E491-4A21-A7EA-263A614B4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E2B6-2BBE-4C0B-923D-0EDA09CE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70138" TargetMode="External"/><Relationship Id="rId2" Type="http://schemas.openxmlformats.org/officeDocument/2006/relationships/hyperlink" Target="https://clue.io/releases/data-dashbo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data/experiment/vignettes/signatureSearchData/inst/doc/signatureSearchData.html#4_LINCS_Signature_Database" TargetMode="External"/><Relationship Id="rId2" Type="http://schemas.openxmlformats.org/officeDocument/2006/relationships/hyperlink" Target="https://clue.io/releases/data-dashboa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ayanlab.net/LINCS/DCB/DCB%20Manual.pdf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maayanlab.net/LINCS/DCB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E0E3-3D95-4443-AC1A-5A73F3D6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Library of Integrated Network-based Cellular Signatures (LINCS)</a:t>
            </a:r>
          </a:p>
        </p:txBody>
      </p:sp>
    </p:spTree>
    <p:extLst>
      <p:ext uri="{BB962C8B-B14F-4D97-AF65-F5344CB8AC3E}">
        <p14:creationId xmlns:p14="http://schemas.microsoft.com/office/powerpoint/2010/main" val="4949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4637-BA1B-4064-873E-2CD4F475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2155371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1800" u="sng" dirty="0"/>
              <a:t>Drug/ Cell-line Browser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 tile can also be selected and this will show the most effective drug for inhibiting that cell line again this threshold is set at 25% and can be adjusted using the slider and exported.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AC08-EE40-4F35-906F-B02BCA647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1" y="889450"/>
            <a:ext cx="7567126" cy="59685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D2EBA1-F610-447B-B0ED-F6BDBB3D847D}"/>
              </a:ext>
            </a:extLst>
          </p:cNvPr>
          <p:cNvSpPr/>
          <p:nvPr/>
        </p:nvSpPr>
        <p:spPr>
          <a:xfrm rot="8889972">
            <a:off x="7568623" y="2491273"/>
            <a:ext cx="1091681" cy="573833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13E1-4CA6-4100-95D9-7F72203A216D}"/>
              </a:ext>
            </a:extLst>
          </p:cNvPr>
          <p:cNvSpPr txBox="1"/>
          <p:nvPr/>
        </p:nvSpPr>
        <p:spPr>
          <a:xfrm>
            <a:off x="8653393" y="2131858"/>
            <a:ext cx="237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Effective drugs for chosen cell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C77852-B8DD-4353-A868-DF855D20B5DA}"/>
              </a:ext>
            </a:extLst>
          </p:cNvPr>
          <p:cNvCxnSpPr>
            <a:cxnSpLocks/>
          </p:cNvCxnSpPr>
          <p:nvPr/>
        </p:nvCxnSpPr>
        <p:spPr>
          <a:xfrm flipV="1">
            <a:off x="1222310" y="2843503"/>
            <a:ext cx="1653074" cy="95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2FCF6A-C79F-455F-87C5-AD944DF5F57F}"/>
              </a:ext>
            </a:extLst>
          </p:cNvPr>
          <p:cNvSpPr txBox="1"/>
          <p:nvPr/>
        </p:nvSpPr>
        <p:spPr>
          <a:xfrm>
            <a:off x="-80058" y="2843503"/>
            <a:ext cx="237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Selected cell</a:t>
            </a:r>
          </a:p>
        </p:txBody>
      </p:sp>
    </p:spTree>
    <p:extLst>
      <p:ext uri="{BB962C8B-B14F-4D97-AF65-F5344CB8AC3E}">
        <p14:creationId xmlns:p14="http://schemas.microsoft.com/office/powerpoint/2010/main" val="54140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7843-69BC-40E3-8322-E4C797D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098"/>
            <a:ext cx="10515600" cy="4351338"/>
          </a:xfrm>
        </p:spPr>
        <p:txBody>
          <a:bodyPr/>
          <a:lstStyle/>
          <a:p>
            <a:pPr marL="342900" indent="-342900"/>
            <a:r>
              <a:rPr lang="en-US" sz="1800" u="sng" dirty="0"/>
              <a:t>Drug/ Cell-line Browser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You can also filter the cell lines by using the cell line drop down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And you can add cell line names by using the cell line label drop down.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Note: The cell line </a:t>
            </a:r>
            <a:r>
              <a:rPr lang="en-US" sz="1800" dirty="0" err="1"/>
              <a:t>lables</a:t>
            </a:r>
            <a:r>
              <a:rPr lang="en-US" sz="1800" dirty="0"/>
              <a:t> are very small and hard to see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AA855-AD04-4BDD-ABD9-5D629973D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3" y="1718747"/>
            <a:ext cx="6486167" cy="51392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2D1910B-299A-43E9-B1AA-D2C3993D19EE}"/>
              </a:ext>
            </a:extLst>
          </p:cNvPr>
          <p:cNvSpPr/>
          <p:nvPr/>
        </p:nvSpPr>
        <p:spPr>
          <a:xfrm rot="1961084">
            <a:off x="5075045" y="2627098"/>
            <a:ext cx="1091681" cy="573833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46C555-8928-4A3B-A505-D69B960CB69E}"/>
              </a:ext>
            </a:extLst>
          </p:cNvPr>
          <p:cNvSpPr/>
          <p:nvPr/>
        </p:nvSpPr>
        <p:spPr>
          <a:xfrm rot="19535616">
            <a:off x="5245300" y="3727801"/>
            <a:ext cx="1091681" cy="573833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B7645-4B85-4172-A53B-CA8151390D1E}"/>
              </a:ext>
            </a:extLst>
          </p:cNvPr>
          <p:cNvSpPr txBox="1"/>
          <p:nvPr/>
        </p:nvSpPr>
        <p:spPr>
          <a:xfrm>
            <a:off x="2882411" y="2270990"/>
            <a:ext cx="237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Cell Line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55ED9-0E8F-4B53-B52E-065BFCF9F9DF}"/>
              </a:ext>
            </a:extLst>
          </p:cNvPr>
          <p:cNvSpPr txBox="1"/>
          <p:nvPr/>
        </p:nvSpPr>
        <p:spPr>
          <a:xfrm>
            <a:off x="3330444" y="4156971"/>
            <a:ext cx="237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Cell Line </a:t>
            </a:r>
            <a:r>
              <a:rPr lang="en-US" dirty="0" err="1">
                <a:solidFill>
                  <a:srgbClr val="FF0000"/>
                </a:solidFill>
              </a:rPr>
              <a:t>lables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7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AED7-3D7B-4016-9E5C-F37596A2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Drug/ Cell-line Browser</a:t>
            </a:r>
            <a:endParaRPr lang="en-US" sz="2800" dirty="0"/>
          </a:p>
          <a:p>
            <a:r>
              <a:rPr lang="en-US" sz="2800" dirty="0"/>
              <a:t>the dataset you are using by adjusting the select dataset dropdown menu.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10790-313C-49A7-B462-6AD91B9F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76" y="1083115"/>
            <a:ext cx="7178662" cy="566215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FEFFCAB-0C62-4581-9606-C6673FB57E78}"/>
              </a:ext>
            </a:extLst>
          </p:cNvPr>
          <p:cNvSpPr/>
          <p:nvPr/>
        </p:nvSpPr>
        <p:spPr>
          <a:xfrm rot="8889972">
            <a:off x="8757606" y="1716831"/>
            <a:ext cx="1091681" cy="573833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A183E-0CF2-43B9-B3EB-80F33BAC634C}"/>
              </a:ext>
            </a:extLst>
          </p:cNvPr>
          <p:cNvSpPr txBox="1"/>
          <p:nvPr/>
        </p:nvSpPr>
        <p:spPr>
          <a:xfrm>
            <a:off x="9635777" y="1083115"/>
            <a:ext cx="237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Dataset</a:t>
            </a:r>
          </a:p>
        </p:txBody>
      </p:sp>
    </p:spTree>
    <p:extLst>
      <p:ext uri="{BB962C8B-B14F-4D97-AF65-F5344CB8AC3E}">
        <p14:creationId xmlns:p14="http://schemas.microsoft.com/office/powerpoint/2010/main" val="143418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8F6FF-5C2F-43B5-B584-6DE2E900FDB9}"/>
              </a:ext>
            </a:extLst>
          </p:cNvPr>
          <p:cNvSpPr txBox="1"/>
          <p:nvPr/>
        </p:nvSpPr>
        <p:spPr>
          <a:xfrm>
            <a:off x="158621" y="121299"/>
            <a:ext cx="1126204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57575"/>
                </a:solidFill>
                <a:effectLst/>
              </a:rPr>
              <a:t>“The LINCS project is based on the premise that disrupting any one of the many steps of a given biological process will cause related changes in the molecular and cellular characteristics, behavior, and/or function of the cell”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7575"/>
                </a:solidFill>
              </a:rPr>
              <a:t>There was a pilot phase that ended in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7575"/>
                </a:solidFill>
              </a:rPr>
              <a:t>Current phase 2 started in 2014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7575"/>
                </a:solidFill>
              </a:rPr>
              <a:t>This synergizes with the NIH Big Data to Knowledge (BD2K)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7575"/>
                </a:solidFill>
              </a:rPr>
              <a:t>The goals of the program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57575"/>
                </a:solidFill>
                <a:effectLst/>
              </a:rPr>
              <a:t>establish a new understanding of health and disease through an integrative approach that identifies patterns of common networks and cellular responses (called </a:t>
            </a:r>
            <a:r>
              <a:rPr lang="en-US" b="0" i="1" dirty="0">
                <a:solidFill>
                  <a:srgbClr val="757575"/>
                </a:solidFill>
                <a:effectLst/>
              </a:rPr>
              <a:t>cellular signatures</a:t>
            </a:r>
            <a:r>
              <a:rPr lang="en-US" b="0" i="0" dirty="0">
                <a:solidFill>
                  <a:srgbClr val="757575"/>
                </a:solidFill>
                <a:effectLst/>
              </a:rPr>
              <a:t>) across different types of tissues and cells in response to a broad range of perturbations.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7575"/>
                </a:solidFill>
              </a:rPr>
              <a:t>Disrupting any one of many steps will cause a change in the cellular phenotype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75757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7575"/>
                </a:solidFill>
              </a:rPr>
              <a:t>The definition of cellular signatures they use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57575"/>
                </a:solidFill>
                <a:effectLst/>
              </a:rPr>
              <a:t>the set of reduced dimensionality descriptors of the underlying data that provide insight into mechanism and serve as predictors</a:t>
            </a:r>
          </a:p>
        </p:txBody>
      </p:sp>
    </p:spTree>
    <p:extLst>
      <p:ext uri="{BB962C8B-B14F-4D97-AF65-F5344CB8AC3E}">
        <p14:creationId xmlns:p14="http://schemas.microsoft.com/office/powerpoint/2010/main" val="197233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626F-C9AA-4982-B928-9C722A58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102636"/>
            <a:ext cx="11999168" cy="675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Overview cont.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757575"/>
                </a:solidFill>
                <a:effectLst/>
              </a:rPr>
              <a:t>They use 6 different Data and signature Generation centers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57575"/>
                </a:solidFill>
              </a:rPr>
              <a:t>The Drug Toxicity signature generation center= monitor gene and protein expression as well as phenotype assays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757575"/>
                </a:solidFill>
                <a:effectLst/>
              </a:rPr>
              <a:t>The HMS LINCS Center = mon</a:t>
            </a:r>
            <a:r>
              <a:rPr lang="en-US" sz="1800" dirty="0">
                <a:solidFill>
                  <a:srgbClr val="757575"/>
                </a:solidFill>
              </a:rPr>
              <a:t>itors cell responses using multiple biochemical, imaging and cell assays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57575"/>
                </a:solidFill>
              </a:rPr>
              <a:t>The Lincs center for Transcriptomics = use the L1000 assay for gene-expression profiling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57575"/>
                </a:solidFill>
              </a:rPr>
              <a:t>The Lincs Proteomic characterization center for signaling and epigenetics = performance of the </a:t>
            </a:r>
            <a:r>
              <a:rPr lang="en-US" sz="1800" b="0" i="0" dirty="0">
                <a:solidFill>
                  <a:srgbClr val="757575"/>
                </a:solidFill>
                <a:effectLst/>
              </a:rPr>
              <a:t>P100 reduced representation </a:t>
            </a:r>
            <a:r>
              <a:rPr lang="en-US" sz="1800" b="0" i="0" dirty="0" err="1">
                <a:solidFill>
                  <a:srgbClr val="757575"/>
                </a:solidFill>
                <a:effectLst/>
              </a:rPr>
              <a:t>phosphoprofiling</a:t>
            </a:r>
            <a:r>
              <a:rPr lang="en-US" sz="1800" b="0" i="0" dirty="0">
                <a:solidFill>
                  <a:srgbClr val="757575"/>
                </a:solidFill>
                <a:effectLst/>
              </a:rPr>
              <a:t> and GCP global chromatin profiling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57575"/>
                </a:solidFill>
              </a:rPr>
              <a:t>The MEP Lincs Center = imaging of cancer cell lines places into a </a:t>
            </a:r>
            <a:r>
              <a:rPr lang="en-US" sz="1800" dirty="0" err="1">
                <a:solidFill>
                  <a:srgbClr val="757575"/>
                </a:solidFill>
              </a:rPr>
              <a:t>microenviroment</a:t>
            </a:r>
            <a:r>
              <a:rPr lang="en-US" sz="1800" dirty="0">
                <a:solidFill>
                  <a:srgbClr val="757575"/>
                </a:solidFill>
              </a:rPr>
              <a:t>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57575"/>
                </a:solidFill>
              </a:rPr>
              <a:t>The </a:t>
            </a:r>
            <a:r>
              <a:rPr lang="en-US" sz="1800" dirty="0" err="1">
                <a:solidFill>
                  <a:srgbClr val="757575"/>
                </a:solidFill>
              </a:rPr>
              <a:t>NeuroLincs</a:t>
            </a:r>
            <a:r>
              <a:rPr lang="en-US" sz="1800" dirty="0">
                <a:solidFill>
                  <a:srgbClr val="757575"/>
                </a:solidFill>
              </a:rPr>
              <a:t> Center = Studying of the iPSCs derived from normal, familial and sporadic ALS patients</a:t>
            </a:r>
          </a:p>
          <a:p>
            <a:pPr marL="342900" indent="-342900"/>
            <a:r>
              <a:rPr lang="en-US" sz="1800" dirty="0">
                <a:solidFill>
                  <a:srgbClr val="757575"/>
                </a:solidFill>
              </a:rPr>
              <a:t>Each of these centers uses their own set of perturbations that are determined by the assay they use, in the same order as a above they are;</a:t>
            </a:r>
          </a:p>
          <a:p>
            <a:pPr marL="800100" lvl="1" indent="-342900"/>
            <a:r>
              <a:rPr lang="en-US" sz="1800" b="0" i="0" dirty="0">
                <a:solidFill>
                  <a:srgbClr val="757575"/>
                </a:solidFill>
                <a:effectLst/>
              </a:rPr>
              <a:t>FDA -approved drugs applied individually or in combinations.</a:t>
            </a:r>
          </a:p>
          <a:p>
            <a:pPr marL="800100" lvl="1" indent="-342900"/>
            <a:r>
              <a:rPr lang="en-US" sz="1800" b="0" i="0" dirty="0">
                <a:solidFill>
                  <a:srgbClr val="757575"/>
                </a:solidFill>
                <a:effectLst/>
              </a:rPr>
              <a:t>small-molecule protein kinase inhibitors and naturally occurring growth factors, cytokines and chemokines in various combinations.</a:t>
            </a:r>
          </a:p>
          <a:p>
            <a:pPr marL="800100" lvl="1" indent="-342900"/>
            <a:r>
              <a:rPr lang="en-US" sz="1800" dirty="0">
                <a:solidFill>
                  <a:srgbClr val="757575"/>
                </a:solidFill>
              </a:rPr>
              <a:t>Both the Lincs center for transcriptomics and the </a:t>
            </a:r>
            <a:r>
              <a:rPr lang="en-US" sz="1800" dirty="0" err="1">
                <a:solidFill>
                  <a:srgbClr val="757575"/>
                </a:solidFill>
              </a:rPr>
              <a:t>The</a:t>
            </a:r>
            <a:r>
              <a:rPr lang="en-US" sz="1800" dirty="0">
                <a:solidFill>
                  <a:srgbClr val="757575"/>
                </a:solidFill>
              </a:rPr>
              <a:t> Lincs Proteomic characterization center for signaling and epigenetics profile </a:t>
            </a:r>
            <a:r>
              <a:rPr lang="en-US" sz="1800" b="0" i="0" dirty="0">
                <a:solidFill>
                  <a:srgbClr val="757575"/>
                </a:solidFill>
                <a:effectLst/>
              </a:rPr>
              <a:t> over 20,000 small molecules and 5,000 human genes</a:t>
            </a:r>
          </a:p>
          <a:p>
            <a:pPr marL="800100" lvl="1" indent="-342900"/>
            <a:r>
              <a:rPr lang="en-US" sz="1800" dirty="0">
                <a:solidFill>
                  <a:srgbClr val="757575"/>
                </a:solidFill>
              </a:rPr>
              <a:t>3</a:t>
            </a:r>
            <a:r>
              <a:rPr lang="en-US" sz="1800" b="0" i="0" dirty="0">
                <a:solidFill>
                  <a:srgbClr val="757575"/>
                </a:solidFill>
                <a:effectLst/>
              </a:rPr>
              <a:t>,000 unique micro-environment conditions where an extracellular matrix protein is combined with an extracellular ligand to define a unique condition.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757575"/>
                </a:solidFill>
                <a:effectLst/>
              </a:rPr>
              <a:t>ALS motor neuron cells compared with cells from subjects that do not have the disease.</a:t>
            </a:r>
          </a:p>
          <a:p>
            <a:endParaRPr lang="en-US" sz="1200" dirty="0">
              <a:solidFill>
                <a:srgbClr val="757575"/>
              </a:solidFill>
              <a:latin typeface="Lato" panose="020F0502020204030203" pitchFamily="34" charset="0"/>
            </a:endParaRPr>
          </a:p>
          <a:p>
            <a:pPr marL="800100" lvl="1" indent="-342900"/>
            <a:endParaRPr lang="en-US" sz="2000" b="0" i="0" dirty="0">
              <a:solidFill>
                <a:srgbClr val="757575"/>
              </a:solidFill>
              <a:effectLst/>
              <a:latin typeface="Lato" panose="020F0502020204030203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2F103D-D6FB-406C-A65E-130647AC3DC0}"/>
              </a:ext>
            </a:extLst>
          </p:cNvPr>
          <p:cNvSpPr txBox="1"/>
          <p:nvPr/>
        </p:nvSpPr>
        <p:spPr>
          <a:xfrm>
            <a:off x="0" y="89624"/>
            <a:ext cx="440404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Workflow according to CLUE</a:t>
            </a:r>
          </a:p>
          <a:p>
            <a:r>
              <a:rPr lang="en-US" sz="1600" dirty="0"/>
              <a:t>The various levels correspond to various different steps in the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Level 1 =Raw unprocessed flow cytometry data from Luminex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Level 2 = Gene expression values per 1000 genes after deconvolution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Level 3 = </a:t>
            </a:r>
            <a:r>
              <a:rPr lang="en-US" sz="1600" b="0" i="0" dirty="0" err="1">
                <a:effectLst/>
                <a:latin typeface="Lato" panose="020F0502020204030203" pitchFamily="34" charset="0"/>
              </a:rPr>
              <a:t>uantile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-normalized gene expression profiles of landmark genes and imputed transcripts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</a:rPr>
              <a:t>A =Gene expression Normalized to invariant gene set curves and quantile normalized across each 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" panose="020F0502020204030203" pitchFamily="34" charset="0"/>
              </a:rPr>
              <a:t>B= Additional genes not directly measured in the L10000 assay are inferred based on normalized values for the landmark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</a:rPr>
              <a:t>Level 4 = 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Gene signatures computed using z-scores relative to the plate population as control or relative to the plate vehicle control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Level 5 = </a:t>
            </a:r>
            <a:r>
              <a:rPr lang="en-US" sz="1600" b="0" i="0" dirty="0">
                <a:effectLst/>
                <a:latin typeface="Lato" panose="020F0502020204030203" pitchFamily="34" charset="0"/>
              </a:rPr>
              <a:t>Differential gene expression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</a:rPr>
              <a:t>This is the one we work off of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B8E0B-1D19-42F1-A4EE-70A2E41E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658518"/>
            <a:ext cx="7881257" cy="26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8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5416-C4DF-43A0-B3BC-88B5E52D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91"/>
            <a:ext cx="6680718" cy="6083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Weird things I found in the GRO CMAP LINCS User Guide v2.1 </a:t>
            </a:r>
          </a:p>
          <a:p>
            <a:pPr lvl="1"/>
            <a:r>
              <a:rPr lang="en-US" dirty="0"/>
              <a:t>They seem to refer to multiple different data structures </a:t>
            </a:r>
          </a:p>
          <a:p>
            <a:pPr lvl="1"/>
            <a:r>
              <a:rPr lang="en-US" dirty="0"/>
              <a:t>They say this at one point </a:t>
            </a: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300" b="1" i="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Q: What levels / types of data are available?</a:t>
            </a:r>
            <a:endParaRPr lang="en-US" sz="13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A: There are 5 levels of data available:</a:t>
            </a:r>
            <a:endParaRPr lang="en-US" sz="13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300" b="0" dirty="0">
                <a:effectLst/>
              </a:rPr>
            </a:b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1 - LXB - raw fluorescent count data generated by Luminex scanners.  Fluorescent intensities measured for multiple beads of each of 500 different colors</a:t>
            </a:r>
            <a:endParaRPr lang="en-US" sz="13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300" b="0" dirty="0">
                <a:effectLst/>
              </a:rPr>
            </a:b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2 - GEX - Gene expression levels for the 978 landmark genes, deconvoluted from the measured fluorescent intensity values</a:t>
            </a:r>
            <a:endParaRPr lang="en-US" sz="13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300" b="0" dirty="0">
                <a:effectLst/>
              </a:rPr>
            </a:b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3 - INF_mlr12k - Gene expression (GEX, Level 2) levels that have been normalized to invariant gene set curves, and quantile normalized across each plate, and inferred values based on those normalized values</a:t>
            </a:r>
            <a:endParaRPr lang="en-US" sz="13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300" b="0" dirty="0">
                <a:effectLst/>
              </a:rPr>
            </a:b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4 - ZSVCINF_mlr12k - Z-scores for each gene based on INF_mlr12k / Level 3 with respect to the population of vehicle controls. </a:t>
            </a:r>
            <a:endParaRPr lang="en-US" sz="1300" b="0" dirty="0">
              <a:effectLst/>
            </a:endParaRPr>
          </a:p>
          <a:p>
            <a:pPr marL="457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ZSPCINF_mlr12k - Z-scores for each gene based on INF_mlr12k / Level 3 with respect to the entire plate population</a:t>
            </a:r>
            <a:endParaRPr lang="en-US" sz="13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300" b="0" dirty="0">
                <a:effectLst/>
              </a:rPr>
            </a:b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Level 5 - MODZ - replicate-collapsed z-score vectors based on Level 4.</a:t>
            </a:r>
            <a:endParaRPr lang="en-US" sz="1300" b="0" dirty="0">
              <a:effectLst/>
            </a:endParaRPr>
          </a:p>
          <a:p>
            <a:pPr marL="0" indent="0">
              <a:buNone/>
            </a:pPr>
            <a:r>
              <a:rPr lang="en-US" dirty="0"/>
              <a:t>But also show this graph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193A7-55FA-4CAF-BA84-8B5BE1EE4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10" y="826763"/>
            <a:ext cx="5490990" cy="58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A535-74D0-4887-AD91-9C7D3DB1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74645"/>
            <a:ext cx="11260494" cy="6102318"/>
          </a:xfrm>
        </p:spPr>
        <p:txBody>
          <a:bodyPr>
            <a:normAutofit/>
          </a:bodyPr>
          <a:lstStyle/>
          <a:p>
            <a:r>
              <a:rPr lang="en-US" sz="1800" dirty="0"/>
              <a:t>Data can be downloaded from </a:t>
            </a:r>
            <a:r>
              <a:rPr lang="en-US" sz="1800" dirty="0">
                <a:hlinkClick r:id="rId2"/>
              </a:rPr>
              <a:t>https://clue.io/releases/data-dashboard</a:t>
            </a:r>
            <a:r>
              <a:rPr lang="en-US" sz="1800" dirty="0"/>
              <a:t> but a log in is required </a:t>
            </a:r>
          </a:p>
          <a:p>
            <a:r>
              <a:rPr lang="en-US" sz="1800" dirty="0"/>
              <a:t>You can </a:t>
            </a:r>
            <a:r>
              <a:rPr lang="en-US" sz="1800" dirty="0" err="1"/>
              <a:t>calso</a:t>
            </a:r>
            <a:r>
              <a:rPr lang="en-US" sz="1800" dirty="0"/>
              <a:t> download levels 1-4 from </a:t>
            </a:r>
            <a:r>
              <a:rPr lang="en-US" sz="1800" dirty="0">
                <a:hlinkClick r:id="rId3"/>
              </a:rPr>
              <a:t>https://www.ncbi.nlm.nih.gov/geo/query/acc.cgi?acc=GSE70138</a:t>
            </a:r>
            <a:endParaRPr lang="en-US" sz="1800" dirty="0"/>
          </a:p>
          <a:p>
            <a:r>
              <a:rPr lang="en-US" sz="1800" dirty="0"/>
              <a:t>We will be using level 5 data from clue.io</a:t>
            </a:r>
          </a:p>
          <a:p>
            <a:pPr lvl="1"/>
            <a:r>
              <a:rPr lang="en-US" sz="1400" dirty="0"/>
              <a:t>We could attempt to use the controls or other treatments </a:t>
            </a:r>
          </a:p>
          <a:p>
            <a:pPr lvl="1"/>
            <a:r>
              <a:rPr lang="en-US" sz="1400" dirty="0"/>
              <a:t>Nut for now were just using the level 5 data for compounds</a:t>
            </a:r>
          </a:p>
          <a:p>
            <a:r>
              <a:rPr lang="en-US" sz="1800" dirty="0"/>
              <a:t>Most of the programs will also require a info file such as the GSE92742_Broad_LINCS_gene_info.txt.gz for dealing with level 5</a:t>
            </a:r>
          </a:p>
          <a:p>
            <a:r>
              <a:rPr lang="en-US" sz="1800" dirty="0"/>
              <a:t>They can also be downloaded from the clue link </a:t>
            </a:r>
          </a:p>
        </p:txBody>
      </p:sp>
    </p:spTree>
    <p:extLst>
      <p:ext uri="{BB962C8B-B14F-4D97-AF65-F5344CB8AC3E}">
        <p14:creationId xmlns:p14="http://schemas.microsoft.com/office/powerpoint/2010/main" val="76794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C121-BD40-4B1C-A7CD-0D91E22C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Data Retrieval and interaction</a:t>
            </a:r>
          </a:p>
          <a:p>
            <a:r>
              <a:rPr lang="en-US" sz="1600" dirty="0"/>
              <a:t>Can be retrieved as a whole set from </a:t>
            </a:r>
            <a:r>
              <a:rPr lang="en-US" sz="1600" dirty="0">
                <a:hlinkClick r:id="rId2"/>
              </a:rPr>
              <a:t>https://clue.io/releases/data-dashboard</a:t>
            </a:r>
            <a:r>
              <a:rPr lang="en-US" sz="1600" dirty="0"/>
              <a:t> once a login is created can be retrieved with either, </a:t>
            </a:r>
            <a:r>
              <a:rPr lang="en-US" sz="1600" dirty="0" err="1"/>
              <a:t>curl,wget</a:t>
            </a:r>
            <a:r>
              <a:rPr lang="en-US" sz="1600" dirty="0"/>
              <a:t> or </a:t>
            </a:r>
            <a:r>
              <a:rPr lang="en-US" sz="1600" dirty="0" err="1"/>
              <a:t>aws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I tried curl took about 6 </a:t>
            </a:r>
            <a:r>
              <a:rPr lang="en-US" sz="1600" dirty="0" err="1"/>
              <a:t>hrs</a:t>
            </a:r>
            <a:r>
              <a:rPr lang="en-US" sz="1600" dirty="0"/>
              <a:t> then crashed </a:t>
            </a:r>
          </a:p>
          <a:p>
            <a:pPr lvl="1"/>
            <a:r>
              <a:rPr lang="en-US" sz="1600" dirty="0"/>
              <a:t>However direct download worked</a:t>
            </a:r>
          </a:p>
          <a:p>
            <a:pPr lvl="1"/>
            <a:r>
              <a:rPr lang="en-US" sz="1600" dirty="0"/>
              <a:t>Most packages require you download it that I found </a:t>
            </a:r>
          </a:p>
          <a:p>
            <a:pPr marL="0" indent="0">
              <a:buNone/>
            </a:pPr>
            <a:r>
              <a:rPr lang="en-US" sz="2000" u="sng" dirty="0"/>
              <a:t>Packages</a:t>
            </a:r>
          </a:p>
          <a:p>
            <a:r>
              <a:rPr lang="en-US" sz="2000" dirty="0"/>
              <a:t>These are the ones I got from Nate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Slinky – R this is the most promising </a:t>
            </a:r>
          </a:p>
          <a:p>
            <a:pPr lvl="1"/>
            <a:r>
              <a:rPr lang="en-US" sz="1600" dirty="0"/>
              <a:t>L1000 Viewer – this is a search engine and graphical interface I don’t think this exists any more or at least I cant access it </a:t>
            </a:r>
          </a:p>
          <a:p>
            <a:pPr lvl="2"/>
            <a:r>
              <a:rPr lang="en-US" sz="1200" dirty="0"/>
              <a:t>http://l1000viewer.bio-complexity.com/</a:t>
            </a:r>
          </a:p>
          <a:p>
            <a:pPr lvl="1"/>
            <a:r>
              <a:rPr lang="en-US" sz="1600" dirty="0" err="1"/>
              <a:t>DeepLINCS</a:t>
            </a:r>
            <a:r>
              <a:rPr lang="en-US" sz="1600" dirty="0"/>
              <a:t> – python based off a deep learning approach.</a:t>
            </a:r>
          </a:p>
          <a:p>
            <a:pPr lvl="2"/>
            <a:endParaRPr lang="en-US" sz="1200" dirty="0"/>
          </a:p>
          <a:p>
            <a:r>
              <a:rPr lang="en-US" sz="2000" dirty="0"/>
              <a:t>Found elsewhere</a:t>
            </a:r>
          </a:p>
          <a:p>
            <a:pPr lvl="1"/>
            <a:r>
              <a:rPr lang="en-US" sz="1600" dirty="0"/>
              <a:t>Drug/ Cell-line browser </a:t>
            </a:r>
          </a:p>
          <a:p>
            <a:pPr lvl="2"/>
            <a:r>
              <a:rPr lang="en-US" sz="1200" dirty="0"/>
              <a:t>https://www.maayanlab.net/LINCS/DCB/</a:t>
            </a:r>
          </a:p>
          <a:p>
            <a:pPr lvl="2"/>
            <a:r>
              <a:rPr lang="en-US" sz="1200" dirty="0"/>
              <a:t>This may work as a quick way to grab just types of interest say, ovarian, bladder, kidney </a:t>
            </a:r>
            <a:r>
              <a:rPr lang="en-US" sz="1200" dirty="0" err="1"/>
              <a:t>ect</a:t>
            </a:r>
            <a:r>
              <a:rPr lang="en-US" sz="1200" dirty="0"/>
              <a:t>. </a:t>
            </a:r>
          </a:p>
          <a:p>
            <a:pPr lvl="2"/>
            <a:r>
              <a:rPr lang="en-US" sz="1200" dirty="0"/>
              <a:t>However doubt it will be good for large scale querying </a:t>
            </a:r>
          </a:p>
          <a:p>
            <a:pPr lvl="1"/>
            <a:r>
              <a:rPr lang="en-US" sz="1600" dirty="0" err="1"/>
              <a:t>signatureSearchData</a:t>
            </a:r>
            <a:endParaRPr lang="en-US" sz="1600" dirty="0"/>
          </a:p>
          <a:p>
            <a:pPr lvl="2"/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 allows to search with a query gene expression signature (GES) a database of treatment GESs to identify cellular states sharing similar expression responses (connections). This way one can identify drugs or gene knockouts that induce expression phenotypes similar to a sample of interest. </a:t>
            </a:r>
            <a:endParaRPr lang="en-US" sz="1200" dirty="0"/>
          </a:p>
          <a:p>
            <a:pPr lvl="2"/>
            <a:r>
              <a:rPr lang="en-US" sz="1200" dirty="0">
                <a:hlinkClick r:id="rId3"/>
              </a:rPr>
              <a:t>https://bioconductor.org/packages/release/data/experiment/vignettes/signatureSearchData/inst/doc/signatureSearchData.html#4_LINCS_Signature_Database</a:t>
            </a:r>
            <a:endParaRPr lang="en-US" sz="1200" dirty="0"/>
          </a:p>
          <a:p>
            <a:pPr lvl="1"/>
            <a:r>
              <a:rPr lang="en-US" sz="1600" dirty="0"/>
              <a:t>Links Data portal- this is just a search engine but could be useful. </a:t>
            </a:r>
          </a:p>
        </p:txBody>
      </p:sp>
    </p:spTree>
    <p:extLst>
      <p:ext uri="{BB962C8B-B14F-4D97-AF65-F5344CB8AC3E}">
        <p14:creationId xmlns:p14="http://schemas.microsoft.com/office/powerpoint/2010/main" val="154737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C7813-C0DB-45E4-BDD9-4EA30AEFA3A9}"/>
              </a:ext>
            </a:extLst>
          </p:cNvPr>
          <p:cNvSpPr txBox="1"/>
          <p:nvPr/>
        </p:nvSpPr>
        <p:spPr>
          <a:xfrm>
            <a:off x="0" y="0"/>
            <a:ext cx="11327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Drug/ Cell-line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HTML5 data  visualization tool for interacting with cancer cell-line/drug-viability studies. It was created by Written by </a:t>
            </a:r>
            <a:r>
              <a:rPr lang="en-US" dirty="0" err="1"/>
              <a:t>Qiaonan</a:t>
            </a:r>
            <a:r>
              <a:rPr lang="en-US" dirty="0"/>
              <a:t> Duan and </a:t>
            </a:r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Ma’ayan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found at </a:t>
            </a:r>
            <a:r>
              <a:rPr lang="en-US" sz="1800" dirty="0">
                <a:hlinkClick r:id="rId2"/>
              </a:rPr>
              <a:t>https://www.maayanlab.net/LINCS/DCB/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manual </a:t>
            </a:r>
            <a:r>
              <a:rPr lang="en-US" dirty="0"/>
              <a:t>can be found at </a:t>
            </a:r>
            <a:r>
              <a:rPr lang="en-US" dirty="0">
                <a:hlinkClick r:id="rId3"/>
              </a:rPr>
              <a:t>https://www.maayanlab.net/LINCS/DCB/DCB%20Manual.pdf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cell-lines are clustered in four ways.</a:t>
            </a:r>
          </a:p>
          <a:p>
            <a:pPr marL="800100" lvl="1" indent="-342900">
              <a:buAutoNum type="arabicParenR"/>
            </a:pPr>
            <a:r>
              <a:rPr lang="en-US" dirty="0"/>
              <a:t>Default is category view, this is cell lines clustered by tissue type or subtype</a:t>
            </a:r>
          </a:p>
          <a:p>
            <a:pPr marL="800100" lvl="1" indent="-342900">
              <a:buAutoNum type="arabicParenR"/>
            </a:pPr>
            <a:r>
              <a:rPr lang="en-US" dirty="0"/>
              <a:t>Response to drug vector for each cell line </a:t>
            </a:r>
          </a:p>
          <a:p>
            <a:pPr marL="800100" lvl="1" indent="-342900">
              <a:buAutoNum type="arabicParenR"/>
            </a:pPr>
            <a:r>
              <a:rPr lang="en-US" dirty="0"/>
              <a:t>Basal gene expression within each cell line , clustered by gene expression profile vectors</a:t>
            </a:r>
          </a:p>
          <a:p>
            <a:pPr marL="800100" lvl="1" indent="-342900">
              <a:buAutoNum type="arabicParenR"/>
            </a:pPr>
            <a:r>
              <a:rPr lang="en-US" dirty="0"/>
              <a:t>Mutation status clustered by gene mutations status </a:t>
            </a:r>
          </a:p>
          <a:p>
            <a:pPr marL="800100" lvl="1" indent="-342900">
              <a:buAutoNum type="arabicParenR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/>
              <a:t>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3C1EE0-1B2D-488C-915D-667D2D1851DE}"/>
              </a:ext>
            </a:extLst>
          </p:cNvPr>
          <p:cNvGrpSpPr/>
          <p:nvPr/>
        </p:nvGrpSpPr>
        <p:grpSpPr>
          <a:xfrm>
            <a:off x="0" y="3116425"/>
            <a:ext cx="12139127" cy="3137808"/>
            <a:chOff x="-74645" y="2805014"/>
            <a:chExt cx="14081418" cy="32999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4DC667-9ECF-419D-90C1-5F8F1D1A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645" y="2812818"/>
              <a:ext cx="3535986" cy="29491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81CCB8-C7A7-462C-9113-20F19A7BA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986" y="2812818"/>
              <a:ext cx="3543607" cy="32921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533ECFD-0C31-4159-99D3-4C3280AB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593" y="2805014"/>
              <a:ext cx="3429297" cy="32235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65835B-4122-438D-B577-5CC114ED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8890" y="2820438"/>
              <a:ext cx="3497883" cy="3276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824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0A75-58C3-4AB8-9880-714B167A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70"/>
            <a:ext cx="105156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1800" u="sng" dirty="0"/>
              <a:t>Drug/ Cell-line Browser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These views are manipulated by the buttons at the 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Using the drop down Select Drug menu will highlight the cell lines most sensitive to the drug this is by default the top 25%most sensitive but you can use the slider to change this threshold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This information can then be downloaded using the download results button. It comes out as a TXT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2A601-7385-4C4B-B485-DBB2A814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65" y="2226069"/>
            <a:ext cx="6411083" cy="463193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62346EE-D8AC-4851-B624-6B31F2C74D92}"/>
              </a:ext>
            </a:extLst>
          </p:cNvPr>
          <p:cNvSpPr/>
          <p:nvPr/>
        </p:nvSpPr>
        <p:spPr>
          <a:xfrm rot="8889972">
            <a:off x="8210939" y="2855167"/>
            <a:ext cx="1091681" cy="573833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61291D-9759-4AE9-BA25-F7C19AAF0FAD}"/>
              </a:ext>
            </a:extLst>
          </p:cNvPr>
          <p:cNvSpPr/>
          <p:nvPr/>
        </p:nvSpPr>
        <p:spPr>
          <a:xfrm rot="10800000">
            <a:off x="8210938" y="5254516"/>
            <a:ext cx="1091681" cy="573833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F6871-60F5-44FE-8C8F-A237654EC685}"/>
              </a:ext>
            </a:extLst>
          </p:cNvPr>
          <p:cNvSpPr txBox="1"/>
          <p:nvPr/>
        </p:nvSpPr>
        <p:spPr>
          <a:xfrm>
            <a:off x="9194569" y="2610417"/>
            <a:ext cx="237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Drug Select Dropdown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2A6E9-556D-4293-A305-7F6AF18624DC}"/>
              </a:ext>
            </a:extLst>
          </p:cNvPr>
          <p:cNvSpPr txBox="1"/>
          <p:nvPr/>
        </p:nvSpPr>
        <p:spPr>
          <a:xfrm>
            <a:off x="9302619" y="5334030"/>
            <a:ext cx="237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63365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1443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Lato</vt:lpstr>
      <vt:lpstr>Office Theme</vt:lpstr>
      <vt:lpstr>Library of Integrated Network-based Cellular Signatures (LINCS)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Poire</dc:creator>
  <cp:lastModifiedBy>Alfonso Poire</cp:lastModifiedBy>
  <cp:revision>30</cp:revision>
  <dcterms:created xsi:type="dcterms:W3CDTF">2021-04-06T18:56:30Z</dcterms:created>
  <dcterms:modified xsi:type="dcterms:W3CDTF">2021-04-20T18:56:56Z</dcterms:modified>
</cp:coreProperties>
</file>