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78200" autoAdjust="0"/>
  </p:normalViewPr>
  <p:slideViewPr>
    <p:cSldViewPr snapToGrid="0">
      <p:cViewPr varScale="1">
        <p:scale>
          <a:sx n="52" d="100"/>
          <a:sy n="52" d="100"/>
        </p:scale>
        <p:origin x="12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E305-A9F6-41E4-BADC-37DA18846C8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B4B9-3FC0-4F4B-8998-541D577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E305-A9F6-41E4-BADC-37DA18846C8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B4B9-3FC0-4F4B-8998-541D577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E305-A9F6-41E4-BADC-37DA18846C8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B4B9-3FC0-4F4B-8998-541D577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E305-A9F6-41E4-BADC-37DA18846C8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B4B9-3FC0-4F4B-8998-541D577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E305-A9F6-41E4-BADC-37DA18846C8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B4B9-3FC0-4F4B-8998-541D577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E305-A9F6-41E4-BADC-37DA18846C8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B4B9-3FC0-4F4B-8998-541D577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2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E305-A9F6-41E4-BADC-37DA18846C8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B4B9-3FC0-4F4B-8998-541D577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E305-A9F6-41E4-BADC-37DA18846C8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B4B9-3FC0-4F4B-8998-541D577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9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E305-A9F6-41E4-BADC-37DA18846C8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B4B9-3FC0-4F4B-8998-541D577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2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E305-A9F6-41E4-BADC-37DA18846C8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B4B9-3FC0-4F4B-8998-541D577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8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E305-A9F6-41E4-BADC-37DA18846C8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B4B9-3FC0-4F4B-8998-541D577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E305-A9F6-41E4-BADC-37DA18846C8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B4B9-3FC0-4F4B-8998-541D577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5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Within-round segmentation and protein quantification with across round cell clustering to improve data fidelity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Nate Evans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3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all images together</a:t>
            </a:r>
          </a:p>
          <a:p>
            <a:r>
              <a:rPr lang="en-US" dirty="0" smtClean="0"/>
              <a:t>Segment cells using R0 </a:t>
            </a:r>
            <a:r>
              <a:rPr lang="en-US" dirty="0" err="1" smtClean="0"/>
              <a:t>dapi</a:t>
            </a:r>
            <a:r>
              <a:rPr lang="en-US" dirty="0" smtClean="0"/>
              <a:t> round </a:t>
            </a:r>
          </a:p>
          <a:p>
            <a:r>
              <a:rPr lang="en-US" dirty="0" smtClean="0"/>
              <a:t>Quantify protein expression across all rounds using segmentation ^^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6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all images together (as is)</a:t>
            </a:r>
          </a:p>
          <a:p>
            <a:r>
              <a:rPr lang="en-US" dirty="0" smtClean="0"/>
              <a:t>For each round </a:t>
            </a:r>
          </a:p>
          <a:p>
            <a:pPr lvl="1"/>
            <a:r>
              <a:rPr lang="en-US" dirty="0" smtClean="0"/>
              <a:t>Segment cells based on round </a:t>
            </a:r>
            <a:r>
              <a:rPr lang="en-US" dirty="0" err="1" smtClean="0"/>
              <a:t>dapi</a:t>
            </a:r>
            <a:r>
              <a:rPr lang="en-US" dirty="0" smtClean="0"/>
              <a:t> image </a:t>
            </a:r>
          </a:p>
          <a:p>
            <a:pPr lvl="1"/>
            <a:r>
              <a:rPr lang="en-US" dirty="0" smtClean="0"/>
              <a:t>Quantify within-round protein expression </a:t>
            </a:r>
          </a:p>
          <a:p>
            <a:pPr lvl="1"/>
            <a:r>
              <a:rPr lang="en-US" dirty="0" smtClean="0"/>
              <a:t>Output cell data</a:t>
            </a:r>
          </a:p>
          <a:p>
            <a:r>
              <a:rPr lang="en-US" dirty="0" smtClean="0"/>
              <a:t>Match cells across rounds using segmentation features (via clustering)</a:t>
            </a:r>
          </a:p>
          <a:p>
            <a:pPr lvl="1"/>
            <a:r>
              <a:rPr lang="en-US" dirty="0" smtClean="0"/>
              <a:t>X,Y coordinates </a:t>
            </a:r>
          </a:p>
          <a:p>
            <a:pPr lvl="1"/>
            <a:r>
              <a:rPr lang="en-US" dirty="0" smtClean="0"/>
              <a:t>Cell size </a:t>
            </a:r>
          </a:p>
          <a:p>
            <a:pPr lvl="1"/>
            <a:r>
              <a:rPr lang="en-US" dirty="0" smtClean="0"/>
              <a:t>Morphological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9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major worry I have is that the registration pipeline we currently have is not accurate enough to accurately quantify cell features across rounds. E.g., a 5-10 (guess-don’t actually know cell size) pixel shift can </a:t>
            </a:r>
            <a:r>
              <a:rPr lang="en-US" smtClean="0"/>
              <a:t>cause little </a:t>
            </a:r>
            <a:r>
              <a:rPr lang="en-US" dirty="0" smtClean="0"/>
              <a:t>cell-cell overlap </a:t>
            </a:r>
            <a:r>
              <a:rPr lang="en-US" smtClean="0"/>
              <a:t>across rounds. </a:t>
            </a:r>
            <a:endParaRPr lang="en-US" dirty="0" smtClean="0"/>
          </a:p>
          <a:p>
            <a:r>
              <a:rPr lang="en-US" dirty="0" smtClean="0"/>
              <a:t>By using density based clustering or uncertainty-aware clustering methods we can control the fidelity of matching cells across rounds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1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957970" y="1735493"/>
            <a:ext cx="3547091" cy="2500604"/>
          </a:xfrm>
          <a:custGeom>
            <a:avLst/>
            <a:gdLst>
              <a:gd name="connsiteX0" fmla="*/ 1718291 w 3547091"/>
              <a:gd name="connsiteY0" fmla="*/ 0 h 2500604"/>
              <a:gd name="connsiteX1" fmla="*/ 1718291 w 3547091"/>
              <a:gd name="connsiteY1" fmla="*/ 0 h 2500604"/>
              <a:gd name="connsiteX2" fmla="*/ 1195777 w 3547091"/>
              <a:gd name="connsiteY2" fmla="*/ 317241 h 2500604"/>
              <a:gd name="connsiteX3" fmla="*/ 1083809 w 3547091"/>
              <a:gd name="connsiteY3" fmla="*/ 335902 h 2500604"/>
              <a:gd name="connsiteX4" fmla="*/ 971842 w 3547091"/>
              <a:gd name="connsiteY4" fmla="*/ 410547 h 2500604"/>
              <a:gd name="connsiteX5" fmla="*/ 523973 w 3547091"/>
              <a:gd name="connsiteY5" fmla="*/ 485192 h 2500604"/>
              <a:gd name="connsiteX6" fmla="*/ 430667 w 3547091"/>
              <a:gd name="connsiteY6" fmla="*/ 522515 h 2500604"/>
              <a:gd name="connsiteX7" fmla="*/ 318699 w 3547091"/>
              <a:gd name="connsiteY7" fmla="*/ 541176 h 2500604"/>
              <a:gd name="connsiteX8" fmla="*/ 76103 w 3547091"/>
              <a:gd name="connsiteY8" fmla="*/ 709127 h 2500604"/>
              <a:gd name="connsiteX9" fmla="*/ 1458 w 3547091"/>
              <a:gd name="connsiteY9" fmla="*/ 839755 h 2500604"/>
              <a:gd name="connsiteX10" fmla="*/ 38781 w 3547091"/>
              <a:gd name="connsiteY10" fmla="*/ 1119674 h 2500604"/>
              <a:gd name="connsiteX11" fmla="*/ 76103 w 3547091"/>
              <a:gd name="connsiteY11" fmla="*/ 1306286 h 2500604"/>
              <a:gd name="connsiteX12" fmla="*/ 113426 w 3547091"/>
              <a:gd name="connsiteY12" fmla="*/ 1380931 h 2500604"/>
              <a:gd name="connsiteX13" fmla="*/ 188071 w 3547091"/>
              <a:gd name="connsiteY13" fmla="*/ 1567543 h 2500604"/>
              <a:gd name="connsiteX14" fmla="*/ 225393 w 3547091"/>
              <a:gd name="connsiteY14" fmla="*/ 1623527 h 2500604"/>
              <a:gd name="connsiteX15" fmla="*/ 300038 w 3547091"/>
              <a:gd name="connsiteY15" fmla="*/ 1791478 h 2500604"/>
              <a:gd name="connsiteX16" fmla="*/ 337360 w 3547091"/>
              <a:gd name="connsiteY16" fmla="*/ 1866123 h 2500604"/>
              <a:gd name="connsiteX17" fmla="*/ 393344 w 3547091"/>
              <a:gd name="connsiteY17" fmla="*/ 2015413 h 2500604"/>
              <a:gd name="connsiteX18" fmla="*/ 1195777 w 3547091"/>
              <a:gd name="connsiteY18" fmla="*/ 2388637 h 2500604"/>
              <a:gd name="connsiteX19" fmla="*/ 1923564 w 3547091"/>
              <a:gd name="connsiteY19" fmla="*/ 2500604 h 2500604"/>
              <a:gd name="connsiteX20" fmla="*/ 2912609 w 3547091"/>
              <a:gd name="connsiteY20" fmla="*/ 1884784 h 2500604"/>
              <a:gd name="connsiteX21" fmla="*/ 2949932 w 3547091"/>
              <a:gd name="connsiteY21" fmla="*/ 1810139 h 2500604"/>
              <a:gd name="connsiteX22" fmla="*/ 3005915 w 3547091"/>
              <a:gd name="connsiteY22" fmla="*/ 1735494 h 2500604"/>
              <a:gd name="connsiteX23" fmla="*/ 3024577 w 3547091"/>
              <a:gd name="connsiteY23" fmla="*/ 1679510 h 2500604"/>
              <a:gd name="connsiteX24" fmla="*/ 3080560 w 3547091"/>
              <a:gd name="connsiteY24" fmla="*/ 1623527 h 2500604"/>
              <a:gd name="connsiteX25" fmla="*/ 3267173 w 3547091"/>
              <a:gd name="connsiteY25" fmla="*/ 1492898 h 2500604"/>
              <a:gd name="connsiteX26" fmla="*/ 3360479 w 3547091"/>
              <a:gd name="connsiteY26" fmla="*/ 1418253 h 2500604"/>
              <a:gd name="connsiteX27" fmla="*/ 3547091 w 3547091"/>
              <a:gd name="connsiteY27" fmla="*/ 1268964 h 2500604"/>
              <a:gd name="connsiteX28" fmla="*/ 3509769 w 3547091"/>
              <a:gd name="connsiteY28" fmla="*/ 970384 h 2500604"/>
              <a:gd name="connsiteX29" fmla="*/ 3435124 w 3547091"/>
              <a:gd name="connsiteY29" fmla="*/ 783772 h 2500604"/>
              <a:gd name="connsiteX30" fmla="*/ 3285834 w 3547091"/>
              <a:gd name="connsiteY30" fmla="*/ 671804 h 2500604"/>
              <a:gd name="connsiteX31" fmla="*/ 3248511 w 3547091"/>
              <a:gd name="connsiteY31" fmla="*/ 634482 h 2500604"/>
              <a:gd name="connsiteX32" fmla="*/ 3136544 w 3547091"/>
              <a:gd name="connsiteY32" fmla="*/ 559837 h 2500604"/>
              <a:gd name="connsiteX33" fmla="*/ 3061899 w 3547091"/>
              <a:gd name="connsiteY33" fmla="*/ 522515 h 2500604"/>
              <a:gd name="connsiteX34" fmla="*/ 2725997 w 3547091"/>
              <a:gd name="connsiteY34" fmla="*/ 242596 h 2500604"/>
              <a:gd name="connsiteX35" fmla="*/ 2651352 w 3547091"/>
              <a:gd name="connsiteY35" fmla="*/ 186613 h 2500604"/>
              <a:gd name="connsiteX36" fmla="*/ 2614030 w 3547091"/>
              <a:gd name="connsiteY36" fmla="*/ 149290 h 2500604"/>
              <a:gd name="connsiteX37" fmla="*/ 2483401 w 3547091"/>
              <a:gd name="connsiteY37" fmla="*/ 74645 h 2500604"/>
              <a:gd name="connsiteX38" fmla="*/ 1792936 w 3547091"/>
              <a:gd name="connsiteY38" fmla="*/ 55984 h 2500604"/>
              <a:gd name="connsiteX39" fmla="*/ 1680969 w 3547091"/>
              <a:gd name="connsiteY39" fmla="*/ 37323 h 250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547091" h="2500604">
                <a:moveTo>
                  <a:pt x="1718291" y="0"/>
                </a:moveTo>
                <a:lnTo>
                  <a:pt x="1718291" y="0"/>
                </a:lnTo>
                <a:cubicBezTo>
                  <a:pt x="1544120" y="105747"/>
                  <a:pt x="1375858" y="221904"/>
                  <a:pt x="1195777" y="317241"/>
                </a:cubicBezTo>
                <a:cubicBezTo>
                  <a:pt x="1162337" y="334945"/>
                  <a:pt x="1118736" y="321349"/>
                  <a:pt x="1083809" y="335902"/>
                </a:cubicBezTo>
                <a:cubicBezTo>
                  <a:pt x="1042404" y="353154"/>
                  <a:pt x="1015183" y="398989"/>
                  <a:pt x="971842" y="410547"/>
                </a:cubicBezTo>
                <a:cubicBezTo>
                  <a:pt x="825603" y="449544"/>
                  <a:pt x="673263" y="460310"/>
                  <a:pt x="523973" y="485192"/>
                </a:cubicBezTo>
                <a:cubicBezTo>
                  <a:pt x="492871" y="497633"/>
                  <a:pt x="462985" y="513701"/>
                  <a:pt x="430667" y="522515"/>
                </a:cubicBezTo>
                <a:cubicBezTo>
                  <a:pt x="394163" y="532471"/>
                  <a:pt x="354595" y="529211"/>
                  <a:pt x="318699" y="541176"/>
                </a:cubicBezTo>
                <a:cubicBezTo>
                  <a:pt x="207383" y="578281"/>
                  <a:pt x="167020" y="631198"/>
                  <a:pt x="76103" y="709127"/>
                </a:cubicBezTo>
                <a:cubicBezTo>
                  <a:pt x="51221" y="752670"/>
                  <a:pt x="5998" y="789811"/>
                  <a:pt x="1458" y="839755"/>
                </a:cubicBezTo>
                <a:cubicBezTo>
                  <a:pt x="-7064" y="933501"/>
                  <a:pt x="23909" y="1026724"/>
                  <a:pt x="38781" y="1119674"/>
                </a:cubicBezTo>
                <a:cubicBezTo>
                  <a:pt x="48803" y="1182313"/>
                  <a:pt x="58676" y="1245291"/>
                  <a:pt x="76103" y="1306286"/>
                </a:cubicBezTo>
                <a:cubicBezTo>
                  <a:pt x="83745" y="1333034"/>
                  <a:pt x="102468" y="1355362"/>
                  <a:pt x="113426" y="1380931"/>
                </a:cubicBezTo>
                <a:cubicBezTo>
                  <a:pt x="139817" y="1442510"/>
                  <a:pt x="159996" y="1506714"/>
                  <a:pt x="188071" y="1567543"/>
                </a:cubicBezTo>
                <a:cubicBezTo>
                  <a:pt x="197470" y="1587907"/>
                  <a:pt x="215363" y="1603467"/>
                  <a:pt x="225393" y="1623527"/>
                </a:cubicBezTo>
                <a:cubicBezTo>
                  <a:pt x="252791" y="1678323"/>
                  <a:pt x="274365" y="1735853"/>
                  <a:pt x="300038" y="1791478"/>
                </a:cubicBezTo>
                <a:cubicBezTo>
                  <a:pt x="311696" y="1816736"/>
                  <a:pt x="326661" y="1840444"/>
                  <a:pt x="337360" y="1866123"/>
                </a:cubicBezTo>
                <a:cubicBezTo>
                  <a:pt x="357801" y="1915182"/>
                  <a:pt x="347946" y="1987779"/>
                  <a:pt x="393344" y="2015413"/>
                </a:cubicBezTo>
                <a:cubicBezTo>
                  <a:pt x="645328" y="2168794"/>
                  <a:pt x="914579" y="2299477"/>
                  <a:pt x="1195777" y="2388637"/>
                </a:cubicBezTo>
                <a:cubicBezTo>
                  <a:pt x="1429747" y="2462823"/>
                  <a:pt x="1680968" y="2463282"/>
                  <a:pt x="1923564" y="2500604"/>
                </a:cubicBezTo>
                <a:cubicBezTo>
                  <a:pt x="2253246" y="2295331"/>
                  <a:pt x="2590374" y="2101560"/>
                  <a:pt x="2912609" y="1884784"/>
                </a:cubicBezTo>
                <a:cubicBezTo>
                  <a:pt x="2935691" y="1869256"/>
                  <a:pt x="2935188" y="1833729"/>
                  <a:pt x="2949932" y="1810139"/>
                </a:cubicBezTo>
                <a:cubicBezTo>
                  <a:pt x="2966416" y="1783765"/>
                  <a:pt x="2987254" y="1760376"/>
                  <a:pt x="3005915" y="1735494"/>
                </a:cubicBezTo>
                <a:cubicBezTo>
                  <a:pt x="3012136" y="1716833"/>
                  <a:pt x="3013666" y="1695877"/>
                  <a:pt x="3024577" y="1679510"/>
                </a:cubicBezTo>
                <a:cubicBezTo>
                  <a:pt x="3039216" y="1657552"/>
                  <a:pt x="3060835" y="1641060"/>
                  <a:pt x="3080560" y="1623527"/>
                </a:cubicBezTo>
                <a:cubicBezTo>
                  <a:pt x="3236969" y="1484498"/>
                  <a:pt x="3135864" y="1567932"/>
                  <a:pt x="3267173" y="1492898"/>
                </a:cubicBezTo>
                <a:cubicBezTo>
                  <a:pt x="3395039" y="1419831"/>
                  <a:pt x="3262390" y="1491820"/>
                  <a:pt x="3360479" y="1418253"/>
                </a:cubicBezTo>
                <a:cubicBezTo>
                  <a:pt x="3548809" y="1277005"/>
                  <a:pt x="3403791" y="1412262"/>
                  <a:pt x="3547091" y="1268964"/>
                </a:cubicBezTo>
                <a:cubicBezTo>
                  <a:pt x="3534650" y="1169437"/>
                  <a:pt x="3532323" y="1068117"/>
                  <a:pt x="3509769" y="970384"/>
                </a:cubicBezTo>
                <a:cubicBezTo>
                  <a:pt x="3494704" y="905104"/>
                  <a:pt x="3482497" y="831145"/>
                  <a:pt x="3435124" y="783772"/>
                </a:cubicBezTo>
                <a:cubicBezTo>
                  <a:pt x="3319753" y="668401"/>
                  <a:pt x="3448141" y="787737"/>
                  <a:pt x="3285834" y="671804"/>
                </a:cubicBezTo>
                <a:cubicBezTo>
                  <a:pt x="3271517" y="661578"/>
                  <a:pt x="3262586" y="645038"/>
                  <a:pt x="3248511" y="634482"/>
                </a:cubicBezTo>
                <a:cubicBezTo>
                  <a:pt x="3212626" y="607569"/>
                  <a:pt x="3175008" y="582915"/>
                  <a:pt x="3136544" y="559837"/>
                </a:cubicBezTo>
                <a:cubicBezTo>
                  <a:pt x="3112690" y="545525"/>
                  <a:pt x="3083911" y="539525"/>
                  <a:pt x="3061899" y="522515"/>
                </a:cubicBezTo>
                <a:cubicBezTo>
                  <a:pt x="2946570" y="433397"/>
                  <a:pt x="2842597" y="330045"/>
                  <a:pt x="2725997" y="242596"/>
                </a:cubicBezTo>
                <a:cubicBezTo>
                  <a:pt x="2701115" y="223935"/>
                  <a:pt x="2675245" y="206524"/>
                  <a:pt x="2651352" y="186613"/>
                </a:cubicBezTo>
                <a:cubicBezTo>
                  <a:pt x="2637836" y="175350"/>
                  <a:pt x="2627546" y="160553"/>
                  <a:pt x="2614030" y="149290"/>
                </a:cubicBezTo>
                <a:cubicBezTo>
                  <a:pt x="2582154" y="122727"/>
                  <a:pt x="2531889" y="77069"/>
                  <a:pt x="2483401" y="74645"/>
                </a:cubicBezTo>
                <a:cubicBezTo>
                  <a:pt x="2253449" y="63148"/>
                  <a:pt x="2023091" y="62204"/>
                  <a:pt x="1792936" y="55984"/>
                </a:cubicBezTo>
                <a:cubicBezTo>
                  <a:pt x="1719249" y="31422"/>
                  <a:pt x="1756623" y="37323"/>
                  <a:pt x="1680969" y="37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838158" y="1735493"/>
            <a:ext cx="3547091" cy="2500604"/>
          </a:xfrm>
          <a:custGeom>
            <a:avLst/>
            <a:gdLst>
              <a:gd name="connsiteX0" fmla="*/ 1718291 w 3547091"/>
              <a:gd name="connsiteY0" fmla="*/ 0 h 2500604"/>
              <a:gd name="connsiteX1" fmla="*/ 1718291 w 3547091"/>
              <a:gd name="connsiteY1" fmla="*/ 0 h 2500604"/>
              <a:gd name="connsiteX2" fmla="*/ 1195777 w 3547091"/>
              <a:gd name="connsiteY2" fmla="*/ 317241 h 2500604"/>
              <a:gd name="connsiteX3" fmla="*/ 1083809 w 3547091"/>
              <a:gd name="connsiteY3" fmla="*/ 335902 h 2500604"/>
              <a:gd name="connsiteX4" fmla="*/ 971842 w 3547091"/>
              <a:gd name="connsiteY4" fmla="*/ 410547 h 2500604"/>
              <a:gd name="connsiteX5" fmla="*/ 523973 w 3547091"/>
              <a:gd name="connsiteY5" fmla="*/ 485192 h 2500604"/>
              <a:gd name="connsiteX6" fmla="*/ 430667 w 3547091"/>
              <a:gd name="connsiteY6" fmla="*/ 522515 h 2500604"/>
              <a:gd name="connsiteX7" fmla="*/ 318699 w 3547091"/>
              <a:gd name="connsiteY7" fmla="*/ 541176 h 2500604"/>
              <a:gd name="connsiteX8" fmla="*/ 76103 w 3547091"/>
              <a:gd name="connsiteY8" fmla="*/ 709127 h 2500604"/>
              <a:gd name="connsiteX9" fmla="*/ 1458 w 3547091"/>
              <a:gd name="connsiteY9" fmla="*/ 839755 h 2500604"/>
              <a:gd name="connsiteX10" fmla="*/ 38781 w 3547091"/>
              <a:gd name="connsiteY10" fmla="*/ 1119674 h 2500604"/>
              <a:gd name="connsiteX11" fmla="*/ 76103 w 3547091"/>
              <a:gd name="connsiteY11" fmla="*/ 1306286 h 2500604"/>
              <a:gd name="connsiteX12" fmla="*/ 113426 w 3547091"/>
              <a:gd name="connsiteY12" fmla="*/ 1380931 h 2500604"/>
              <a:gd name="connsiteX13" fmla="*/ 188071 w 3547091"/>
              <a:gd name="connsiteY13" fmla="*/ 1567543 h 2500604"/>
              <a:gd name="connsiteX14" fmla="*/ 225393 w 3547091"/>
              <a:gd name="connsiteY14" fmla="*/ 1623527 h 2500604"/>
              <a:gd name="connsiteX15" fmla="*/ 300038 w 3547091"/>
              <a:gd name="connsiteY15" fmla="*/ 1791478 h 2500604"/>
              <a:gd name="connsiteX16" fmla="*/ 337360 w 3547091"/>
              <a:gd name="connsiteY16" fmla="*/ 1866123 h 2500604"/>
              <a:gd name="connsiteX17" fmla="*/ 393344 w 3547091"/>
              <a:gd name="connsiteY17" fmla="*/ 2015413 h 2500604"/>
              <a:gd name="connsiteX18" fmla="*/ 1195777 w 3547091"/>
              <a:gd name="connsiteY18" fmla="*/ 2388637 h 2500604"/>
              <a:gd name="connsiteX19" fmla="*/ 1923564 w 3547091"/>
              <a:gd name="connsiteY19" fmla="*/ 2500604 h 2500604"/>
              <a:gd name="connsiteX20" fmla="*/ 2912609 w 3547091"/>
              <a:gd name="connsiteY20" fmla="*/ 1884784 h 2500604"/>
              <a:gd name="connsiteX21" fmla="*/ 2949932 w 3547091"/>
              <a:gd name="connsiteY21" fmla="*/ 1810139 h 2500604"/>
              <a:gd name="connsiteX22" fmla="*/ 3005915 w 3547091"/>
              <a:gd name="connsiteY22" fmla="*/ 1735494 h 2500604"/>
              <a:gd name="connsiteX23" fmla="*/ 3024577 w 3547091"/>
              <a:gd name="connsiteY23" fmla="*/ 1679510 h 2500604"/>
              <a:gd name="connsiteX24" fmla="*/ 3080560 w 3547091"/>
              <a:gd name="connsiteY24" fmla="*/ 1623527 h 2500604"/>
              <a:gd name="connsiteX25" fmla="*/ 3267173 w 3547091"/>
              <a:gd name="connsiteY25" fmla="*/ 1492898 h 2500604"/>
              <a:gd name="connsiteX26" fmla="*/ 3360479 w 3547091"/>
              <a:gd name="connsiteY26" fmla="*/ 1418253 h 2500604"/>
              <a:gd name="connsiteX27" fmla="*/ 3547091 w 3547091"/>
              <a:gd name="connsiteY27" fmla="*/ 1268964 h 2500604"/>
              <a:gd name="connsiteX28" fmla="*/ 3509769 w 3547091"/>
              <a:gd name="connsiteY28" fmla="*/ 970384 h 2500604"/>
              <a:gd name="connsiteX29" fmla="*/ 3435124 w 3547091"/>
              <a:gd name="connsiteY29" fmla="*/ 783772 h 2500604"/>
              <a:gd name="connsiteX30" fmla="*/ 3285834 w 3547091"/>
              <a:gd name="connsiteY30" fmla="*/ 671804 h 2500604"/>
              <a:gd name="connsiteX31" fmla="*/ 3248511 w 3547091"/>
              <a:gd name="connsiteY31" fmla="*/ 634482 h 2500604"/>
              <a:gd name="connsiteX32" fmla="*/ 3136544 w 3547091"/>
              <a:gd name="connsiteY32" fmla="*/ 559837 h 2500604"/>
              <a:gd name="connsiteX33" fmla="*/ 3061899 w 3547091"/>
              <a:gd name="connsiteY33" fmla="*/ 522515 h 2500604"/>
              <a:gd name="connsiteX34" fmla="*/ 2725997 w 3547091"/>
              <a:gd name="connsiteY34" fmla="*/ 242596 h 2500604"/>
              <a:gd name="connsiteX35" fmla="*/ 2651352 w 3547091"/>
              <a:gd name="connsiteY35" fmla="*/ 186613 h 2500604"/>
              <a:gd name="connsiteX36" fmla="*/ 2614030 w 3547091"/>
              <a:gd name="connsiteY36" fmla="*/ 149290 h 2500604"/>
              <a:gd name="connsiteX37" fmla="*/ 2483401 w 3547091"/>
              <a:gd name="connsiteY37" fmla="*/ 74645 h 2500604"/>
              <a:gd name="connsiteX38" fmla="*/ 1792936 w 3547091"/>
              <a:gd name="connsiteY38" fmla="*/ 55984 h 2500604"/>
              <a:gd name="connsiteX39" fmla="*/ 1680969 w 3547091"/>
              <a:gd name="connsiteY39" fmla="*/ 37323 h 250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547091" h="2500604">
                <a:moveTo>
                  <a:pt x="1718291" y="0"/>
                </a:moveTo>
                <a:lnTo>
                  <a:pt x="1718291" y="0"/>
                </a:lnTo>
                <a:cubicBezTo>
                  <a:pt x="1544120" y="105747"/>
                  <a:pt x="1375858" y="221904"/>
                  <a:pt x="1195777" y="317241"/>
                </a:cubicBezTo>
                <a:cubicBezTo>
                  <a:pt x="1162337" y="334945"/>
                  <a:pt x="1118736" y="321349"/>
                  <a:pt x="1083809" y="335902"/>
                </a:cubicBezTo>
                <a:cubicBezTo>
                  <a:pt x="1042404" y="353154"/>
                  <a:pt x="1015183" y="398989"/>
                  <a:pt x="971842" y="410547"/>
                </a:cubicBezTo>
                <a:cubicBezTo>
                  <a:pt x="825603" y="449544"/>
                  <a:pt x="673263" y="460310"/>
                  <a:pt x="523973" y="485192"/>
                </a:cubicBezTo>
                <a:cubicBezTo>
                  <a:pt x="492871" y="497633"/>
                  <a:pt x="462985" y="513701"/>
                  <a:pt x="430667" y="522515"/>
                </a:cubicBezTo>
                <a:cubicBezTo>
                  <a:pt x="394163" y="532471"/>
                  <a:pt x="354595" y="529211"/>
                  <a:pt x="318699" y="541176"/>
                </a:cubicBezTo>
                <a:cubicBezTo>
                  <a:pt x="207383" y="578281"/>
                  <a:pt x="167020" y="631198"/>
                  <a:pt x="76103" y="709127"/>
                </a:cubicBezTo>
                <a:cubicBezTo>
                  <a:pt x="51221" y="752670"/>
                  <a:pt x="5998" y="789811"/>
                  <a:pt x="1458" y="839755"/>
                </a:cubicBezTo>
                <a:cubicBezTo>
                  <a:pt x="-7064" y="933501"/>
                  <a:pt x="23909" y="1026724"/>
                  <a:pt x="38781" y="1119674"/>
                </a:cubicBezTo>
                <a:cubicBezTo>
                  <a:pt x="48803" y="1182313"/>
                  <a:pt x="58676" y="1245291"/>
                  <a:pt x="76103" y="1306286"/>
                </a:cubicBezTo>
                <a:cubicBezTo>
                  <a:pt x="83745" y="1333034"/>
                  <a:pt x="102468" y="1355362"/>
                  <a:pt x="113426" y="1380931"/>
                </a:cubicBezTo>
                <a:cubicBezTo>
                  <a:pt x="139817" y="1442510"/>
                  <a:pt x="159996" y="1506714"/>
                  <a:pt x="188071" y="1567543"/>
                </a:cubicBezTo>
                <a:cubicBezTo>
                  <a:pt x="197470" y="1587907"/>
                  <a:pt x="215363" y="1603467"/>
                  <a:pt x="225393" y="1623527"/>
                </a:cubicBezTo>
                <a:cubicBezTo>
                  <a:pt x="252791" y="1678323"/>
                  <a:pt x="274365" y="1735853"/>
                  <a:pt x="300038" y="1791478"/>
                </a:cubicBezTo>
                <a:cubicBezTo>
                  <a:pt x="311696" y="1816736"/>
                  <a:pt x="326661" y="1840444"/>
                  <a:pt x="337360" y="1866123"/>
                </a:cubicBezTo>
                <a:cubicBezTo>
                  <a:pt x="357801" y="1915182"/>
                  <a:pt x="347946" y="1987779"/>
                  <a:pt x="393344" y="2015413"/>
                </a:cubicBezTo>
                <a:cubicBezTo>
                  <a:pt x="645328" y="2168794"/>
                  <a:pt x="914579" y="2299477"/>
                  <a:pt x="1195777" y="2388637"/>
                </a:cubicBezTo>
                <a:cubicBezTo>
                  <a:pt x="1429747" y="2462823"/>
                  <a:pt x="1680968" y="2463282"/>
                  <a:pt x="1923564" y="2500604"/>
                </a:cubicBezTo>
                <a:cubicBezTo>
                  <a:pt x="2253246" y="2295331"/>
                  <a:pt x="2590374" y="2101560"/>
                  <a:pt x="2912609" y="1884784"/>
                </a:cubicBezTo>
                <a:cubicBezTo>
                  <a:pt x="2935691" y="1869256"/>
                  <a:pt x="2935188" y="1833729"/>
                  <a:pt x="2949932" y="1810139"/>
                </a:cubicBezTo>
                <a:cubicBezTo>
                  <a:pt x="2966416" y="1783765"/>
                  <a:pt x="2987254" y="1760376"/>
                  <a:pt x="3005915" y="1735494"/>
                </a:cubicBezTo>
                <a:cubicBezTo>
                  <a:pt x="3012136" y="1716833"/>
                  <a:pt x="3013666" y="1695877"/>
                  <a:pt x="3024577" y="1679510"/>
                </a:cubicBezTo>
                <a:cubicBezTo>
                  <a:pt x="3039216" y="1657552"/>
                  <a:pt x="3060835" y="1641060"/>
                  <a:pt x="3080560" y="1623527"/>
                </a:cubicBezTo>
                <a:cubicBezTo>
                  <a:pt x="3236969" y="1484498"/>
                  <a:pt x="3135864" y="1567932"/>
                  <a:pt x="3267173" y="1492898"/>
                </a:cubicBezTo>
                <a:cubicBezTo>
                  <a:pt x="3395039" y="1419831"/>
                  <a:pt x="3262390" y="1491820"/>
                  <a:pt x="3360479" y="1418253"/>
                </a:cubicBezTo>
                <a:cubicBezTo>
                  <a:pt x="3548809" y="1277005"/>
                  <a:pt x="3403791" y="1412262"/>
                  <a:pt x="3547091" y="1268964"/>
                </a:cubicBezTo>
                <a:cubicBezTo>
                  <a:pt x="3534650" y="1169437"/>
                  <a:pt x="3532323" y="1068117"/>
                  <a:pt x="3509769" y="970384"/>
                </a:cubicBezTo>
                <a:cubicBezTo>
                  <a:pt x="3494704" y="905104"/>
                  <a:pt x="3482497" y="831145"/>
                  <a:pt x="3435124" y="783772"/>
                </a:cubicBezTo>
                <a:cubicBezTo>
                  <a:pt x="3319753" y="668401"/>
                  <a:pt x="3448141" y="787737"/>
                  <a:pt x="3285834" y="671804"/>
                </a:cubicBezTo>
                <a:cubicBezTo>
                  <a:pt x="3271517" y="661578"/>
                  <a:pt x="3262586" y="645038"/>
                  <a:pt x="3248511" y="634482"/>
                </a:cubicBezTo>
                <a:cubicBezTo>
                  <a:pt x="3212626" y="607569"/>
                  <a:pt x="3175008" y="582915"/>
                  <a:pt x="3136544" y="559837"/>
                </a:cubicBezTo>
                <a:cubicBezTo>
                  <a:pt x="3112690" y="545525"/>
                  <a:pt x="3083911" y="539525"/>
                  <a:pt x="3061899" y="522515"/>
                </a:cubicBezTo>
                <a:cubicBezTo>
                  <a:pt x="2946570" y="433397"/>
                  <a:pt x="2842597" y="330045"/>
                  <a:pt x="2725997" y="242596"/>
                </a:cubicBezTo>
                <a:cubicBezTo>
                  <a:pt x="2701115" y="223935"/>
                  <a:pt x="2675245" y="206524"/>
                  <a:pt x="2651352" y="186613"/>
                </a:cubicBezTo>
                <a:cubicBezTo>
                  <a:pt x="2637836" y="175350"/>
                  <a:pt x="2627546" y="160553"/>
                  <a:pt x="2614030" y="149290"/>
                </a:cubicBezTo>
                <a:cubicBezTo>
                  <a:pt x="2582154" y="122727"/>
                  <a:pt x="2531889" y="77069"/>
                  <a:pt x="2483401" y="74645"/>
                </a:cubicBezTo>
                <a:cubicBezTo>
                  <a:pt x="2253449" y="63148"/>
                  <a:pt x="2023091" y="62204"/>
                  <a:pt x="1792936" y="55984"/>
                </a:cubicBezTo>
                <a:cubicBezTo>
                  <a:pt x="1719249" y="31422"/>
                  <a:pt x="1756623" y="37323"/>
                  <a:pt x="1680969" y="373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38158" y="2111829"/>
            <a:ext cx="3547091" cy="2500604"/>
          </a:xfrm>
          <a:custGeom>
            <a:avLst/>
            <a:gdLst>
              <a:gd name="connsiteX0" fmla="*/ 1718291 w 3547091"/>
              <a:gd name="connsiteY0" fmla="*/ 0 h 2500604"/>
              <a:gd name="connsiteX1" fmla="*/ 1718291 w 3547091"/>
              <a:gd name="connsiteY1" fmla="*/ 0 h 2500604"/>
              <a:gd name="connsiteX2" fmla="*/ 1195777 w 3547091"/>
              <a:gd name="connsiteY2" fmla="*/ 317241 h 2500604"/>
              <a:gd name="connsiteX3" fmla="*/ 1083809 w 3547091"/>
              <a:gd name="connsiteY3" fmla="*/ 335902 h 2500604"/>
              <a:gd name="connsiteX4" fmla="*/ 971842 w 3547091"/>
              <a:gd name="connsiteY4" fmla="*/ 410547 h 2500604"/>
              <a:gd name="connsiteX5" fmla="*/ 523973 w 3547091"/>
              <a:gd name="connsiteY5" fmla="*/ 485192 h 2500604"/>
              <a:gd name="connsiteX6" fmla="*/ 430667 w 3547091"/>
              <a:gd name="connsiteY6" fmla="*/ 522515 h 2500604"/>
              <a:gd name="connsiteX7" fmla="*/ 318699 w 3547091"/>
              <a:gd name="connsiteY7" fmla="*/ 541176 h 2500604"/>
              <a:gd name="connsiteX8" fmla="*/ 76103 w 3547091"/>
              <a:gd name="connsiteY8" fmla="*/ 709127 h 2500604"/>
              <a:gd name="connsiteX9" fmla="*/ 1458 w 3547091"/>
              <a:gd name="connsiteY9" fmla="*/ 839755 h 2500604"/>
              <a:gd name="connsiteX10" fmla="*/ 38781 w 3547091"/>
              <a:gd name="connsiteY10" fmla="*/ 1119674 h 2500604"/>
              <a:gd name="connsiteX11" fmla="*/ 76103 w 3547091"/>
              <a:gd name="connsiteY11" fmla="*/ 1306286 h 2500604"/>
              <a:gd name="connsiteX12" fmla="*/ 113426 w 3547091"/>
              <a:gd name="connsiteY12" fmla="*/ 1380931 h 2500604"/>
              <a:gd name="connsiteX13" fmla="*/ 188071 w 3547091"/>
              <a:gd name="connsiteY13" fmla="*/ 1567543 h 2500604"/>
              <a:gd name="connsiteX14" fmla="*/ 225393 w 3547091"/>
              <a:gd name="connsiteY14" fmla="*/ 1623527 h 2500604"/>
              <a:gd name="connsiteX15" fmla="*/ 300038 w 3547091"/>
              <a:gd name="connsiteY15" fmla="*/ 1791478 h 2500604"/>
              <a:gd name="connsiteX16" fmla="*/ 337360 w 3547091"/>
              <a:gd name="connsiteY16" fmla="*/ 1866123 h 2500604"/>
              <a:gd name="connsiteX17" fmla="*/ 393344 w 3547091"/>
              <a:gd name="connsiteY17" fmla="*/ 2015413 h 2500604"/>
              <a:gd name="connsiteX18" fmla="*/ 1195777 w 3547091"/>
              <a:gd name="connsiteY18" fmla="*/ 2388637 h 2500604"/>
              <a:gd name="connsiteX19" fmla="*/ 1923564 w 3547091"/>
              <a:gd name="connsiteY19" fmla="*/ 2500604 h 2500604"/>
              <a:gd name="connsiteX20" fmla="*/ 2912609 w 3547091"/>
              <a:gd name="connsiteY20" fmla="*/ 1884784 h 2500604"/>
              <a:gd name="connsiteX21" fmla="*/ 2949932 w 3547091"/>
              <a:gd name="connsiteY21" fmla="*/ 1810139 h 2500604"/>
              <a:gd name="connsiteX22" fmla="*/ 3005915 w 3547091"/>
              <a:gd name="connsiteY22" fmla="*/ 1735494 h 2500604"/>
              <a:gd name="connsiteX23" fmla="*/ 3024577 w 3547091"/>
              <a:gd name="connsiteY23" fmla="*/ 1679510 h 2500604"/>
              <a:gd name="connsiteX24" fmla="*/ 3080560 w 3547091"/>
              <a:gd name="connsiteY24" fmla="*/ 1623527 h 2500604"/>
              <a:gd name="connsiteX25" fmla="*/ 3267173 w 3547091"/>
              <a:gd name="connsiteY25" fmla="*/ 1492898 h 2500604"/>
              <a:gd name="connsiteX26" fmla="*/ 3360479 w 3547091"/>
              <a:gd name="connsiteY26" fmla="*/ 1418253 h 2500604"/>
              <a:gd name="connsiteX27" fmla="*/ 3547091 w 3547091"/>
              <a:gd name="connsiteY27" fmla="*/ 1268964 h 2500604"/>
              <a:gd name="connsiteX28" fmla="*/ 3509769 w 3547091"/>
              <a:gd name="connsiteY28" fmla="*/ 970384 h 2500604"/>
              <a:gd name="connsiteX29" fmla="*/ 3435124 w 3547091"/>
              <a:gd name="connsiteY29" fmla="*/ 783772 h 2500604"/>
              <a:gd name="connsiteX30" fmla="*/ 3285834 w 3547091"/>
              <a:gd name="connsiteY30" fmla="*/ 671804 h 2500604"/>
              <a:gd name="connsiteX31" fmla="*/ 3248511 w 3547091"/>
              <a:gd name="connsiteY31" fmla="*/ 634482 h 2500604"/>
              <a:gd name="connsiteX32" fmla="*/ 3136544 w 3547091"/>
              <a:gd name="connsiteY32" fmla="*/ 559837 h 2500604"/>
              <a:gd name="connsiteX33" fmla="*/ 3061899 w 3547091"/>
              <a:gd name="connsiteY33" fmla="*/ 522515 h 2500604"/>
              <a:gd name="connsiteX34" fmla="*/ 2725997 w 3547091"/>
              <a:gd name="connsiteY34" fmla="*/ 242596 h 2500604"/>
              <a:gd name="connsiteX35" fmla="*/ 2651352 w 3547091"/>
              <a:gd name="connsiteY35" fmla="*/ 186613 h 2500604"/>
              <a:gd name="connsiteX36" fmla="*/ 2614030 w 3547091"/>
              <a:gd name="connsiteY36" fmla="*/ 149290 h 2500604"/>
              <a:gd name="connsiteX37" fmla="*/ 2483401 w 3547091"/>
              <a:gd name="connsiteY37" fmla="*/ 74645 h 2500604"/>
              <a:gd name="connsiteX38" fmla="*/ 1792936 w 3547091"/>
              <a:gd name="connsiteY38" fmla="*/ 55984 h 2500604"/>
              <a:gd name="connsiteX39" fmla="*/ 1680969 w 3547091"/>
              <a:gd name="connsiteY39" fmla="*/ 37323 h 250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547091" h="2500604">
                <a:moveTo>
                  <a:pt x="1718291" y="0"/>
                </a:moveTo>
                <a:lnTo>
                  <a:pt x="1718291" y="0"/>
                </a:lnTo>
                <a:cubicBezTo>
                  <a:pt x="1544120" y="105747"/>
                  <a:pt x="1375858" y="221904"/>
                  <a:pt x="1195777" y="317241"/>
                </a:cubicBezTo>
                <a:cubicBezTo>
                  <a:pt x="1162337" y="334945"/>
                  <a:pt x="1118736" y="321349"/>
                  <a:pt x="1083809" y="335902"/>
                </a:cubicBezTo>
                <a:cubicBezTo>
                  <a:pt x="1042404" y="353154"/>
                  <a:pt x="1015183" y="398989"/>
                  <a:pt x="971842" y="410547"/>
                </a:cubicBezTo>
                <a:cubicBezTo>
                  <a:pt x="825603" y="449544"/>
                  <a:pt x="673263" y="460310"/>
                  <a:pt x="523973" y="485192"/>
                </a:cubicBezTo>
                <a:cubicBezTo>
                  <a:pt x="492871" y="497633"/>
                  <a:pt x="462985" y="513701"/>
                  <a:pt x="430667" y="522515"/>
                </a:cubicBezTo>
                <a:cubicBezTo>
                  <a:pt x="394163" y="532471"/>
                  <a:pt x="354595" y="529211"/>
                  <a:pt x="318699" y="541176"/>
                </a:cubicBezTo>
                <a:cubicBezTo>
                  <a:pt x="207383" y="578281"/>
                  <a:pt x="167020" y="631198"/>
                  <a:pt x="76103" y="709127"/>
                </a:cubicBezTo>
                <a:cubicBezTo>
                  <a:pt x="51221" y="752670"/>
                  <a:pt x="5998" y="789811"/>
                  <a:pt x="1458" y="839755"/>
                </a:cubicBezTo>
                <a:cubicBezTo>
                  <a:pt x="-7064" y="933501"/>
                  <a:pt x="23909" y="1026724"/>
                  <a:pt x="38781" y="1119674"/>
                </a:cubicBezTo>
                <a:cubicBezTo>
                  <a:pt x="48803" y="1182313"/>
                  <a:pt x="58676" y="1245291"/>
                  <a:pt x="76103" y="1306286"/>
                </a:cubicBezTo>
                <a:cubicBezTo>
                  <a:pt x="83745" y="1333034"/>
                  <a:pt x="102468" y="1355362"/>
                  <a:pt x="113426" y="1380931"/>
                </a:cubicBezTo>
                <a:cubicBezTo>
                  <a:pt x="139817" y="1442510"/>
                  <a:pt x="159996" y="1506714"/>
                  <a:pt x="188071" y="1567543"/>
                </a:cubicBezTo>
                <a:cubicBezTo>
                  <a:pt x="197470" y="1587907"/>
                  <a:pt x="215363" y="1603467"/>
                  <a:pt x="225393" y="1623527"/>
                </a:cubicBezTo>
                <a:cubicBezTo>
                  <a:pt x="252791" y="1678323"/>
                  <a:pt x="274365" y="1735853"/>
                  <a:pt x="300038" y="1791478"/>
                </a:cubicBezTo>
                <a:cubicBezTo>
                  <a:pt x="311696" y="1816736"/>
                  <a:pt x="326661" y="1840444"/>
                  <a:pt x="337360" y="1866123"/>
                </a:cubicBezTo>
                <a:cubicBezTo>
                  <a:pt x="357801" y="1915182"/>
                  <a:pt x="347946" y="1987779"/>
                  <a:pt x="393344" y="2015413"/>
                </a:cubicBezTo>
                <a:cubicBezTo>
                  <a:pt x="645328" y="2168794"/>
                  <a:pt x="914579" y="2299477"/>
                  <a:pt x="1195777" y="2388637"/>
                </a:cubicBezTo>
                <a:cubicBezTo>
                  <a:pt x="1429747" y="2462823"/>
                  <a:pt x="1680968" y="2463282"/>
                  <a:pt x="1923564" y="2500604"/>
                </a:cubicBezTo>
                <a:cubicBezTo>
                  <a:pt x="2253246" y="2295331"/>
                  <a:pt x="2590374" y="2101560"/>
                  <a:pt x="2912609" y="1884784"/>
                </a:cubicBezTo>
                <a:cubicBezTo>
                  <a:pt x="2935691" y="1869256"/>
                  <a:pt x="2935188" y="1833729"/>
                  <a:pt x="2949932" y="1810139"/>
                </a:cubicBezTo>
                <a:cubicBezTo>
                  <a:pt x="2966416" y="1783765"/>
                  <a:pt x="2987254" y="1760376"/>
                  <a:pt x="3005915" y="1735494"/>
                </a:cubicBezTo>
                <a:cubicBezTo>
                  <a:pt x="3012136" y="1716833"/>
                  <a:pt x="3013666" y="1695877"/>
                  <a:pt x="3024577" y="1679510"/>
                </a:cubicBezTo>
                <a:cubicBezTo>
                  <a:pt x="3039216" y="1657552"/>
                  <a:pt x="3060835" y="1641060"/>
                  <a:pt x="3080560" y="1623527"/>
                </a:cubicBezTo>
                <a:cubicBezTo>
                  <a:pt x="3236969" y="1484498"/>
                  <a:pt x="3135864" y="1567932"/>
                  <a:pt x="3267173" y="1492898"/>
                </a:cubicBezTo>
                <a:cubicBezTo>
                  <a:pt x="3395039" y="1419831"/>
                  <a:pt x="3262390" y="1491820"/>
                  <a:pt x="3360479" y="1418253"/>
                </a:cubicBezTo>
                <a:cubicBezTo>
                  <a:pt x="3548809" y="1277005"/>
                  <a:pt x="3403791" y="1412262"/>
                  <a:pt x="3547091" y="1268964"/>
                </a:cubicBezTo>
                <a:cubicBezTo>
                  <a:pt x="3534650" y="1169437"/>
                  <a:pt x="3532323" y="1068117"/>
                  <a:pt x="3509769" y="970384"/>
                </a:cubicBezTo>
                <a:cubicBezTo>
                  <a:pt x="3494704" y="905104"/>
                  <a:pt x="3482497" y="831145"/>
                  <a:pt x="3435124" y="783772"/>
                </a:cubicBezTo>
                <a:cubicBezTo>
                  <a:pt x="3319753" y="668401"/>
                  <a:pt x="3448141" y="787737"/>
                  <a:pt x="3285834" y="671804"/>
                </a:cubicBezTo>
                <a:cubicBezTo>
                  <a:pt x="3271517" y="661578"/>
                  <a:pt x="3262586" y="645038"/>
                  <a:pt x="3248511" y="634482"/>
                </a:cubicBezTo>
                <a:cubicBezTo>
                  <a:pt x="3212626" y="607569"/>
                  <a:pt x="3175008" y="582915"/>
                  <a:pt x="3136544" y="559837"/>
                </a:cubicBezTo>
                <a:cubicBezTo>
                  <a:pt x="3112690" y="545525"/>
                  <a:pt x="3083911" y="539525"/>
                  <a:pt x="3061899" y="522515"/>
                </a:cubicBezTo>
                <a:cubicBezTo>
                  <a:pt x="2946570" y="433397"/>
                  <a:pt x="2842597" y="330045"/>
                  <a:pt x="2725997" y="242596"/>
                </a:cubicBezTo>
                <a:cubicBezTo>
                  <a:pt x="2701115" y="223935"/>
                  <a:pt x="2675245" y="206524"/>
                  <a:pt x="2651352" y="186613"/>
                </a:cubicBezTo>
                <a:cubicBezTo>
                  <a:pt x="2637836" y="175350"/>
                  <a:pt x="2627546" y="160553"/>
                  <a:pt x="2614030" y="149290"/>
                </a:cubicBezTo>
                <a:cubicBezTo>
                  <a:pt x="2582154" y="122727"/>
                  <a:pt x="2531889" y="77069"/>
                  <a:pt x="2483401" y="74645"/>
                </a:cubicBezTo>
                <a:cubicBezTo>
                  <a:pt x="2253449" y="63148"/>
                  <a:pt x="2023091" y="62204"/>
                  <a:pt x="1792936" y="55984"/>
                </a:cubicBezTo>
                <a:cubicBezTo>
                  <a:pt x="1719249" y="31422"/>
                  <a:pt x="1756623" y="37323"/>
                  <a:pt x="1680969" y="3732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38158" y="261257"/>
            <a:ext cx="468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Dapi</a:t>
            </a:r>
            <a:r>
              <a:rPr lang="en-US" dirty="0" smtClean="0"/>
              <a:t>-segmented cells (R0-blue, R1-red, R2-blue)</a:t>
            </a:r>
            <a:endParaRPr lang="en-US" dirty="0"/>
          </a:p>
        </p:txBody>
      </p:sp>
      <p:cxnSp>
        <p:nvCxnSpPr>
          <p:cNvPr id="10" name="Curved Connector 9"/>
          <p:cNvCxnSpPr>
            <a:stCxn id="8" idx="1"/>
          </p:cNvCxnSpPr>
          <p:nvPr/>
        </p:nvCxnSpPr>
        <p:spPr>
          <a:xfrm rot="10800000" flipV="1">
            <a:off x="1957970" y="445922"/>
            <a:ext cx="880188" cy="1961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44408" y="1735492"/>
            <a:ext cx="38255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use R0 to quantify protein expression in R1+ rounds, there will be significant error. </a:t>
            </a:r>
          </a:p>
          <a:p>
            <a:endParaRPr lang="en-US" dirty="0"/>
          </a:p>
          <a:p>
            <a:r>
              <a:rPr lang="en-US" dirty="0" smtClean="0"/>
              <a:t>Alternatively, if we quantify within-round protein expression then we can be confident this is accurate.  Which allows us to then match cells across rounds. </a:t>
            </a:r>
          </a:p>
          <a:p>
            <a:endParaRPr lang="en-US" dirty="0"/>
          </a:p>
          <a:p>
            <a:r>
              <a:rPr lang="en-US" dirty="0" smtClean="0"/>
              <a:t>Cells with poor matches can be excluded from downstream analysis.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957970" y="1735493"/>
            <a:ext cx="3547091" cy="2500604"/>
          </a:xfrm>
          <a:custGeom>
            <a:avLst/>
            <a:gdLst>
              <a:gd name="connsiteX0" fmla="*/ 1718291 w 3547091"/>
              <a:gd name="connsiteY0" fmla="*/ 0 h 2500604"/>
              <a:gd name="connsiteX1" fmla="*/ 1718291 w 3547091"/>
              <a:gd name="connsiteY1" fmla="*/ 0 h 2500604"/>
              <a:gd name="connsiteX2" fmla="*/ 1195777 w 3547091"/>
              <a:gd name="connsiteY2" fmla="*/ 317241 h 2500604"/>
              <a:gd name="connsiteX3" fmla="*/ 1083809 w 3547091"/>
              <a:gd name="connsiteY3" fmla="*/ 335902 h 2500604"/>
              <a:gd name="connsiteX4" fmla="*/ 971842 w 3547091"/>
              <a:gd name="connsiteY4" fmla="*/ 410547 h 2500604"/>
              <a:gd name="connsiteX5" fmla="*/ 523973 w 3547091"/>
              <a:gd name="connsiteY5" fmla="*/ 485192 h 2500604"/>
              <a:gd name="connsiteX6" fmla="*/ 430667 w 3547091"/>
              <a:gd name="connsiteY6" fmla="*/ 522515 h 2500604"/>
              <a:gd name="connsiteX7" fmla="*/ 318699 w 3547091"/>
              <a:gd name="connsiteY7" fmla="*/ 541176 h 2500604"/>
              <a:gd name="connsiteX8" fmla="*/ 76103 w 3547091"/>
              <a:gd name="connsiteY8" fmla="*/ 709127 h 2500604"/>
              <a:gd name="connsiteX9" fmla="*/ 1458 w 3547091"/>
              <a:gd name="connsiteY9" fmla="*/ 839755 h 2500604"/>
              <a:gd name="connsiteX10" fmla="*/ 38781 w 3547091"/>
              <a:gd name="connsiteY10" fmla="*/ 1119674 h 2500604"/>
              <a:gd name="connsiteX11" fmla="*/ 76103 w 3547091"/>
              <a:gd name="connsiteY11" fmla="*/ 1306286 h 2500604"/>
              <a:gd name="connsiteX12" fmla="*/ 113426 w 3547091"/>
              <a:gd name="connsiteY12" fmla="*/ 1380931 h 2500604"/>
              <a:gd name="connsiteX13" fmla="*/ 188071 w 3547091"/>
              <a:gd name="connsiteY13" fmla="*/ 1567543 h 2500604"/>
              <a:gd name="connsiteX14" fmla="*/ 225393 w 3547091"/>
              <a:gd name="connsiteY14" fmla="*/ 1623527 h 2500604"/>
              <a:gd name="connsiteX15" fmla="*/ 300038 w 3547091"/>
              <a:gd name="connsiteY15" fmla="*/ 1791478 h 2500604"/>
              <a:gd name="connsiteX16" fmla="*/ 337360 w 3547091"/>
              <a:gd name="connsiteY16" fmla="*/ 1866123 h 2500604"/>
              <a:gd name="connsiteX17" fmla="*/ 393344 w 3547091"/>
              <a:gd name="connsiteY17" fmla="*/ 2015413 h 2500604"/>
              <a:gd name="connsiteX18" fmla="*/ 1195777 w 3547091"/>
              <a:gd name="connsiteY18" fmla="*/ 2388637 h 2500604"/>
              <a:gd name="connsiteX19" fmla="*/ 1923564 w 3547091"/>
              <a:gd name="connsiteY19" fmla="*/ 2500604 h 2500604"/>
              <a:gd name="connsiteX20" fmla="*/ 2912609 w 3547091"/>
              <a:gd name="connsiteY20" fmla="*/ 1884784 h 2500604"/>
              <a:gd name="connsiteX21" fmla="*/ 2949932 w 3547091"/>
              <a:gd name="connsiteY21" fmla="*/ 1810139 h 2500604"/>
              <a:gd name="connsiteX22" fmla="*/ 3005915 w 3547091"/>
              <a:gd name="connsiteY22" fmla="*/ 1735494 h 2500604"/>
              <a:gd name="connsiteX23" fmla="*/ 3024577 w 3547091"/>
              <a:gd name="connsiteY23" fmla="*/ 1679510 h 2500604"/>
              <a:gd name="connsiteX24" fmla="*/ 3080560 w 3547091"/>
              <a:gd name="connsiteY24" fmla="*/ 1623527 h 2500604"/>
              <a:gd name="connsiteX25" fmla="*/ 3267173 w 3547091"/>
              <a:gd name="connsiteY25" fmla="*/ 1492898 h 2500604"/>
              <a:gd name="connsiteX26" fmla="*/ 3360479 w 3547091"/>
              <a:gd name="connsiteY26" fmla="*/ 1418253 h 2500604"/>
              <a:gd name="connsiteX27" fmla="*/ 3547091 w 3547091"/>
              <a:gd name="connsiteY27" fmla="*/ 1268964 h 2500604"/>
              <a:gd name="connsiteX28" fmla="*/ 3509769 w 3547091"/>
              <a:gd name="connsiteY28" fmla="*/ 970384 h 2500604"/>
              <a:gd name="connsiteX29" fmla="*/ 3435124 w 3547091"/>
              <a:gd name="connsiteY29" fmla="*/ 783772 h 2500604"/>
              <a:gd name="connsiteX30" fmla="*/ 3285834 w 3547091"/>
              <a:gd name="connsiteY30" fmla="*/ 671804 h 2500604"/>
              <a:gd name="connsiteX31" fmla="*/ 3248511 w 3547091"/>
              <a:gd name="connsiteY31" fmla="*/ 634482 h 2500604"/>
              <a:gd name="connsiteX32" fmla="*/ 3136544 w 3547091"/>
              <a:gd name="connsiteY32" fmla="*/ 559837 h 2500604"/>
              <a:gd name="connsiteX33" fmla="*/ 3061899 w 3547091"/>
              <a:gd name="connsiteY33" fmla="*/ 522515 h 2500604"/>
              <a:gd name="connsiteX34" fmla="*/ 2725997 w 3547091"/>
              <a:gd name="connsiteY34" fmla="*/ 242596 h 2500604"/>
              <a:gd name="connsiteX35" fmla="*/ 2651352 w 3547091"/>
              <a:gd name="connsiteY35" fmla="*/ 186613 h 2500604"/>
              <a:gd name="connsiteX36" fmla="*/ 2614030 w 3547091"/>
              <a:gd name="connsiteY36" fmla="*/ 149290 h 2500604"/>
              <a:gd name="connsiteX37" fmla="*/ 2483401 w 3547091"/>
              <a:gd name="connsiteY37" fmla="*/ 74645 h 2500604"/>
              <a:gd name="connsiteX38" fmla="*/ 1792936 w 3547091"/>
              <a:gd name="connsiteY38" fmla="*/ 55984 h 2500604"/>
              <a:gd name="connsiteX39" fmla="*/ 1680969 w 3547091"/>
              <a:gd name="connsiteY39" fmla="*/ 37323 h 250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547091" h="2500604">
                <a:moveTo>
                  <a:pt x="1718291" y="0"/>
                </a:moveTo>
                <a:lnTo>
                  <a:pt x="1718291" y="0"/>
                </a:lnTo>
                <a:cubicBezTo>
                  <a:pt x="1544120" y="105747"/>
                  <a:pt x="1375858" y="221904"/>
                  <a:pt x="1195777" y="317241"/>
                </a:cubicBezTo>
                <a:cubicBezTo>
                  <a:pt x="1162337" y="334945"/>
                  <a:pt x="1118736" y="321349"/>
                  <a:pt x="1083809" y="335902"/>
                </a:cubicBezTo>
                <a:cubicBezTo>
                  <a:pt x="1042404" y="353154"/>
                  <a:pt x="1015183" y="398989"/>
                  <a:pt x="971842" y="410547"/>
                </a:cubicBezTo>
                <a:cubicBezTo>
                  <a:pt x="825603" y="449544"/>
                  <a:pt x="673263" y="460310"/>
                  <a:pt x="523973" y="485192"/>
                </a:cubicBezTo>
                <a:cubicBezTo>
                  <a:pt x="492871" y="497633"/>
                  <a:pt x="462985" y="513701"/>
                  <a:pt x="430667" y="522515"/>
                </a:cubicBezTo>
                <a:cubicBezTo>
                  <a:pt x="394163" y="532471"/>
                  <a:pt x="354595" y="529211"/>
                  <a:pt x="318699" y="541176"/>
                </a:cubicBezTo>
                <a:cubicBezTo>
                  <a:pt x="207383" y="578281"/>
                  <a:pt x="167020" y="631198"/>
                  <a:pt x="76103" y="709127"/>
                </a:cubicBezTo>
                <a:cubicBezTo>
                  <a:pt x="51221" y="752670"/>
                  <a:pt x="5998" y="789811"/>
                  <a:pt x="1458" y="839755"/>
                </a:cubicBezTo>
                <a:cubicBezTo>
                  <a:pt x="-7064" y="933501"/>
                  <a:pt x="23909" y="1026724"/>
                  <a:pt x="38781" y="1119674"/>
                </a:cubicBezTo>
                <a:cubicBezTo>
                  <a:pt x="48803" y="1182313"/>
                  <a:pt x="58676" y="1245291"/>
                  <a:pt x="76103" y="1306286"/>
                </a:cubicBezTo>
                <a:cubicBezTo>
                  <a:pt x="83745" y="1333034"/>
                  <a:pt x="102468" y="1355362"/>
                  <a:pt x="113426" y="1380931"/>
                </a:cubicBezTo>
                <a:cubicBezTo>
                  <a:pt x="139817" y="1442510"/>
                  <a:pt x="159996" y="1506714"/>
                  <a:pt x="188071" y="1567543"/>
                </a:cubicBezTo>
                <a:cubicBezTo>
                  <a:pt x="197470" y="1587907"/>
                  <a:pt x="215363" y="1603467"/>
                  <a:pt x="225393" y="1623527"/>
                </a:cubicBezTo>
                <a:cubicBezTo>
                  <a:pt x="252791" y="1678323"/>
                  <a:pt x="274365" y="1735853"/>
                  <a:pt x="300038" y="1791478"/>
                </a:cubicBezTo>
                <a:cubicBezTo>
                  <a:pt x="311696" y="1816736"/>
                  <a:pt x="326661" y="1840444"/>
                  <a:pt x="337360" y="1866123"/>
                </a:cubicBezTo>
                <a:cubicBezTo>
                  <a:pt x="357801" y="1915182"/>
                  <a:pt x="347946" y="1987779"/>
                  <a:pt x="393344" y="2015413"/>
                </a:cubicBezTo>
                <a:cubicBezTo>
                  <a:pt x="645328" y="2168794"/>
                  <a:pt x="914579" y="2299477"/>
                  <a:pt x="1195777" y="2388637"/>
                </a:cubicBezTo>
                <a:cubicBezTo>
                  <a:pt x="1429747" y="2462823"/>
                  <a:pt x="1680968" y="2463282"/>
                  <a:pt x="1923564" y="2500604"/>
                </a:cubicBezTo>
                <a:cubicBezTo>
                  <a:pt x="2253246" y="2295331"/>
                  <a:pt x="2590374" y="2101560"/>
                  <a:pt x="2912609" y="1884784"/>
                </a:cubicBezTo>
                <a:cubicBezTo>
                  <a:pt x="2935691" y="1869256"/>
                  <a:pt x="2935188" y="1833729"/>
                  <a:pt x="2949932" y="1810139"/>
                </a:cubicBezTo>
                <a:cubicBezTo>
                  <a:pt x="2966416" y="1783765"/>
                  <a:pt x="2987254" y="1760376"/>
                  <a:pt x="3005915" y="1735494"/>
                </a:cubicBezTo>
                <a:cubicBezTo>
                  <a:pt x="3012136" y="1716833"/>
                  <a:pt x="3013666" y="1695877"/>
                  <a:pt x="3024577" y="1679510"/>
                </a:cubicBezTo>
                <a:cubicBezTo>
                  <a:pt x="3039216" y="1657552"/>
                  <a:pt x="3060835" y="1641060"/>
                  <a:pt x="3080560" y="1623527"/>
                </a:cubicBezTo>
                <a:cubicBezTo>
                  <a:pt x="3236969" y="1484498"/>
                  <a:pt x="3135864" y="1567932"/>
                  <a:pt x="3267173" y="1492898"/>
                </a:cubicBezTo>
                <a:cubicBezTo>
                  <a:pt x="3395039" y="1419831"/>
                  <a:pt x="3262390" y="1491820"/>
                  <a:pt x="3360479" y="1418253"/>
                </a:cubicBezTo>
                <a:cubicBezTo>
                  <a:pt x="3548809" y="1277005"/>
                  <a:pt x="3403791" y="1412262"/>
                  <a:pt x="3547091" y="1268964"/>
                </a:cubicBezTo>
                <a:cubicBezTo>
                  <a:pt x="3534650" y="1169437"/>
                  <a:pt x="3532323" y="1068117"/>
                  <a:pt x="3509769" y="970384"/>
                </a:cubicBezTo>
                <a:cubicBezTo>
                  <a:pt x="3494704" y="905104"/>
                  <a:pt x="3482497" y="831145"/>
                  <a:pt x="3435124" y="783772"/>
                </a:cubicBezTo>
                <a:cubicBezTo>
                  <a:pt x="3319753" y="668401"/>
                  <a:pt x="3448141" y="787737"/>
                  <a:pt x="3285834" y="671804"/>
                </a:cubicBezTo>
                <a:cubicBezTo>
                  <a:pt x="3271517" y="661578"/>
                  <a:pt x="3262586" y="645038"/>
                  <a:pt x="3248511" y="634482"/>
                </a:cubicBezTo>
                <a:cubicBezTo>
                  <a:pt x="3212626" y="607569"/>
                  <a:pt x="3175008" y="582915"/>
                  <a:pt x="3136544" y="559837"/>
                </a:cubicBezTo>
                <a:cubicBezTo>
                  <a:pt x="3112690" y="545525"/>
                  <a:pt x="3083911" y="539525"/>
                  <a:pt x="3061899" y="522515"/>
                </a:cubicBezTo>
                <a:cubicBezTo>
                  <a:pt x="2946570" y="433397"/>
                  <a:pt x="2842597" y="330045"/>
                  <a:pt x="2725997" y="242596"/>
                </a:cubicBezTo>
                <a:cubicBezTo>
                  <a:pt x="2701115" y="223935"/>
                  <a:pt x="2675245" y="206524"/>
                  <a:pt x="2651352" y="186613"/>
                </a:cubicBezTo>
                <a:cubicBezTo>
                  <a:pt x="2637836" y="175350"/>
                  <a:pt x="2627546" y="160553"/>
                  <a:pt x="2614030" y="149290"/>
                </a:cubicBezTo>
                <a:cubicBezTo>
                  <a:pt x="2582154" y="122727"/>
                  <a:pt x="2531889" y="77069"/>
                  <a:pt x="2483401" y="74645"/>
                </a:cubicBezTo>
                <a:cubicBezTo>
                  <a:pt x="2253449" y="63148"/>
                  <a:pt x="2023091" y="62204"/>
                  <a:pt x="1792936" y="55984"/>
                </a:cubicBezTo>
                <a:cubicBezTo>
                  <a:pt x="1719249" y="31422"/>
                  <a:pt x="1756623" y="37323"/>
                  <a:pt x="1680969" y="37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838158" y="1735493"/>
            <a:ext cx="3547091" cy="2500604"/>
          </a:xfrm>
          <a:custGeom>
            <a:avLst/>
            <a:gdLst>
              <a:gd name="connsiteX0" fmla="*/ 1718291 w 3547091"/>
              <a:gd name="connsiteY0" fmla="*/ 0 h 2500604"/>
              <a:gd name="connsiteX1" fmla="*/ 1718291 w 3547091"/>
              <a:gd name="connsiteY1" fmla="*/ 0 h 2500604"/>
              <a:gd name="connsiteX2" fmla="*/ 1195777 w 3547091"/>
              <a:gd name="connsiteY2" fmla="*/ 317241 h 2500604"/>
              <a:gd name="connsiteX3" fmla="*/ 1083809 w 3547091"/>
              <a:gd name="connsiteY3" fmla="*/ 335902 h 2500604"/>
              <a:gd name="connsiteX4" fmla="*/ 971842 w 3547091"/>
              <a:gd name="connsiteY4" fmla="*/ 410547 h 2500604"/>
              <a:gd name="connsiteX5" fmla="*/ 523973 w 3547091"/>
              <a:gd name="connsiteY5" fmla="*/ 485192 h 2500604"/>
              <a:gd name="connsiteX6" fmla="*/ 430667 w 3547091"/>
              <a:gd name="connsiteY6" fmla="*/ 522515 h 2500604"/>
              <a:gd name="connsiteX7" fmla="*/ 318699 w 3547091"/>
              <a:gd name="connsiteY7" fmla="*/ 541176 h 2500604"/>
              <a:gd name="connsiteX8" fmla="*/ 76103 w 3547091"/>
              <a:gd name="connsiteY8" fmla="*/ 709127 h 2500604"/>
              <a:gd name="connsiteX9" fmla="*/ 1458 w 3547091"/>
              <a:gd name="connsiteY9" fmla="*/ 839755 h 2500604"/>
              <a:gd name="connsiteX10" fmla="*/ 38781 w 3547091"/>
              <a:gd name="connsiteY10" fmla="*/ 1119674 h 2500604"/>
              <a:gd name="connsiteX11" fmla="*/ 76103 w 3547091"/>
              <a:gd name="connsiteY11" fmla="*/ 1306286 h 2500604"/>
              <a:gd name="connsiteX12" fmla="*/ 113426 w 3547091"/>
              <a:gd name="connsiteY12" fmla="*/ 1380931 h 2500604"/>
              <a:gd name="connsiteX13" fmla="*/ 188071 w 3547091"/>
              <a:gd name="connsiteY13" fmla="*/ 1567543 h 2500604"/>
              <a:gd name="connsiteX14" fmla="*/ 225393 w 3547091"/>
              <a:gd name="connsiteY14" fmla="*/ 1623527 h 2500604"/>
              <a:gd name="connsiteX15" fmla="*/ 300038 w 3547091"/>
              <a:gd name="connsiteY15" fmla="*/ 1791478 h 2500604"/>
              <a:gd name="connsiteX16" fmla="*/ 337360 w 3547091"/>
              <a:gd name="connsiteY16" fmla="*/ 1866123 h 2500604"/>
              <a:gd name="connsiteX17" fmla="*/ 393344 w 3547091"/>
              <a:gd name="connsiteY17" fmla="*/ 2015413 h 2500604"/>
              <a:gd name="connsiteX18" fmla="*/ 1195777 w 3547091"/>
              <a:gd name="connsiteY18" fmla="*/ 2388637 h 2500604"/>
              <a:gd name="connsiteX19" fmla="*/ 1923564 w 3547091"/>
              <a:gd name="connsiteY19" fmla="*/ 2500604 h 2500604"/>
              <a:gd name="connsiteX20" fmla="*/ 2912609 w 3547091"/>
              <a:gd name="connsiteY20" fmla="*/ 1884784 h 2500604"/>
              <a:gd name="connsiteX21" fmla="*/ 2949932 w 3547091"/>
              <a:gd name="connsiteY21" fmla="*/ 1810139 h 2500604"/>
              <a:gd name="connsiteX22" fmla="*/ 3005915 w 3547091"/>
              <a:gd name="connsiteY22" fmla="*/ 1735494 h 2500604"/>
              <a:gd name="connsiteX23" fmla="*/ 3024577 w 3547091"/>
              <a:gd name="connsiteY23" fmla="*/ 1679510 h 2500604"/>
              <a:gd name="connsiteX24" fmla="*/ 3080560 w 3547091"/>
              <a:gd name="connsiteY24" fmla="*/ 1623527 h 2500604"/>
              <a:gd name="connsiteX25" fmla="*/ 3267173 w 3547091"/>
              <a:gd name="connsiteY25" fmla="*/ 1492898 h 2500604"/>
              <a:gd name="connsiteX26" fmla="*/ 3360479 w 3547091"/>
              <a:gd name="connsiteY26" fmla="*/ 1418253 h 2500604"/>
              <a:gd name="connsiteX27" fmla="*/ 3547091 w 3547091"/>
              <a:gd name="connsiteY27" fmla="*/ 1268964 h 2500604"/>
              <a:gd name="connsiteX28" fmla="*/ 3509769 w 3547091"/>
              <a:gd name="connsiteY28" fmla="*/ 970384 h 2500604"/>
              <a:gd name="connsiteX29" fmla="*/ 3435124 w 3547091"/>
              <a:gd name="connsiteY29" fmla="*/ 783772 h 2500604"/>
              <a:gd name="connsiteX30" fmla="*/ 3285834 w 3547091"/>
              <a:gd name="connsiteY30" fmla="*/ 671804 h 2500604"/>
              <a:gd name="connsiteX31" fmla="*/ 3248511 w 3547091"/>
              <a:gd name="connsiteY31" fmla="*/ 634482 h 2500604"/>
              <a:gd name="connsiteX32" fmla="*/ 3136544 w 3547091"/>
              <a:gd name="connsiteY32" fmla="*/ 559837 h 2500604"/>
              <a:gd name="connsiteX33" fmla="*/ 3061899 w 3547091"/>
              <a:gd name="connsiteY33" fmla="*/ 522515 h 2500604"/>
              <a:gd name="connsiteX34" fmla="*/ 2725997 w 3547091"/>
              <a:gd name="connsiteY34" fmla="*/ 242596 h 2500604"/>
              <a:gd name="connsiteX35" fmla="*/ 2651352 w 3547091"/>
              <a:gd name="connsiteY35" fmla="*/ 186613 h 2500604"/>
              <a:gd name="connsiteX36" fmla="*/ 2614030 w 3547091"/>
              <a:gd name="connsiteY36" fmla="*/ 149290 h 2500604"/>
              <a:gd name="connsiteX37" fmla="*/ 2483401 w 3547091"/>
              <a:gd name="connsiteY37" fmla="*/ 74645 h 2500604"/>
              <a:gd name="connsiteX38" fmla="*/ 1792936 w 3547091"/>
              <a:gd name="connsiteY38" fmla="*/ 55984 h 2500604"/>
              <a:gd name="connsiteX39" fmla="*/ 1680969 w 3547091"/>
              <a:gd name="connsiteY39" fmla="*/ 37323 h 250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547091" h="2500604">
                <a:moveTo>
                  <a:pt x="1718291" y="0"/>
                </a:moveTo>
                <a:lnTo>
                  <a:pt x="1718291" y="0"/>
                </a:lnTo>
                <a:cubicBezTo>
                  <a:pt x="1544120" y="105747"/>
                  <a:pt x="1375858" y="221904"/>
                  <a:pt x="1195777" y="317241"/>
                </a:cubicBezTo>
                <a:cubicBezTo>
                  <a:pt x="1162337" y="334945"/>
                  <a:pt x="1118736" y="321349"/>
                  <a:pt x="1083809" y="335902"/>
                </a:cubicBezTo>
                <a:cubicBezTo>
                  <a:pt x="1042404" y="353154"/>
                  <a:pt x="1015183" y="398989"/>
                  <a:pt x="971842" y="410547"/>
                </a:cubicBezTo>
                <a:cubicBezTo>
                  <a:pt x="825603" y="449544"/>
                  <a:pt x="673263" y="460310"/>
                  <a:pt x="523973" y="485192"/>
                </a:cubicBezTo>
                <a:cubicBezTo>
                  <a:pt x="492871" y="497633"/>
                  <a:pt x="462985" y="513701"/>
                  <a:pt x="430667" y="522515"/>
                </a:cubicBezTo>
                <a:cubicBezTo>
                  <a:pt x="394163" y="532471"/>
                  <a:pt x="354595" y="529211"/>
                  <a:pt x="318699" y="541176"/>
                </a:cubicBezTo>
                <a:cubicBezTo>
                  <a:pt x="207383" y="578281"/>
                  <a:pt x="167020" y="631198"/>
                  <a:pt x="76103" y="709127"/>
                </a:cubicBezTo>
                <a:cubicBezTo>
                  <a:pt x="51221" y="752670"/>
                  <a:pt x="5998" y="789811"/>
                  <a:pt x="1458" y="839755"/>
                </a:cubicBezTo>
                <a:cubicBezTo>
                  <a:pt x="-7064" y="933501"/>
                  <a:pt x="23909" y="1026724"/>
                  <a:pt x="38781" y="1119674"/>
                </a:cubicBezTo>
                <a:cubicBezTo>
                  <a:pt x="48803" y="1182313"/>
                  <a:pt x="58676" y="1245291"/>
                  <a:pt x="76103" y="1306286"/>
                </a:cubicBezTo>
                <a:cubicBezTo>
                  <a:pt x="83745" y="1333034"/>
                  <a:pt x="102468" y="1355362"/>
                  <a:pt x="113426" y="1380931"/>
                </a:cubicBezTo>
                <a:cubicBezTo>
                  <a:pt x="139817" y="1442510"/>
                  <a:pt x="159996" y="1506714"/>
                  <a:pt x="188071" y="1567543"/>
                </a:cubicBezTo>
                <a:cubicBezTo>
                  <a:pt x="197470" y="1587907"/>
                  <a:pt x="215363" y="1603467"/>
                  <a:pt x="225393" y="1623527"/>
                </a:cubicBezTo>
                <a:cubicBezTo>
                  <a:pt x="252791" y="1678323"/>
                  <a:pt x="274365" y="1735853"/>
                  <a:pt x="300038" y="1791478"/>
                </a:cubicBezTo>
                <a:cubicBezTo>
                  <a:pt x="311696" y="1816736"/>
                  <a:pt x="326661" y="1840444"/>
                  <a:pt x="337360" y="1866123"/>
                </a:cubicBezTo>
                <a:cubicBezTo>
                  <a:pt x="357801" y="1915182"/>
                  <a:pt x="347946" y="1987779"/>
                  <a:pt x="393344" y="2015413"/>
                </a:cubicBezTo>
                <a:cubicBezTo>
                  <a:pt x="645328" y="2168794"/>
                  <a:pt x="914579" y="2299477"/>
                  <a:pt x="1195777" y="2388637"/>
                </a:cubicBezTo>
                <a:cubicBezTo>
                  <a:pt x="1429747" y="2462823"/>
                  <a:pt x="1680968" y="2463282"/>
                  <a:pt x="1923564" y="2500604"/>
                </a:cubicBezTo>
                <a:cubicBezTo>
                  <a:pt x="2253246" y="2295331"/>
                  <a:pt x="2590374" y="2101560"/>
                  <a:pt x="2912609" y="1884784"/>
                </a:cubicBezTo>
                <a:cubicBezTo>
                  <a:pt x="2935691" y="1869256"/>
                  <a:pt x="2935188" y="1833729"/>
                  <a:pt x="2949932" y="1810139"/>
                </a:cubicBezTo>
                <a:cubicBezTo>
                  <a:pt x="2966416" y="1783765"/>
                  <a:pt x="2987254" y="1760376"/>
                  <a:pt x="3005915" y="1735494"/>
                </a:cubicBezTo>
                <a:cubicBezTo>
                  <a:pt x="3012136" y="1716833"/>
                  <a:pt x="3013666" y="1695877"/>
                  <a:pt x="3024577" y="1679510"/>
                </a:cubicBezTo>
                <a:cubicBezTo>
                  <a:pt x="3039216" y="1657552"/>
                  <a:pt x="3060835" y="1641060"/>
                  <a:pt x="3080560" y="1623527"/>
                </a:cubicBezTo>
                <a:cubicBezTo>
                  <a:pt x="3236969" y="1484498"/>
                  <a:pt x="3135864" y="1567932"/>
                  <a:pt x="3267173" y="1492898"/>
                </a:cubicBezTo>
                <a:cubicBezTo>
                  <a:pt x="3395039" y="1419831"/>
                  <a:pt x="3262390" y="1491820"/>
                  <a:pt x="3360479" y="1418253"/>
                </a:cubicBezTo>
                <a:cubicBezTo>
                  <a:pt x="3548809" y="1277005"/>
                  <a:pt x="3403791" y="1412262"/>
                  <a:pt x="3547091" y="1268964"/>
                </a:cubicBezTo>
                <a:cubicBezTo>
                  <a:pt x="3534650" y="1169437"/>
                  <a:pt x="3532323" y="1068117"/>
                  <a:pt x="3509769" y="970384"/>
                </a:cubicBezTo>
                <a:cubicBezTo>
                  <a:pt x="3494704" y="905104"/>
                  <a:pt x="3482497" y="831145"/>
                  <a:pt x="3435124" y="783772"/>
                </a:cubicBezTo>
                <a:cubicBezTo>
                  <a:pt x="3319753" y="668401"/>
                  <a:pt x="3448141" y="787737"/>
                  <a:pt x="3285834" y="671804"/>
                </a:cubicBezTo>
                <a:cubicBezTo>
                  <a:pt x="3271517" y="661578"/>
                  <a:pt x="3262586" y="645038"/>
                  <a:pt x="3248511" y="634482"/>
                </a:cubicBezTo>
                <a:cubicBezTo>
                  <a:pt x="3212626" y="607569"/>
                  <a:pt x="3175008" y="582915"/>
                  <a:pt x="3136544" y="559837"/>
                </a:cubicBezTo>
                <a:cubicBezTo>
                  <a:pt x="3112690" y="545525"/>
                  <a:pt x="3083911" y="539525"/>
                  <a:pt x="3061899" y="522515"/>
                </a:cubicBezTo>
                <a:cubicBezTo>
                  <a:pt x="2946570" y="433397"/>
                  <a:pt x="2842597" y="330045"/>
                  <a:pt x="2725997" y="242596"/>
                </a:cubicBezTo>
                <a:cubicBezTo>
                  <a:pt x="2701115" y="223935"/>
                  <a:pt x="2675245" y="206524"/>
                  <a:pt x="2651352" y="186613"/>
                </a:cubicBezTo>
                <a:cubicBezTo>
                  <a:pt x="2637836" y="175350"/>
                  <a:pt x="2627546" y="160553"/>
                  <a:pt x="2614030" y="149290"/>
                </a:cubicBezTo>
                <a:cubicBezTo>
                  <a:pt x="2582154" y="122727"/>
                  <a:pt x="2531889" y="77069"/>
                  <a:pt x="2483401" y="74645"/>
                </a:cubicBezTo>
                <a:cubicBezTo>
                  <a:pt x="2253449" y="63148"/>
                  <a:pt x="2023091" y="62204"/>
                  <a:pt x="1792936" y="55984"/>
                </a:cubicBezTo>
                <a:cubicBezTo>
                  <a:pt x="1719249" y="31422"/>
                  <a:pt x="1756623" y="37323"/>
                  <a:pt x="1680969" y="373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72541" y="4357396"/>
            <a:ext cx="3547091" cy="2500604"/>
          </a:xfrm>
          <a:custGeom>
            <a:avLst/>
            <a:gdLst>
              <a:gd name="connsiteX0" fmla="*/ 1718291 w 3547091"/>
              <a:gd name="connsiteY0" fmla="*/ 0 h 2500604"/>
              <a:gd name="connsiteX1" fmla="*/ 1718291 w 3547091"/>
              <a:gd name="connsiteY1" fmla="*/ 0 h 2500604"/>
              <a:gd name="connsiteX2" fmla="*/ 1195777 w 3547091"/>
              <a:gd name="connsiteY2" fmla="*/ 317241 h 2500604"/>
              <a:gd name="connsiteX3" fmla="*/ 1083809 w 3547091"/>
              <a:gd name="connsiteY3" fmla="*/ 335902 h 2500604"/>
              <a:gd name="connsiteX4" fmla="*/ 971842 w 3547091"/>
              <a:gd name="connsiteY4" fmla="*/ 410547 h 2500604"/>
              <a:gd name="connsiteX5" fmla="*/ 523973 w 3547091"/>
              <a:gd name="connsiteY5" fmla="*/ 485192 h 2500604"/>
              <a:gd name="connsiteX6" fmla="*/ 430667 w 3547091"/>
              <a:gd name="connsiteY6" fmla="*/ 522515 h 2500604"/>
              <a:gd name="connsiteX7" fmla="*/ 318699 w 3547091"/>
              <a:gd name="connsiteY7" fmla="*/ 541176 h 2500604"/>
              <a:gd name="connsiteX8" fmla="*/ 76103 w 3547091"/>
              <a:gd name="connsiteY8" fmla="*/ 709127 h 2500604"/>
              <a:gd name="connsiteX9" fmla="*/ 1458 w 3547091"/>
              <a:gd name="connsiteY9" fmla="*/ 839755 h 2500604"/>
              <a:gd name="connsiteX10" fmla="*/ 38781 w 3547091"/>
              <a:gd name="connsiteY10" fmla="*/ 1119674 h 2500604"/>
              <a:gd name="connsiteX11" fmla="*/ 76103 w 3547091"/>
              <a:gd name="connsiteY11" fmla="*/ 1306286 h 2500604"/>
              <a:gd name="connsiteX12" fmla="*/ 113426 w 3547091"/>
              <a:gd name="connsiteY12" fmla="*/ 1380931 h 2500604"/>
              <a:gd name="connsiteX13" fmla="*/ 188071 w 3547091"/>
              <a:gd name="connsiteY13" fmla="*/ 1567543 h 2500604"/>
              <a:gd name="connsiteX14" fmla="*/ 225393 w 3547091"/>
              <a:gd name="connsiteY14" fmla="*/ 1623527 h 2500604"/>
              <a:gd name="connsiteX15" fmla="*/ 300038 w 3547091"/>
              <a:gd name="connsiteY15" fmla="*/ 1791478 h 2500604"/>
              <a:gd name="connsiteX16" fmla="*/ 337360 w 3547091"/>
              <a:gd name="connsiteY16" fmla="*/ 1866123 h 2500604"/>
              <a:gd name="connsiteX17" fmla="*/ 393344 w 3547091"/>
              <a:gd name="connsiteY17" fmla="*/ 2015413 h 2500604"/>
              <a:gd name="connsiteX18" fmla="*/ 1195777 w 3547091"/>
              <a:gd name="connsiteY18" fmla="*/ 2388637 h 2500604"/>
              <a:gd name="connsiteX19" fmla="*/ 1923564 w 3547091"/>
              <a:gd name="connsiteY19" fmla="*/ 2500604 h 2500604"/>
              <a:gd name="connsiteX20" fmla="*/ 2912609 w 3547091"/>
              <a:gd name="connsiteY20" fmla="*/ 1884784 h 2500604"/>
              <a:gd name="connsiteX21" fmla="*/ 2949932 w 3547091"/>
              <a:gd name="connsiteY21" fmla="*/ 1810139 h 2500604"/>
              <a:gd name="connsiteX22" fmla="*/ 3005915 w 3547091"/>
              <a:gd name="connsiteY22" fmla="*/ 1735494 h 2500604"/>
              <a:gd name="connsiteX23" fmla="*/ 3024577 w 3547091"/>
              <a:gd name="connsiteY23" fmla="*/ 1679510 h 2500604"/>
              <a:gd name="connsiteX24" fmla="*/ 3080560 w 3547091"/>
              <a:gd name="connsiteY24" fmla="*/ 1623527 h 2500604"/>
              <a:gd name="connsiteX25" fmla="*/ 3267173 w 3547091"/>
              <a:gd name="connsiteY25" fmla="*/ 1492898 h 2500604"/>
              <a:gd name="connsiteX26" fmla="*/ 3360479 w 3547091"/>
              <a:gd name="connsiteY26" fmla="*/ 1418253 h 2500604"/>
              <a:gd name="connsiteX27" fmla="*/ 3547091 w 3547091"/>
              <a:gd name="connsiteY27" fmla="*/ 1268964 h 2500604"/>
              <a:gd name="connsiteX28" fmla="*/ 3509769 w 3547091"/>
              <a:gd name="connsiteY28" fmla="*/ 970384 h 2500604"/>
              <a:gd name="connsiteX29" fmla="*/ 3435124 w 3547091"/>
              <a:gd name="connsiteY29" fmla="*/ 783772 h 2500604"/>
              <a:gd name="connsiteX30" fmla="*/ 3285834 w 3547091"/>
              <a:gd name="connsiteY30" fmla="*/ 671804 h 2500604"/>
              <a:gd name="connsiteX31" fmla="*/ 3248511 w 3547091"/>
              <a:gd name="connsiteY31" fmla="*/ 634482 h 2500604"/>
              <a:gd name="connsiteX32" fmla="*/ 3136544 w 3547091"/>
              <a:gd name="connsiteY32" fmla="*/ 559837 h 2500604"/>
              <a:gd name="connsiteX33" fmla="*/ 3061899 w 3547091"/>
              <a:gd name="connsiteY33" fmla="*/ 522515 h 2500604"/>
              <a:gd name="connsiteX34" fmla="*/ 2725997 w 3547091"/>
              <a:gd name="connsiteY34" fmla="*/ 242596 h 2500604"/>
              <a:gd name="connsiteX35" fmla="*/ 2651352 w 3547091"/>
              <a:gd name="connsiteY35" fmla="*/ 186613 h 2500604"/>
              <a:gd name="connsiteX36" fmla="*/ 2614030 w 3547091"/>
              <a:gd name="connsiteY36" fmla="*/ 149290 h 2500604"/>
              <a:gd name="connsiteX37" fmla="*/ 2483401 w 3547091"/>
              <a:gd name="connsiteY37" fmla="*/ 74645 h 2500604"/>
              <a:gd name="connsiteX38" fmla="*/ 1792936 w 3547091"/>
              <a:gd name="connsiteY38" fmla="*/ 55984 h 2500604"/>
              <a:gd name="connsiteX39" fmla="*/ 1680969 w 3547091"/>
              <a:gd name="connsiteY39" fmla="*/ 37323 h 250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547091" h="2500604">
                <a:moveTo>
                  <a:pt x="1718291" y="0"/>
                </a:moveTo>
                <a:lnTo>
                  <a:pt x="1718291" y="0"/>
                </a:lnTo>
                <a:cubicBezTo>
                  <a:pt x="1544120" y="105747"/>
                  <a:pt x="1375858" y="221904"/>
                  <a:pt x="1195777" y="317241"/>
                </a:cubicBezTo>
                <a:cubicBezTo>
                  <a:pt x="1162337" y="334945"/>
                  <a:pt x="1118736" y="321349"/>
                  <a:pt x="1083809" y="335902"/>
                </a:cubicBezTo>
                <a:cubicBezTo>
                  <a:pt x="1042404" y="353154"/>
                  <a:pt x="1015183" y="398989"/>
                  <a:pt x="971842" y="410547"/>
                </a:cubicBezTo>
                <a:cubicBezTo>
                  <a:pt x="825603" y="449544"/>
                  <a:pt x="673263" y="460310"/>
                  <a:pt x="523973" y="485192"/>
                </a:cubicBezTo>
                <a:cubicBezTo>
                  <a:pt x="492871" y="497633"/>
                  <a:pt x="462985" y="513701"/>
                  <a:pt x="430667" y="522515"/>
                </a:cubicBezTo>
                <a:cubicBezTo>
                  <a:pt x="394163" y="532471"/>
                  <a:pt x="354595" y="529211"/>
                  <a:pt x="318699" y="541176"/>
                </a:cubicBezTo>
                <a:cubicBezTo>
                  <a:pt x="207383" y="578281"/>
                  <a:pt x="167020" y="631198"/>
                  <a:pt x="76103" y="709127"/>
                </a:cubicBezTo>
                <a:cubicBezTo>
                  <a:pt x="51221" y="752670"/>
                  <a:pt x="5998" y="789811"/>
                  <a:pt x="1458" y="839755"/>
                </a:cubicBezTo>
                <a:cubicBezTo>
                  <a:pt x="-7064" y="933501"/>
                  <a:pt x="23909" y="1026724"/>
                  <a:pt x="38781" y="1119674"/>
                </a:cubicBezTo>
                <a:cubicBezTo>
                  <a:pt x="48803" y="1182313"/>
                  <a:pt x="58676" y="1245291"/>
                  <a:pt x="76103" y="1306286"/>
                </a:cubicBezTo>
                <a:cubicBezTo>
                  <a:pt x="83745" y="1333034"/>
                  <a:pt x="102468" y="1355362"/>
                  <a:pt x="113426" y="1380931"/>
                </a:cubicBezTo>
                <a:cubicBezTo>
                  <a:pt x="139817" y="1442510"/>
                  <a:pt x="159996" y="1506714"/>
                  <a:pt x="188071" y="1567543"/>
                </a:cubicBezTo>
                <a:cubicBezTo>
                  <a:pt x="197470" y="1587907"/>
                  <a:pt x="215363" y="1603467"/>
                  <a:pt x="225393" y="1623527"/>
                </a:cubicBezTo>
                <a:cubicBezTo>
                  <a:pt x="252791" y="1678323"/>
                  <a:pt x="274365" y="1735853"/>
                  <a:pt x="300038" y="1791478"/>
                </a:cubicBezTo>
                <a:cubicBezTo>
                  <a:pt x="311696" y="1816736"/>
                  <a:pt x="326661" y="1840444"/>
                  <a:pt x="337360" y="1866123"/>
                </a:cubicBezTo>
                <a:cubicBezTo>
                  <a:pt x="357801" y="1915182"/>
                  <a:pt x="347946" y="1987779"/>
                  <a:pt x="393344" y="2015413"/>
                </a:cubicBezTo>
                <a:cubicBezTo>
                  <a:pt x="645328" y="2168794"/>
                  <a:pt x="914579" y="2299477"/>
                  <a:pt x="1195777" y="2388637"/>
                </a:cubicBezTo>
                <a:cubicBezTo>
                  <a:pt x="1429747" y="2462823"/>
                  <a:pt x="1680968" y="2463282"/>
                  <a:pt x="1923564" y="2500604"/>
                </a:cubicBezTo>
                <a:cubicBezTo>
                  <a:pt x="2253246" y="2295331"/>
                  <a:pt x="2590374" y="2101560"/>
                  <a:pt x="2912609" y="1884784"/>
                </a:cubicBezTo>
                <a:cubicBezTo>
                  <a:pt x="2935691" y="1869256"/>
                  <a:pt x="2935188" y="1833729"/>
                  <a:pt x="2949932" y="1810139"/>
                </a:cubicBezTo>
                <a:cubicBezTo>
                  <a:pt x="2966416" y="1783765"/>
                  <a:pt x="2987254" y="1760376"/>
                  <a:pt x="3005915" y="1735494"/>
                </a:cubicBezTo>
                <a:cubicBezTo>
                  <a:pt x="3012136" y="1716833"/>
                  <a:pt x="3013666" y="1695877"/>
                  <a:pt x="3024577" y="1679510"/>
                </a:cubicBezTo>
                <a:cubicBezTo>
                  <a:pt x="3039216" y="1657552"/>
                  <a:pt x="3060835" y="1641060"/>
                  <a:pt x="3080560" y="1623527"/>
                </a:cubicBezTo>
                <a:cubicBezTo>
                  <a:pt x="3236969" y="1484498"/>
                  <a:pt x="3135864" y="1567932"/>
                  <a:pt x="3267173" y="1492898"/>
                </a:cubicBezTo>
                <a:cubicBezTo>
                  <a:pt x="3395039" y="1419831"/>
                  <a:pt x="3262390" y="1491820"/>
                  <a:pt x="3360479" y="1418253"/>
                </a:cubicBezTo>
                <a:cubicBezTo>
                  <a:pt x="3548809" y="1277005"/>
                  <a:pt x="3403791" y="1412262"/>
                  <a:pt x="3547091" y="1268964"/>
                </a:cubicBezTo>
                <a:cubicBezTo>
                  <a:pt x="3534650" y="1169437"/>
                  <a:pt x="3532323" y="1068117"/>
                  <a:pt x="3509769" y="970384"/>
                </a:cubicBezTo>
                <a:cubicBezTo>
                  <a:pt x="3494704" y="905104"/>
                  <a:pt x="3482497" y="831145"/>
                  <a:pt x="3435124" y="783772"/>
                </a:cubicBezTo>
                <a:cubicBezTo>
                  <a:pt x="3319753" y="668401"/>
                  <a:pt x="3448141" y="787737"/>
                  <a:pt x="3285834" y="671804"/>
                </a:cubicBezTo>
                <a:cubicBezTo>
                  <a:pt x="3271517" y="661578"/>
                  <a:pt x="3262586" y="645038"/>
                  <a:pt x="3248511" y="634482"/>
                </a:cubicBezTo>
                <a:cubicBezTo>
                  <a:pt x="3212626" y="607569"/>
                  <a:pt x="3175008" y="582915"/>
                  <a:pt x="3136544" y="559837"/>
                </a:cubicBezTo>
                <a:cubicBezTo>
                  <a:pt x="3112690" y="545525"/>
                  <a:pt x="3083911" y="539525"/>
                  <a:pt x="3061899" y="522515"/>
                </a:cubicBezTo>
                <a:cubicBezTo>
                  <a:pt x="2946570" y="433397"/>
                  <a:pt x="2842597" y="330045"/>
                  <a:pt x="2725997" y="242596"/>
                </a:cubicBezTo>
                <a:cubicBezTo>
                  <a:pt x="2701115" y="223935"/>
                  <a:pt x="2675245" y="206524"/>
                  <a:pt x="2651352" y="186613"/>
                </a:cubicBezTo>
                <a:cubicBezTo>
                  <a:pt x="2637836" y="175350"/>
                  <a:pt x="2627546" y="160553"/>
                  <a:pt x="2614030" y="149290"/>
                </a:cubicBezTo>
                <a:cubicBezTo>
                  <a:pt x="2582154" y="122727"/>
                  <a:pt x="2531889" y="77069"/>
                  <a:pt x="2483401" y="74645"/>
                </a:cubicBezTo>
                <a:cubicBezTo>
                  <a:pt x="2253449" y="63148"/>
                  <a:pt x="2023091" y="62204"/>
                  <a:pt x="1792936" y="55984"/>
                </a:cubicBezTo>
                <a:cubicBezTo>
                  <a:pt x="1719249" y="31422"/>
                  <a:pt x="1756623" y="37323"/>
                  <a:pt x="1680969" y="3732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38158" y="261257"/>
            <a:ext cx="468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Dapi</a:t>
            </a:r>
            <a:r>
              <a:rPr lang="en-US" dirty="0" smtClean="0"/>
              <a:t>-segmented cells (R0-blue, R1-red, R2-blue)</a:t>
            </a:r>
            <a:endParaRPr lang="en-US" dirty="0"/>
          </a:p>
        </p:txBody>
      </p:sp>
      <p:cxnSp>
        <p:nvCxnSpPr>
          <p:cNvPr id="10" name="Curved Connector 9"/>
          <p:cNvCxnSpPr>
            <a:stCxn id="8" idx="1"/>
          </p:cNvCxnSpPr>
          <p:nvPr/>
        </p:nvCxnSpPr>
        <p:spPr>
          <a:xfrm rot="10800000" flipV="1">
            <a:off x="1957970" y="445922"/>
            <a:ext cx="880188" cy="1961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44408" y="1735492"/>
            <a:ext cx="38255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use R0 to quantify protein expression in R1+ rounds, there will be significant error. </a:t>
            </a:r>
          </a:p>
          <a:p>
            <a:endParaRPr lang="en-US" dirty="0"/>
          </a:p>
          <a:p>
            <a:r>
              <a:rPr lang="en-US" dirty="0" smtClean="0"/>
              <a:t>Alternatively, if we quantify within-round protein expression then we can be confident this is accurate.  Which allows us to then match cells across rounds. </a:t>
            </a:r>
          </a:p>
          <a:p>
            <a:endParaRPr lang="en-US" dirty="0"/>
          </a:p>
          <a:p>
            <a:r>
              <a:rPr lang="en-US" dirty="0" smtClean="0"/>
              <a:t>Cells with poor matches can be excluded from downstream analysis.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Within-round segmentation and protein quantification with across round cell clustering to improve data fidelity</vt:lpstr>
      <vt:lpstr>Current state</vt:lpstr>
      <vt:lpstr>Alternative method</vt:lpstr>
      <vt:lpstr>Advantages </vt:lpstr>
      <vt:lpstr>PowerPoint Presentation</vt:lpstr>
      <vt:lpstr>PowerPoint Presentation</vt:lpstr>
    </vt:vector>
  </TitlesOfParts>
  <Company>OHSU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Within-round segmentation and protein quantification with across round cell clustering to improve data fidelity</dc:title>
  <dc:creator>Nathaniel Evans</dc:creator>
  <cp:lastModifiedBy>Nathaniel Evans</cp:lastModifiedBy>
  <cp:revision>4</cp:revision>
  <dcterms:created xsi:type="dcterms:W3CDTF">2020-12-29T21:21:59Z</dcterms:created>
  <dcterms:modified xsi:type="dcterms:W3CDTF">2020-12-29T21:31:30Z</dcterms:modified>
</cp:coreProperties>
</file>