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277" r:id="rId5"/>
    <p:sldId id="318" r:id="rId6"/>
    <p:sldId id="339" r:id="rId7"/>
    <p:sldId id="329" r:id="rId8"/>
    <p:sldId id="319" r:id="rId9"/>
    <p:sldId id="275" r:id="rId10"/>
    <p:sldId id="337" r:id="rId11"/>
    <p:sldId id="273" r:id="rId12"/>
    <p:sldId id="263" r:id="rId13"/>
    <p:sldId id="266" r:id="rId14"/>
    <p:sldId id="338" r:id="rId15"/>
    <p:sldId id="272" r:id="rId16"/>
    <p:sldId id="259" r:id="rId17"/>
    <p:sldId id="265" r:id="rId18"/>
    <p:sldId id="267" r:id="rId19"/>
    <p:sldId id="268" r:id="rId20"/>
    <p:sldId id="270" r:id="rId21"/>
    <p:sldId id="271" r:id="rId22"/>
    <p:sldId id="278" r:id="rId23"/>
    <p:sldId id="342" r:id="rId24"/>
    <p:sldId id="340" r:id="rId25"/>
    <p:sldId id="260" r:id="rId26"/>
    <p:sldId id="330" r:id="rId27"/>
    <p:sldId id="331" r:id="rId28"/>
    <p:sldId id="320" r:id="rId29"/>
    <p:sldId id="32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67" d="100"/>
          <a:sy n="67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2E98-5343-48F1-B4F8-3E40ABF50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01E81-80A4-48B3-B40D-6C7C16FB2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6697-70AB-4C1B-8E4F-52D9582F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93D0-2632-4762-B1E5-4640148D642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5CC3-48E0-4C9E-A25F-F8A856AC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65D7-C441-41E4-9D42-D7FC15E6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EEA-3CB7-4440-9E6F-FCC83282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AD9D-6A17-453D-A1EC-B4AFBC07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F0AAD-0ED5-4689-8BE5-B2A69C1D4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5512-5FBA-410E-9808-651346E7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93D0-2632-4762-B1E5-4640148D642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DADB-F895-4153-AB07-F785AD89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917B-5DD9-4383-B9AC-2C1DFA5E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EEA-3CB7-4440-9E6F-FCC83282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09BC-FB10-4037-90CC-F6DDF3D61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260C3-1771-4D27-A888-7E4D339FF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F9635-3CFA-4EE0-803B-426AF7B4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93D0-2632-4762-B1E5-4640148D642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8667-FE94-45D1-A9C6-F69EE30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E44F-E81F-4F19-87A7-AC355859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EEA-3CB7-4440-9E6F-FCC83282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BBB7-F1C8-4613-9F89-7519A7FD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308F-F354-4EB2-B9D4-80FB30AD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9219-41E0-4B60-9E3B-D8DEFCDC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93D0-2632-4762-B1E5-4640148D642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3A8E-14EC-4D97-A679-FB0E797A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2995-5DF9-4F1F-9E36-FB336ABC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EEA-3CB7-4440-9E6F-FCC83282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7106-E1B2-4BCF-9C92-C461BE14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E47B-81F9-43B9-878F-D2452806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EFD2A-AB51-4DDC-81D4-A9BB33E5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93D0-2632-4762-B1E5-4640148D642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A3D76-2EB9-4126-B3A3-8DD531FC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0D375-CC2E-4B27-8F94-72439799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EEA-3CB7-4440-9E6F-FCC83282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4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4DA-8332-455D-9674-0929B48B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F50B-E5C6-4EAD-A334-309E9DFAF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95A92-8605-42E8-8E76-5D2D4F8B8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8DF7-0E9F-4942-A48F-2D58BD93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93D0-2632-4762-B1E5-4640148D642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C481-B17C-4073-BF0D-8366DBFF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CA63F-5124-4907-A402-AE69C27E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EEA-3CB7-4440-9E6F-FCC83282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AD4D-8BFF-4866-99EC-ED4FA035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E612F-426D-4405-AF7A-124E957D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1182B-1277-40F2-8973-3B1615A53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FF3AE-9CB6-48FC-9A6B-5BD802EAF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97934-18EA-4CA4-99A5-D37427A80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5F023-3BC0-4803-8964-9801EE83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93D0-2632-4762-B1E5-4640148D642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1B3DB-8CBC-4671-BF99-93A5A4BC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2A99F-2899-4A96-80E7-CBC860DA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EEA-3CB7-4440-9E6F-FCC83282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2FB3-8961-4B73-8743-EAF36B04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7546D-C86D-4DF1-8D45-99AAE224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93D0-2632-4762-B1E5-4640148D642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44F45-22D1-4A4F-A531-905ECD2A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791D-8D06-4119-9E83-2570426A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EEA-3CB7-4440-9E6F-FCC83282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EB5B1-5CC5-48C6-B220-BFCC34D7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93D0-2632-4762-B1E5-4640148D642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63FFF-24DD-4EBA-A4EC-341AB907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89962-028E-41E4-9250-FB8140C1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EEA-3CB7-4440-9E6F-FCC83282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A485-E2BD-4B93-8F6A-B02B2DDB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764C-A6F2-4684-BA36-0B68F49B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FAA77-581B-4AFE-A2FB-CA96BA16E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82CE4-B849-45D3-BDC2-D7BA7B50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93D0-2632-4762-B1E5-4640148D642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2A554-70C8-4EDD-87B0-F8E14406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A6A61-B011-4671-AB63-8B5C0F49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EEA-3CB7-4440-9E6F-FCC83282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048F-577F-45A9-A959-59FB65BB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98929-3297-4B52-8CFA-6D42312D7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EDFD9-33B8-4BDC-9966-2FE690E5F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9F435-21EC-4BA8-83FC-0A6A5497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93D0-2632-4762-B1E5-4640148D642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7A42B-E6EC-465F-9169-12890EDF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7A5C0-73BE-4F54-8838-4C891C12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EEA-3CB7-4440-9E6F-FCC83282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840B2-08D6-4E82-8D7B-F474D1A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E37FF-F9B0-4DD0-80DC-68F0A58A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C79F3-765A-4006-8B86-56EED3DCF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93D0-2632-4762-B1E5-4640148D642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172A-81E3-4A07-9A2D-E661C2096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5AEA1-C9A2-4474-8042-8E4981B62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DEEA-3CB7-4440-9E6F-FCC83282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tutorialspoint.com/scipy/scipy_interpolate.htm#:~:text=The%20interp1d%20class%20in%20the,draw%20a%20new%20interpolated%20graph.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slearn.readthedocs.io/en/stable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0AAC-2AAC-4807-8C65-5F456751E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HER2 Project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3C6FE-4B91-4E14-9A4C-3D0D53538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Tsang, Aurora Blucher, Nate Evans </a:t>
            </a:r>
          </a:p>
        </p:txBody>
      </p:sp>
    </p:spTree>
    <p:extLst>
      <p:ext uri="{BB962C8B-B14F-4D97-AF65-F5344CB8AC3E}">
        <p14:creationId xmlns:p14="http://schemas.microsoft.com/office/powerpoint/2010/main" val="423252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D5A3-1A25-4B4C-8991-418C749E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624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Proportion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F256-0C6C-4E23-BE41-F7426CE4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1425" cy="4351338"/>
          </a:xfrm>
        </p:spPr>
        <p:txBody>
          <a:bodyPr/>
          <a:lstStyle/>
          <a:p>
            <a:r>
              <a:rPr lang="en-US" dirty="0"/>
              <a:t>Neratinib and untreated</a:t>
            </a:r>
          </a:p>
          <a:p>
            <a:r>
              <a:rPr lang="en-US" dirty="0"/>
              <a:t>All cell lines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D445D8-EA58-4328-91BC-F1C9F3CE4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78" y="923924"/>
            <a:ext cx="7114022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94B6E-18E1-4E2C-916C-78BBC238410B}"/>
              </a:ext>
            </a:extLst>
          </p:cNvPr>
          <p:cNvSpPr txBox="1"/>
          <p:nvPr/>
        </p:nvSpPr>
        <p:spPr>
          <a:xfrm>
            <a:off x="5324475" y="75684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(Drug/untreated)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02E18F-4D8C-444D-80FA-18B6653F9AAF}"/>
              </a:ext>
            </a:extLst>
          </p:cNvPr>
          <p:cNvCxnSpPr/>
          <p:nvPr/>
        </p:nvCxnSpPr>
        <p:spPr>
          <a:xfrm>
            <a:off x="5724525" y="445016"/>
            <a:ext cx="76200" cy="150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4F860C-EF02-4553-B3C2-51535A8672B3}"/>
              </a:ext>
            </a:extLst>
          </p:cNvPr>
          <p:cNvSpPr txBox="1"/>
          <p:nvPr/>
        </p:nvSpPr>
        <p:spPr>
          <a:xfrm>
            <a:off x="5856319" y="445016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EB7E60-CAA8-4651-95B2-53D33236E778}"/>
              </a:ext>
            </a:extLst>
          </p:cNvPr>
          <p:cNvCxnSpPr/>
          <p:nvPr/>
        </p:nvCxnSpPr>
        <p:spPr>
          <a:xfrm flipH="1">
            <a:off x="5962650" y="838200"/>
            <a:ext cx="133350" cy="111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7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A42D-F953-41BF-B149-BB47C237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279525"/>
            <a:ext cx="305752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proportion heatmap (neratinib only)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9AB921-BBBF-4278-AC5B-695B9DD37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0"/>
            <a:ext cx="8259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4DF770-51F2-42F7-AB2A-84C7CA226664}"/>
              </a:ext>
            </a:extLst>
          </p:cNvPr>
          <p:cNvSpPr/>
          <p:nvPr/>
        </p:nvSpPr>
        <p:spPr>
          <a:xfrm>
            <a:off x="3652294" y="1492821"/>
            <a:ext cx="8259763" cy="10198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AF92B-427A-4234-883A-04ECD58035AF}"/>
              </a:ext>
            </a:extLst>
          </p:cNvPr>
          <p:cNvSpPr/>
          <p:nvPr/>
        </p:nvSpPr>
        <p:spPr>
          <a:xfrm>
            <a:off x="3651161" y="2605088"/>
            <a:ext cx="8260895" cy="32718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43512-1B0E-46CE-889F-97702AE8D016}"/>
              </a:ext>
            </a:extLst>
          </p:cNvPr>
          <p:cNvSpPr txBox="1"/>
          <p:nvPr/>
        </p:nvSpPr>
        <p:spPr>
          <a:xfrm>
            <a:off x="10026205" y="66675"/>
            <a:ext cx="17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Resistant 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F19B9-4C25-40B9-98DB-58C8162EC5BF}"/>
              </a:ext>
            </a:extLst>
          </p:cNvPr>
          <p:cNvSpPr txBox="1"/>
          <p:nvPr/>
        </p:nvSpPr>
        <p:spPr>
          <a:xfrm>
            <a:off x="10026205" y="460708"/>
            <a:ext cx="17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Sensitive cluster</a:t>
            </a:r>
          </a:p>
        </p:txBody>
      </p:sp>
    </p:spTree>
    <p:extLst>
      <p:ext uri="{BB962C8B-B14F-4D97-AF65-F5344CB8AC3E}">
        <p14:creationId xmlns:p14="http://schemas.microsoft.com/office/powerpoint/2010/main" val="17845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DDE4-A66E-480B-8D7C-E9F7BE98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75660-4457-4D42-93F8-AE2EC870A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Feature correlation suggests many of these clusters commonly co-occur within. </a:t>
            </a:r>
          </a:p>
          <a:p>
            <a:r>
              <a:rPr lang="en-US" i="1" dirty="0"/>
              <a:t>Could </a:t>
            </a:r>
            <a:r>
              <a:rPr lang="en-US" dirty="0"/>
              <a:t>suggest that we’ve identified multiple clusters that are representative of smaller subset or dynamics (aka, too many clusters)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9A894E-D0EF-4318-9AB1-948FCC7F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795338"/>
            <a:ext cx="55530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49715-52DC-4E24-87EF-3895D2F0C514}"/>
              </a:ext>
            </a:extLst>
          </p:cNvPr>
          <p:cNvSpPr txBox="1"/>
          <p:nvPr/>
        </p:nvSpPr>
        <p:spPr>
          <a:xfrm>
            <a:off x="9058275" y="6176963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5072E-E6DB-431B-B2B0-A3A89AFA31DB}"/>
              </a:ext>
            </a:extLst>
          </p:cNvPr>
          <p:cNvSpPr txBox="1"/>
          <p:nvPr/>
        </p:nvSpPr>
        <p:spPr>
          <a:xfrm rot="16200000">
            <a:off x="11324816" y="3816627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Label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F2A8F-E576-495A-A570-2F9FA0A22CFA}"/>
              </a:ext>
            </a:extLst>
          </p:cNvPr>
          <p:cNvSpPr txBox="1"/>
          <p:nvPr/>
        </p:nvSpPr>
        <p:spPr>
          <a:xfrm>
            <a:off x="5791200" y="585787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 Corr.</a:t>
            </a:r>
          </a:p>
        </p:txBody>
      </p:sp>
    </p:spTree>
    <p:extLst>
      <p:ext uri="{BB962C8B-B14F-4D97-AF65-F5344CB8AC3E}">
        <p14:creationId xmlns:p14="http://schemas.microsoft.com/office/powerpoint/2010/main" val="112445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A5E8-CBBC-4224-9090-5F90281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(PCA)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07FE124-9C41-4E26-95D3-256CCB19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83" y="1690688"/>
            <a:ext cx="516308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9308484-11F7-4897-849C-BB75F96A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671763"/>
            <a:ext cx="53530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128BEB2F-A095-4838-A37F-2E440BD0B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690688"/>
            <a:ext cx="478155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explained variance ratio: [0.38 0.09]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A6621-A096-4EB9-A70F-294CA63B2F47}"/>
              </a:ext>
            </a:extLst>
          </p:cNvPr>
          <p:cNvSpPr txBox="1"/>
          <p:nvPr/>
        </p:nvSpPr>
        <p:spPr>
          <a:xfrm>
            <a:off x="2409825" y="2456319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Controls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FD97E-55F0-4361-A77B-1C2EC6B28BC7}"/>
              </a:ext>
            </a:extLst>
          </p:cNvPr>
          <p:cNvSpPr txBox="1"/>
          <p:nvPr/>
        </p:nvSpPr>
        <p:spPr>
          <a:xfrm>
            <a:off x="7934325" y="1429078"/>
            <a:ext cx="217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Treatment Groups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017A17-A8E8-4E43-B4F7-354F0D35AEA4}"/>
              </a:ext>
            </a:extLst>
          </p:cNvPr>
          <p:cNvSpPr/>
          <p:nvPr/>
        </p:nvSpPr>
        <p:spPr>
          <a:xfrm>
            <a:off x="1543051" y="4743450"/>
            <a:ext cx="1971674" cy="1647825"/>
          </a:xfrm>
          <a:prstGeom prst="ellipse">
            <a:avLst/>
          </a:prstGeom>
          <a:solidFill>
            <a:schemeClr val="accent1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4F132-2E99-44FD-8DA8-75F80CE68610}"/>
              </a:ext>
            </a:extLst>
          </p:cNvPr>
          <p:cNvSpPr txBox="1"/>
          <p:nvPr/>
        </p:nvSpPr>
        <p:spPr>
          <a:xfrm>
            <a:off x="2079638" y="498264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Resistant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D6980D-E30E-4DC3-8695-AE108D170B67}"/>
              </a:ext>
            </a:extLst>
          </p:cNvPr>
          <p:cNvSpPr/>
          <p:nvPr/>
        </p:nvSpPr>
        <p:spPr>
          <a:xfrm>
            <a:off x="1104900" y="2571751"/>
            <a:ext cx="1304926" cy="2410896"/>
          </a:xfrm>
          <a:prstGeom prst="ellipse">
            <a:avLst/>
          </a:prstGeom>
          <a:solidFill>
            <a:schemeClr val="accent1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6476B-BC57-4CA6-8559-A577A890E108}"/>
              </a:ext>
            </a:extLst>
          </p:cNvPr>
          <p:cNvSpPr txBox="1"/>
          <p:nvPr/>
        </p:nvSpPr>
        <p:spPr>
          <a:xfrm>
            <a:off x="1355552" y="3423821"/>
            <a:ext cx="105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Sensitive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F33350-8FD3-4577-AFC1-37E6447C3415}"/>
              </a:ext>
            </a:extLst>
          </p:cNvPr>
          <p:cNvSpPr/>
          <p:nvPr/>
        </p:nvSpPr>
        <p:spPr>
          <a:xfrm>
            <a:off x="3568613" y="3961864"/>
            <a:ext cx="1304926" cy="2410896"/>
          </a:xfrm>
          <a:prstGeom prst="ellipse">
            <a:avLst/>
          </a:prstGeom>
          <a:solidFill>
            <a:schemeClr val="accent1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66D57-0748-4922-8A5C-98363BA2886C}"/>
              </a:ext>
            </a:extLst>
          </p:cNvPr>
          <p:cNvSpPr txBox="1"/>
          <p:nvPr/>
        </p:nvSpPr>
        <p:spPr>
          <a:xfrm>
            <a:off x="3672221" y="4813934"/>
            <a:ext cx="120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Untreated</a:t>
            </a:r>
          </a:p>
        </p:txBody>
      </p:sp>
    </p:spTree>
    <p:extLst>
      <p:ext uri="{BB962C8B-B14F-4D97-AF65-F5344CB8AC3E}">
        <p14:creationId xmlns:p14="http://schemas.microsoft.com/office/powerpoint/2010/main" val="39111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7D18-6DC9-4045-9790-6704AE45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Sens/Res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DCEB-A03B-471D-9FE6-AAA53963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1603375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Trained classifier on just neratinib (T798I=0 (res), WT=1 (</a:t>
            </a:r>
            <a:r>
              <a:rPr lang="en-US" i="1" dirty="0" err="1"/>
              <a:t>sens</a:t>
            </a:r>
            <a:r>
              <a:rPr lang="en-US" i="1" dirty="0"/>
              <a:t>)) </a:t>
            </a:r>
          </a:p>
          <a:p>
            <a:r>
              <a:rPr lang="en-US" dirty="0"/>
              <a:t>Predicted classes on remaining neratinib samples (excluding WT, T798I)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7C7B7D-3AF5-4FD4-AB3F-AB829A09E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83"/>
          <a:stretch/>
        </p:blipFill>
        <p:spPr bwMode="auto">
          <a:xfrm>
            <a:off x="9410701" y="0"/>
            <a:ext cx="2781299" cy="68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737F423-7C2B-4D40-98A8-0748FD55D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78"/>
          <a:stretch/>
        </p:blipFill>
        <p:spPr bwMode="auto">
          <a:xfrm>
            <a:off x="390526" y="3563937"/>
            <a:ext cx="56197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24763-82C4-4BDA-8874-C28EAC9C1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0" y="2065337"/>
            <a:ext cx="2076450" cy="11239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9505CA-969D-4E77-9DC9-EDE078191C99}"/>
              </a:ext>
            </a:extLst>
          </p:cNvPr>
          <p:cNvCxnSpPr/>
          <p:nvPr/>
        </p:nvCxnSpPr>
        <p:spPr>
          <a:xfrm>
            <a:off x="5353051" y="288607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C02030FD-99FD-493A-A3B0-A1B3A18E0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33"/>
          <a:stretch/>
        </p:blipFill>
        <p:spPr bwMode="auto">
          <a:xfrm>
            <a:off x="6572591" y="5511800"/>
            <a:ext cx="283811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2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DD8-35E6-440C-9E6D-9A910606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Resistant Calls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8CF6-6F3E-4DF4-AD42-6450D7235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r>
              <a:rPr lang="en-US" dirty="0"/>
              <a:t>Sorted by probability (confidence)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0ACDD-0643-4FDC-9790-A6D67198E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738187"/>
            <a:ext cx="5886450" cy="3514725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2DF96A8-B240-48FF-964A-537BA9028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t="21666" b="64167"/>
          <a:stretch/>
        </p:blipFill>
        <p:spPr bwMode="auto">
          <a:xfrm>
            <a:off x="-20344" y="5062774"/>
            <a:ext cx="12212344" cy="147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3D8C04-3B4E-4922-AF45-D9D5DBDA356A}"/>
              </a:ext>
            </a:extLst>
          </p:cNvPr>
          <p:cNvSpPr txBox="1"/>
          <p:nvPr/>
        </p:nvSpPr>
        <p:spPr>
          <a:xfrm>
            <a:off x="448573" y="4625974"/>
            <a:ext cx="440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neratinib cluster proportion heatmap: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D45D3-535C-4578-91D0-884B9B06DD2C}"/>
              </a:ext>
            </a:extLst>
          </p:cNvPr>
          <p:cNvSpPr/>
          <p:nvPr/>
        </p:nvSpPr>
        <p:spPr>
          <a:xfrm>
            <a:off x="8448675" y="1339057"/>
            <a:ext cx="971550" cy="28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B439A-CFC7-4A58-8352-E159131D3D3F}"/>
              </a:ext>
            </a:extLst>
          </p:cNvPr>
          <p:cNvSpPr/>
          <p:nvPr/>
        </p:nvSpPr>
        <p:spPr>
          <a:xfrm>
            <a:off x="8191499" y="1645563"/>
            <a:ext cx="1228725" cy="28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D4C20-A253-4B68-A827-6786922C507E}"/>
              </a:ext>
            </a:extLst>
          </p:cNvPr>
          <p:cNvSpPr/>
          <p:nvPr/>
        </p:nvSpPr>
        <p:spPr>
          <a:xfrm>
            <a:off x="8191499" y="1923653"/>
            <a:ext cx="1228725" cy="28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8FF35-0F4B-4C83-A98A-182E744EC425}"/>
              </a:ext>
            </a:extLst>
          </p:cNvPr>
          <p:cNvSpPr/>
          <p:nvPr/>
        </p:nvSpPr>
        <p:spPr>
          <a:xfrm>
            <a:off x="8186737" y="2777847"/>
            <a:ext cx="1228725" cy="28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DE2BF7-E8EC-4020-92AA-A4EBEE1FFDFE}"/>
              </a:ext>
            </a:extLst>
          </p:cNvPr>
          <p:cNvSpPr/>
          <p:nvPr/>
        </p:nvSpPr>
        <p:spPr>
          <a:xfrm>
            <a:off x="8186737" y="3894612"/>
            <a:ext cx="1228725" cy="28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0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60BE-BFC5-477D-809B-CE91B039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86EF-AEDC-4350-BE26-2FFF7F15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Search </a:t>
            </a:r>
          </a:p>
          <a:p>
            <a:r>
              <a:rPr lang="en-US" dirty="0"/>
              <a:t>5 Replicates at each config. with random seeds </a:t>
            </a:r>
          </a:p>
          <a:p>
            <a:r>
              <a:rPr lang="en-US" dirty="0"/>
              <a:t>Config Params tested: </a:t>
            </a:r>
          </a:p>
          <a:p>
            <a:pPr lvl="1"/>
            <a:r>
              <a:rPr lang="en-US" dirty="0"/>
              <a:t>Clusters config: 2 3 5 10 15 25 35 45</a:t>
            </a:r>
          </a:p>
          <a:p>
            <a:pPr lvl="1"/>
            <a:r>
              <a:rPr lang="en-US" dirty="0"/>
              <a:t>Resampling size (time series length): 50 75 100 125 150</a:t>
            </a:r>
          </a:p>
          <a:p>
            <a:pPr lvl="1"/>
            <a:r>
              <a:rPr lang="en-US" dirty="0"/>
              <a:t>Data pre-processing: normalized or raw </a:t>
            </a:r>
          </a:p>
          <a:p>
            <a:r>
              <a:rPr lang="en-US" dirty="0"/>
              <a:t>Time &lt; 8 hours. Overnight run. </a:t>
            </a:r>
          </a:p>
          <a:p>
            <a:r>
              <a:rPr lang="en-US" dirty="0"/>
              <a:t>For each experiment, random </a:t>
            </a:r>
            <a:r>
              <a:rPr lang="en-US" dirty="0" err="1"/>
              <a:t>uuid</a:t>
            </a:r>
            <a:r>
              <a:rPr lang="en-US" dirty="0"/>
              <a:t> assigned – output </a:t>
            </a:r>
            <a:r>
              <a:rPr lang="en-US" dirty="0" err="1"/>
              <a:t>dir</a:t>
            </a:r>
            <a:r>
              <a:rPr lang="en-US" dirty="0"/>
              <a:t> includes plots, classifier probability results and experiment results. </a:t>
            </a:r>
          </a:p>
        </p:txBody>
      </p:sp>
    </p:spTree>
    <p:extLst>
      <p:ext uri="{BB962C8B-B14F-4D97-AF65-F5344CB8AC3E}">
        <p14:creationId xmlns:p14="http://schemas.microsoft.com/office/powerpoint/2010/main" val="133240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A1B2-76AA-4A1B-9870-90A49564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</a:t>
            </a:r>
            <a:br>
              <a:rPr lang="en-US" dirty="0"/>
            </a:br>
            <a:r>
              <a:rPr lang="en-US" dirty="0"/>
              <a:t>Concordance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6A68-021D-4997-AA40-01EE1985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7880" cy="4351338"/>
          </a:xfrm>
        </p:spPr>
        <p:txBody>
          <a:bodyPr/>
          <a:lstStyle/>
          <a:p>
            <a:r>
              <a:rPr lang="en-US" dirty="0"/>
              <a:t>Pearson correlation between each experiment </a:t>
            </a:r>
          </a:p>
          <a:p>
            <a:r>
              <a:rPr lang="en-US" dirty="0"/>
              <a:t>Row label colors: </a:t>
            </a:r>
          </a:p>
          <a:p>
            <a:pPr lvl="1"/>
            <a:r>
              <a:rPr lang="en-US" dirty="0"/>
              <a:t>Green – </a:t>
            </a:r>
            <a:r>
              <a:rPr lang="en-US" dirty="0" err="1"/>
              <a:t>nclusters</a:t>
            </a:r>
            <a:r>
              <a:rPr lang="en-US" dirty="0"/>
              <a:t> (light green = few clusters) </a:t>
            </a:r>
          </a:p>
          <a:p>
            <a:pPr lvl="1"/>
            <a:r>
              <a:rPr lang="en-US" dirty="0"/>
              <a:t>White/</a:t>
            </a:r>
            <a:r>
              <a:rPr lang="en-US" dirty="0" err="1"/>
              <a:t>balck</a:t>
            </a:r>
            <a:r>
              <a:rPr lang="en-US" dirty="0"/>
              <a:t> – load (black = normalized) </a:t>
            </a:r>
          </a:p>
          <a:p>
            <a:pPr lvl="1"/>
            <a:r>
              <a:rPr lang="en-US" dirty="0"/>
              <a:t>Red – resample size (light red = shorter time series)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63F71C8-BB1D-4E2B-9F73-9D7CA68A4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58" b="33726"/>
          <a:stretch/>
        </p:blipFill>
        <p:spPr bwMode="auto">
          <a:xfrm>
            <a:off x="5334000" y="-23341"/>
            <a:ext cx="6776720" cy="679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9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2C55-04B5-427C-81FB-D4B68876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A787-8B93-4AD5-AD5F-ECF4781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Setup: </a:t>
            </a:r>
          </a:p>
          <a:p>
            <a:pPr lvl="1"/>
            <a:r>
              <a:rPr lang="en-US" dirty="0"/>
              <a:t>Filter to within replicates </a:t>
            </a:r>
          </a:p>
          <a:p>
            <a:pPr lvl="1"/>
            <a:r>
              <a:rPr lang="en-US" dirty="0"/>
              <a:t>Calculate pairwise Pearson corr. </a:t>
            </a:r>
          </a:p>
          <a:p>
            <a:pPr lvl="1"/>
            <a:r>
              <a:rPr lang="en-US" dirty="0"/>
              <a:t>Calculate sufficient statistics </a:t>
            </a:r>
          </a:p>
          <a:p>
            <a:pPr lvl="1"/>
            <a:endParaRPr lang="en-US" dirty="0"/>
          </a:p>
          <a:p>
            <a:r>
              <a:rPr lang="en-US" dirty="0"/>
              <a:t>Low-variance (stable) models would have perfect positive correlation</a:t>
            </a:r>
          </a:p>
          <a:p>
            <a:endParaRPr lang="en-US" dirty="0"/>
          </a:p>
          <a:p>
            <a:r>
              <a:rPr lang="en-US" dirty="0"/>
              <a:t>High-variance (instable) models would have high correlation variance and 0 or negative correlation.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3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A3BD-53C8-4FCA-946A-F9EC900A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44463C-775A-4BF3-AFA8-1471CADA921E}"/>
              </a:ext>
            </a:extLst>
          </p:cNvPr>
          <p:cNvGraphicFramePr>
            <a:graphicFrameLocks noGrp="1"/>
          </p:cNvGraphicFramePr>
          <p:nvPr/>
        </p:nvGraphicFramePr>
        <p:xfrm>
          <a:off x="362689" y="3586421"/>
          <a:ext cx="63570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09">
                  <a:extLst>
                    <a:ext uri="{9D8B030D-6E8A-4147-A177-3AD203B41FA5}">
                      <a16:colId xmlns:a16="http://schemas.microsoft.com/office/drawing/2014/main" val="1234298123"/>
                    </a:ext>
                  </a:extLst>
                </a:gridCol>
                <a:gridCol w="1310909">
                  <a:extLst>
                    <a:ext uri="{9D8B030D-6E8A-4147-A177-3AD203B41FA5}">
                      <a16:colId xmlns:a16="http://schemas.microsoft.com/office/drawing/2014/main" val="932008516"/>
                    </a:ext>
                  </a:extLst>
                </a:gridCol>
                <a:gridCol w="1310909">
                  <a:extLst>
                    <a:ext uri="{9D8B030D-6E8A-4147-A177-3AD203B41FA5}">
                      <a16:colId xmlns:a16="http://schemas.microsoft.com/office/drawing/2014/main" val="526163557"/>
                    </a:ext>
                  </a:extLst>
                </a:gridCol>
                <a:gridCol w="1792492">
                  <a:extLst>
                    <a:ext uri="{9D8B030D-6E8A-4147-A177-3AD203B41FA5}">
                      <a16:colId xmlns:a16="http://schemas.microsoft.com/office/drawing/2014/main" val="2242151977"/>
                    </a:ext>
                  </a:extLst>
                </a:gridCol>
                <a:gridCol w="631869">
                  <a:extLst>
                    <a:ext uri="{9D8B030D-6E8A-4147-A177-3AD203B41FA5}">
                      <a16:colId xmlns:a16="http://schemas.microsoft.com/office/drawing/2014/main" val="256845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 (lower)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 (upper)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8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4.222236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1.429946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7.014527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load[</a:t>
                      </a:r>
                      <a:r>
                        <a:rPr lang="en-US" altLang="en-US" dirty="0" err="1"/>
                        <a:t>T.raw</a:t>
                      </a:r>
                      <a:r>
                        <a:rPr lang="en-US" altLang="en-US" dirty="0"/>
                        <a:t>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-0.420407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-1.919332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1.078518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0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nclus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-0.162454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-0.229108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-0.095800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0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resample_sz</a:t>
                      </a:r>
                      <a:r>
                        <a:rPr lang="en-US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sz</a:t>
                      </a:r>
                      <a:r>
                        <a:rPr lang="en-US" altLang="en-US" dirty="0"/>
                        <a:t> 0.002738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-0.018269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0.023746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878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59491-5975-48D9-8A9C-3429E3AECF69}"/>
                  </a:ext>
                </a:extLst>
              </p:cNvPr>
              <p:cNvSpPr txBox="1"/>
              <p:nvPr/>
            </p:nvSpPr>
            <p:spPr>
              <a:xfrm>
                <a:off x="666567" y="2484666"/>
                <a:ext cx="57493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~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𝐿𝑜𝑔𝑖𝑠𝑡𝑖𝑐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𝑛𝑐𝑙𝑢𝑠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𝑙𝑜𝑎𝑑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𝑟𝑒𝑠𝑎𝑚𝑝𝑙𝑒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59491-5975-48D9-8A9C-3429E3AEC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7" y="2484666"/>
                <a:ext cx="5749331" cy="307777"/>
              </a:xfrm>
              <a:prstGeom prst="rect">
                <a:avLst/>
              </a:prstGeom>
              <a:blipFill>
                <a:blip r:embed="rId2"/>
                <a:stretch>
                  <a:fillRect l="-106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>
            <a:extLst>
              <a:ext uri="{FF2B5EF4-FFF2-40B4-BE49-F238E27FC236}">
                <a16:creationId xmlns:a16="http://schemas.microsoft.com/office/drawing/2014/main" id="{39F27634-22D3-4BCF-AF18-638E99E6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753" y="1221106"/>
            <a:ext cx="5257247" cy="497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57186F-1FFE-44AE-AB84-F84FD931D2C5}"/>
              </a:ext>
            </a:extLst>
          </p:cNvPr>
          <p:cNvSpPr txBox="1"/>
          <p:nvPr/>
        </p:nvSpPr>
        <p:spPr>
          <a:xfrm>
            <a:off x="8771861" y="886066"/>
            <a:ext cx="22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Single-variate Logistic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8FC9C-6E5B-4A6F-A19F-61483914AADA}"/>
              </a:ext>
            </a:extLst>
          </p:cNvPr>
          <p:cNvSpPr/>
          <p:nvPr/>
        </p:nvSpPr>
        <p:spPr>
          <a:xfrm>
            <a:off x="6848475" y="1173276"/>
            <a:ext cx="547632" cy="4656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15F77-8B9F-4C78-9F7E-5CBD77472EE2}"/>
              </a:ext>
            </a:extLst>
          </p:cNvPr>
          <p:cNvSpPr txBox="1"/>
          <p:nvPr/>
        </p:nvSpPr>
        <p:spPr>
          <a:xfrm rot="16200000">
            <a:off x="5529177" y="3244334"/>
            <a:ext cx="318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Min. Replicate Prob. 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117B5-B497-419D-8884-9E5A014A64A3}"/>
              </a:ext>
            </a:extLst>
          </p:cNvPr>
          <p:cNvSpPr txBox="1"/>
          <p:nvPr/>
        </p:nvSpPr>
        <p:spPr>
          <a:xfrm>
            <a:off x="6849162" y="545222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12A57-9D2F-4BA8-995E-BC709AF87369}"/>
              </a:ext>
            </a:extLst>
          </p:cNvPr>
          <p:cNvSpPr txBox="1"/>
          <p:nvPr/>
        </p:nvSpPr>
        <p:spPr>
          <a:xfrm>
            <a:off x="6934752" y="12500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30257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D209-3DA5-4A5F-8D21-16768512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0EB7-4220-4B24-A24E-F0660F43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Goal </a:t>
            </a:r>
          </a:p>
          <a:p>
            <a:r>
              <a:rPr lang="en-US" dirty="0"/>
              <a:t>Pipeline overview</a:t>
            </a:r>
          </a:p>
          <a:p>
            <a:r>
              <a:rPr lang="en-US" dirty="0"/>
              <a:t>Analysis details </a:t>
            </a:r>
          </a:p>
          <a:p>
            <a:r>
              <a:rPr lang="en-US" dirty="0"/>
              <a:t>Sensitivity analysis details </a:t>
            </a:r>
          </a:p>
          <a:p>
            <a:r>
              <a:rPr lang="en-US" dirty="0"/>
              <a:t>Analysis plan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18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F63B406-F090-43AB-92AF-24F2E08C2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7"/>
          <a:stretch/>
        </p:blipFill>
        <p:spPr bwMode="auto">
          <a:xfrm>
            <a:off x="440920" y="743062"/>
            <a:ext cx="4776566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D10BDA3-2754-43F2-854D-874F663CE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7"/>
          <a:stretch/>
        </p:blipFill>
        <p:spPr bwMode="auto">
          <a:xfrm>
            <a:off x="6817692" y="713304"/>
            <a:ext cx="4776566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BE6F5-9DB1-4E93-82C2-12E3572CB7C5}"/>
              </a:ext>
            </a:extLst>
          </p:cNvPr>
          <p:cNvSpPr txBox="1"/>
          <p:nvPr/>
        </p:nvSpPr>
        <p:spPr>
          <a:xfrm>
            <a:off x="1254642" y="244549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Configs with mean Accuracy ==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BB3C4-BAD8-4E85-96FD-805D048D2DCB}"/>
              </a:ext>
            </a:extLst>
          </p:cNvPr>
          <p:cNvSpPr txBox="1"/>
          <p:nvPr/>
        </p:nvSpPr>
        <p:spPr>
          <a:xfrm>
            <a:off x="8824359" y="343972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Configs</a:t>
            </a:r>
          </a:p>
        </p:txBody>
      </p:sp>
    </p:spTree>
    <p:extLst>
      <p:ext uri="{BB962C8B-B14F-4D97-AF65-F5344CB8AC3E}">
        <p14:creationId xmlns:p14="http://schemas.microsoft.com/office/powerpoint/2010/main" val="124519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8010-F961-480B-B13C-9C05423E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Config.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F9DC-7F4B-46CC-A973-AC2B0496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8953" cy="4351338"/>
          </a:xfrm>
        </p:spPr>
        <p:txBody>
          <a:bodyPr/>
          <a:lstStyle/>
          <a:p>
            <a:r>
              <a:rPr lang="en-US" dirty="0"/>
              <a:t>Resample size = 125</a:t>
            </a:r>
          </a:p>
          <a:p>
            <a:r>
              <a:rPr lang="en-US" dirty="0"/>
              <a:t># clusters = 10</a:t>
            </a:r>
          </a:p>
          <a:p>
            <a:r>
              <a:rPr lang="en-US" dirty="0"/>
              <a:t>Pre-processing = ‘normalized’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1FB4-7EDA-4818-97B9-1967A637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Aim1 Timeline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AC37E3-DDE7-4A3B-B38F-458843D6C0D6}"/>
              </a:ext>
            </a:extLst>
          </p:cNvPr>
          <p:cNvCxnSpPr>
            <a:cxnSpLocks/>
          </p:cNvCxnSpPr>
          <p:nvPr/>
        </p:nvCxnSpPr>
        <p:spPr>
          <a:xfrm flipH="1">
            <a:off x="1295401" y="3038475"/>
            <a:ext cx="9324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BB9889-3077-439C-AAB1-9FB20602B1BB}"/>
              </a:ext>
            </a:extLst>
          </p:cNvPr>
          <p:cNvSpPr txBox="1"/>
          <p:nvPr/>
        </p:nvSpPr>
        <p:spPr>
          <a:xfrm>
            <a:off x="1104900" y="266914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 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A73F3-F1DF-4C8F-8DDD-0B63F5B207A5}"/>
              </a:ext>
            </a:extLst>
          </p:cNvPr>
          <p:cNvSpPr txBox="1"/>
          <p:nvPr/>
        </p:nvSpPr>
        <p:spPr>
          <a:xfrm>
            <a:off x="6276975" y="2669143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DFCE9-E788-4C27-AF66-0B1DFA82C252}"/>
              </a:ext>
            </a:extLst>
          </p:cNvPr>
          <p:cNvSpPr txBox="1"/>
          <p:nvPr/>
        </p:nvSpPr>
        <p:spPr>
          <a:xfrm>
            <a:off x="9994776" y="2669143"/>
            <a:ext cx="6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B16B68-6468-4622-9012-5F3C9ED265D1}"/>
              </a:ext>
            </a:extLst>
          </p:cNvPr>
          <p:cNvSpPr/>
          <p:nvPr/>
        </p:nvSpPr>
        <p:spPr>
          <a:xfrm>
            <a:off x="685800" y="3174207"/>
            <a:ext cx="231241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SKBR3 Imaging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1165B7-6078-4EE7-93E3-EFEA8AE7FF03}"/>
              </a:ext>
            </a:extLst>
          </p:cNvPr>
          <p:cNvSpPr/>
          <p:nvPr/>
        </p:nvSpPr>
        <p:spPr>
          <a:xfrm>
            <a:off x="2116715" y="3631406"/>
            <a:ext cx="2093335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SKBR3 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45F58-46D3-4F60-8C86-FE1C4097332F}"/>
              </a:ext>
            </a:extLst>
          </p:cNvPr>
          <p:cNvSpPr/>
          <p:nvPr/>
        </p:nvSpPr>
        <p:spPr>
          <a:xfrm>
            <a:off x="3850265" y="4123254"/>
            <a:ext cx="2312410" cy="4571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EFM192A Imaging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C5B391-7EA6-46C6-95A2-663997A443CE}"/>
              </a:ext>
            </a:extLst>
          </p:cNvPr>
          <p:cNvSpPr/>
          <p:nvPr/>
        </p:nvSpPr>
        <p:spPr>
          <a:xfrm>
            <a:off x="5419281" y="4615102"/>
            <a:ext cx="2312410" cy="4571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EFM192A processing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AAAE5-FABD-4075-86E7-827B0BBCA998}"/>
              </a:ext>
            </a:extLst>
          </p:cNvPr>
          <p:cNvSpPr txBox="1"/>
          <p:nvPr/>
        </p:nvSpPr>
        <p:spPr>
          <a:xfrm>
            <a:off x="3991727" y="2625210"/>
            <a:ext cx="6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27DAD7-F869-4551-BD50-B9C592432D2C}"/>
              </a:ext>
            </a:extLst>
          </p:cNvPr>
          <p:cNvSpPr/>
          <p:nvPr/>
        </p:nvSpPr>
        <p:spPr>
          <a:xfrm>
            <a:off x="7813040" y="3894655"/>
            <a:ext cx="3657600" cy="4571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617793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3BC-D6D2-4C94-9CCF-4618D72A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C00C-1073-43A1-B1B4-2449E7D4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Dev: </a:t>
            </a:r>
          </a:p>
          <a:p>
            <a:pPr lvl="1"/>
            <a:r>
              <a:rPr lang="en-US" dirty="0"/>
              <a:t>Batch effects </a:t>
            </a:r>
          </a:p>
          <a:p>
            <a:pPr lvl="1"/>
            <a:r>
              <a:rPr lang="en-US" dirty="0"/>
              <a:t>Sensitivity analysis (add “burn in” pre-processing check) </a:t>
            </a:r>
          </a:p>
          <a:p>
            <a:endParaRPr lang="en-US" dirty="0"/>
          </a:p>
          <a:p>
            <a:r>
              <a:rPr lang="en-US" dirty="0"/>
              <a:t>Analysis: </a:t>
            </a:r>
          </a:p>
          <a:p>
            <a:pPr lvl="1"/>
            <a:r>
              <a:rPr lang="en-US" dirty="0"/>
              <a:t>SKBR8 </a:t>
            </a:r>
          </a:p>
          <a:p>
            <a:pPr lvl="2"/>
            <a:r>
              <a:rPr lang="en-US" dirty="0"/>
              <a:t>Neratinib </a:t>
            </a:r>
          </a:p>
          <a:p>
            <a:pPr lvl="2"/>
            <a:r>
              <a:rPr lang="en-US" dirty="0"/>
              <a:t>Trastuzumab </a:t>
            </a:r>
          </a:p>
          <a:p>
            <a:pPr lvl="3"/>
            <a:r>
              <a:rPr lang="en-US" dirty="0"/>
              <a:t>Potentially weak resistant control; fall back plan? </a:t>
            </a:r>
          </a:p>
          <a:p>
            <a:pPr lvl="1"/>
            <a:r>
              <a:rPr lang="en-US" i="0" dirty="0">
                <a:effectLst/>
                <a:latin typeface="Segoe UI" panose="020B0502040204020203" pitchFamily="34" charset="0"/>
              </a:rPr>
              <a:t>EFM192A: still waiting on data 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9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D769-96C8-4703-9FCB-EEAFD2ED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9967-5A01-4AAA-ABBD-2127503E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55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3FB6-C891-40CB-974F-088DF2D9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Pre-Processing, QC,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A792-D949-42AE-ADEE-3C1F0234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50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normalized data </a:t>
            </a:r>
          </a:p>
          <a:p>
            <a:r>
              <a:rPr lang="en-US" dirty="0"/>
              <a:t>Excluded time that has missing features across all treatment groups</a:t>
            </a:r>
          </a:p>
          <a:p>
            <a:pPr lvl="1"/>
            <a:r>
              <a:rPr lang="en-US" dirty="0"/>
              <a:t>Why is the data missing? </a:t>
            </a:r>
            <a:r>
              <a:rPr lang="en-US" i="1" dirty="0"/>
              <a:t>Data is run for different lengths depending on when it is collected by Samuel – arbitrary differences </a:t>
            </a:r>
          </a:p>
          <a:p>
            <a:r>
              <a:rPr lang="en-US" dirty="0"/>
              <a:t>Resampled time-series to length = 100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593655-845E-4E0F-9319-25F23543D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6" y="4450672"/>
            <a:ext cx="11229975" cy="20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28194873-A86D-4AF2-9F3E-12C2B1CC51C6}"/>
              </a:ext>
            </a:extLst>
          </p:cNvPr>
          <p:cNvSpPr/>
          <p:nvPr/>
        </p:nvSpPr>
        <p:spPr>
          <a:xfrm rot="5400000">
            <a:off x="3651615" y="1826484"/>
            <a:ext cx="165894" cy="4722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3B046-52E5-45B2-B0B7-2331F204368C}"/>
              </a:ext>
            </a:extLst>
          </p:cNvPr>
          <p:cNvSpPr txBox="1"/>
          <p:nvPr/>
        </p:nvSpPr>
        <p:spPr>
          <a:xfrm rot="16200000">
            <a:off x="-77776" y="493395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NAs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AB28D-625E-4B48-969D-34685A0E605B}"/>
              </a:ext>
            </a:extLst>
          </p:cNvPr>
          <p:cNvSpPr txBox="1"/>
          <p:nvPr/>
        </p:nvSpPr>
        <p:spPr>
          <a:xfrm>
            <a:off x="2190750" y="3668174"/>
            <a:ext cx="291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Clover time series 0-58 hours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29449A4-01E7-41BE-909A-563756BBA115}"/>
              </a:ext>
            </a:extLst>
          </p:cNvPr>
          <p:cNvSpPr/>
          <p:nvPr/>
        </p:nvSpPr>
        <p:spPr>
          <a:xfrm rot="5400000">
            <a:off x="8528415" y="1826483"/>
            <a:ext cx="165894" cy="4722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7ACDF-0762-40AE-ADC6-956D85287B0F}"/>
              </a:ext>
            </a:extLst>
          </p:cNvPr>
          <p:cNvSpPr txBox="1"/>
          <p:nvPr/>
        </p:nvSpPr>
        <p:spPr>
          <a:xfrm>
            <a:off x="7067550" y="3668173"/>
            <a:ext cx="316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Mscarlet</a:t>
            </a:r>
            <a:r>
              <a:rPr lang="en-US" dirty="0"/>
              <a:t> time series 0-58 hours</a:t>
            </a:r>
          </a:p>
        </p:txBody>
      </p:sp>
    </p:spTree>
    <p:extLst>
      <p:ext uri="{BB962C8B-B14F-4D97-AF65-F5344CB8AC3E}">
        <p14:creationId xmlns:p14="http://schemas.microsoft.com/office/powerpoint/2010/main" val="3444395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0583-2BF8-4A3A-88F5-D153C9C7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D1952-68A2-4931-9817-B2BA037D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2480"/>
            <a:ext cx="12135661" cy="36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6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3377-C4CA-424C-8D25-239A6FD5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Effects [To-Do]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7C2A-993F-4C63-B7B6-94160F7A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untreated controls, assume normal distribution- fit params and identify outliers by likelihood below some threshold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A9AD70-5254-42F4-B868-0DE4E6A2B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47" y="2809875"/>
            <a:ext cx="53530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884D6-6B38-4A59-89B7-69B9F1C9509C}"/>
              </a:ext>
            </a:extLst>
          </p:cNvPr>
          <p:cNvSpPr txBox="1"/>
          <p:nvPr/>
        </p:nvSpPr>
        <p:spPr>
          <a:xfrm>
            <a:off x="6832761" y="2545523"/>
            <a:ext cx="120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Untreated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9D9F-0BFB-4C0B-97C8-C91E236C8661}"/>
              </a:ext>
            </a:extLst>
          </p:cNvPr>
          <p:cNvSpPr/>
          <p:nvPr/>
        </p:nvSpPr>
        <p:spPr>
          <a:xfrm>
            <a:off x="5638800" y="2890519"/>
            <a:ext cx="1300480" cy="3602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13F60-3E51-427D-87C3-DDDD20D40809}"/>
              </a:ext>
            </a:extLst>
          </p:cNvPr>
          <p:cNvSpPr/>
          <p:nvPr/>
        </p:nvSpPr>
        <p:spPr>
          <a:xfrm>
            <a:off x="5791200" y="5183266"/>
            <a:ext cx="1696720" cy="851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82A5B3-7D9D-48FE-8545-1CEC36683492}"/>
              </a:ext>
            </a:extLst>
          </p:cNvPr>
          <p:cNvSpPr/>
          <p:nvPr/>
        </p:nvSpPr>
        <p:spPr>
          <a:xfrm>
            <a:off x="5791200" y="5609153"/>
            <a:ext cx="1380482" cy="851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DB2D7A-BB09-4004-B5DF-41088FE68057}"/>
              </a:ext>
            </a:extLst>
          </p:cNvPr>
          <p:cNvSpPr/>
          <p:nvPr/>
        </p:nvSpPr>
        <p:spPr>
          <a:xfrm rot="1887620">
            <a:off x="8012050" y="5089668"/>
            <a:ext cx="709071" cy="1259670"/>
          </a:xfrm>
          <a:prstGeom prst="ellipse">
            <a:avLst/>
          </a:prstGeom>
          <a:solidFill>
            <a:schemeClr val="accent1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D964CC-DAE4-4E6A-8B66-709B931A240D}"/>
              </a:ext>
            </a:extLst>
          </p:cNvPr>
          <p:cNvSpPr/>
          <p:nvPr/>
        </p:nvSpPr>
        <p:spPr>
          <a:xfrm rot="4914342">
            <a:off x="7976679" y="4106697"/>
            <a:ext cx="779811" cy="1957277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799F-58F5-4F62-96D8-BAF94F23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Tslearn</a:t>
            </a:r>
            <a:r>
              <a:rPr lang="en-US" dirty="0"/>
              <a:t> </a:t>
            </a:r>
            <a:r>
              <a:rPr lang="en-US" dirty="0" err="1"/>
              <a:t>TimeSeriesResampler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59E2-9600-48D5-B575-EAF23F84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0" y="1745616"/>
            <a:ext cx="4465320" cy="4351338"/>
          </a:xfrm>
        </p:spPr>
        <p:txBody>
          <a:bodyPr/>
          <a:lstStyle/>
          <a:p>
            <a:r>
              <a:rPr lang="en-US" dirty="0"/>
              <a:t>Uses scipy.interp1d</a:t>
            </a:r>
          </a:p>
          <a:p>
            <a:pPr lvl="1"/>
            <a:r>
              <a:rPr lang="en-US" dirty="0"/>
              <a:t>Type: “</a:t>
            </a:r>
            <a:r>
              <a:rPr lang="en-US" dirty="0" err="1"/>
              <a:t>slinear</a:t>
            </a:r>
            <a:r>
              <a:rPr lang="en-US" dirty="0"/>
              <a:t>” (spline of order 1)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Interpolation </a:t>
            </a:r>
            <a:r>
              <a:rPr lang="en-US" dirty="0">
                <a:hlinkClick r:id="rId2"/>
              </a:rPr>
              <a:t>tutorial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 descr="SPLINEFIT EXAMPLES">
            <a:extLst>
              <a:ext uri="{FF2B5EF4-FFF2-40B4-BE49-F238E27FC236}">
                <a16:creationId xmlns:a16="http://schemas.microsoft.com/office/drawing/2014/main" id="{C5F65F7F-4862-4BB4-BE02-EDF269EFE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389" y="1208880"/>
            <a:ext cx="7545611" cy="564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99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3512-60CC-4197-8D34-1A9CACD4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19" y="5208071"/>
            <a:ext cx="10515600" cy="1325563"/>
          </a:xfrm>
        </p:spPr>
        <p:txBody>
          <a:bodyPr/>
          <a:lstStyle/>
          <a:p>
            <a:r>
              <a:rPr lang="en-US" dirty="0"/>
              <a:t>Resampling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398CF-8CB8-4EA4-A5AF-5ADACA3B6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9" y="107258"/>
            <a:ext cx="8427402" cy="221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A5A43-ACAB-4465-91B2-59A60D3E4853}"/>
              </a:ext>
            </a:extLst>
          </p:cNvPr>
          <p:cNvSpPr txBox="1"/>
          <p:nvPr/>
        </p:nvSpPr>
        <p:spPr>
          <a:xfrm>
            <a:off x="8930640" y="83814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</a:t>
            </a:r>
            <a:r>
              <a:rPr lang="en-US" dirty="0"/>
              <a:t> = 100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D50138-DFC5-4B08-9200-C0D17D5B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0" y="2410958"/>
            <a:ext cx="8427402" cy="221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40C57-1848-4D18-99C4-879B4B17703E}"/>
              </a:ext>
            </a:extLst>
          </p:cNvPr>
          <p:cNvSpPr txBox="1"/>
          <p:nvPr/>
        </p:nvSpPr>
        <p:spPr>
          <a:xfrm>
            <a:off x="9047658" y="333362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</a:t>
            </a:r>
            <a:r>
              <a:rPr lang="en-US" dirty="0"/>
              <a:t> = 50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407D047-5039-4413-A771-76B1C7EB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05" y="4905019"/>
            <a:ext cx="6628275" cy="17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1BF3A-19E4-4420-9AFF-C50B47864A7C}"/>
              </a:ext>
            </a:extLst>
          </p:cNvPr>
          <p:cNvSpPr txBox="1"/>
          <p:nvPr/>
        </p:nvSpPr>
        <p:spPr>
          <a:xfrm>
            <a:off x="10343991" y="502340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</a:t>
            </a:r>
            <a:r>
              <a:rPr lang="en-US" dirty="0"/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220132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2B27-8B36-4816-9E49-8EE7FB85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438-7E69-43BD-9854-BE3F2A24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Project Goal: </a:t>
            </a:r>
            <a:r>
              <a:rPr lang="en-US" i="1" dirty="0"/>
              <a:t>Match HER2 mutations to effective targeted therapies.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Experiment Summary: For the </a:t>
            </a:r>
            <a:r>
              <a:rPr lang="en-US" b="1" dirty="0"/>
              <a:t>SKBR3,</a:t>
            </a:r>
            <a:r>
              <a:rPr lang="en-US" dirty="0"/>
              <a:t> 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EFM192A</a:t>
            </a:r>
            <a:r>
              <a:rPr lang="en-US" dirty="0"/>
              <a:t> cell line: </a:t>
            </a:r>
          </a:p>
          <a:p>
            <a:pPr marL="0" indent="0">
              <a:buNone/>
            </a:pPr>
            <a:r>
              <a:rPr lang="en-US" dirty="0"/>
              <a:t>	(Test control cell lines (see below) with each mutant) </a:t>
            </a:r>
          </a:p>
          <a:p>
            <a:pPr marL="0" indent="0">
              <a:buNone/>
            </a:pPr>
            <a:r>
              <a:rPr lang="en-US" dirty="0"/>
              <a:t>	1) induce a specific HER2 mutation </a:t>
            </a:r>
          </a:p>
          <a:p>
            <a:pPr marL="0" indent="0">
              <a:buNone/>
            </a:pPr>
            <a:r>
              <a:rPr lang="en-US" dirty="0"/>
              <a:t>	2) The functional response to a </a:t>
            </a:r>
            <a:r>
              <a:rPr lang="en-US" b="1" dirty="0"/>
              <a:t>Neratinib and Trastuzumab</a:t>
            </a:r>
            <a:r>
              <a:rPr lang="en-US" dirty="0"/>
              <a:t> is measured by live cell reporter imaging </a:t>
            </a:r>
          </a:p>
          <a:p>
            <a:pPr marL="0" indent="0">
              <a:buNone/>
            </a:pPr>
            <a:r>
              <a:rPr lang="en-US" dirty="0"/>
              <a:t>		(pathway activity time series).</a:t>
            </a:r>
          </a:p>
          <a:p>
            <a:pPr marL="0" indent="0">
              <a:buNone/>
            </a:pPr>
            <a:r>
              <a:rPr lang="en-US" dirty="0"/>
              <a:t>Controls: </a:t>
            </a:r>
          </a:p>
          <a:p>
            <a:r>
              <a:rPr lang="en-US" dirty="0"/>
              <a:t>WT SKB cells: These cells are </a:t>
            </a:r>
            <a:r>
              <a:rPr lang="en-US" b="1" dirty="0"/>
              <a:t>sensitive </a:t>
            </a:r>
            <a:r>
              <a:rPr lang="en-US" dirty="0"/>
              <a:t>to both </a:t>
            </a:r>
            <a:r>
              <a:rPr lang="en-US" b="1" dirty="0"/>
              <a:t>Neratinib and Trastuzumab.</a:t>
            </a:r>
          </a:p>
          <a:p>
            <a:r>
              <a:rPr lang="en-US" dirty="0"/>
              <a:t>T798I cells: These cells are </a:t>
            </a:r>
            <a:r>
              <a:rPr lang="en-US" b="1" dirty="0"/>
              <a:t>resistant to neratinib</a:t>
            </a:r>
            <a:r>
              <a:rPr lang="en-US" dirty="0"/>
              <a:t> and has an </a:t>
            </a:r>
            <a:r>
              <a:rPr lang="en-US" b="1" dirty="0"/>
              <a:t>unknown response to Trastuzumab</a:t>
            </a:r>
          </a:p>
          <a:p>
            <a:r>
              <a:rPr lang="en-US" b="1" dirty="0"/>
              <a:t>Nd611 cells: Resistant driver in-vivo – but may not show resistance in-vitro … maybe resistant to Trastuzumab.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800" dirty="0"/>
              <a:t>The goal of this analysis is to explore how to assign mutant HER2 cell lines resistance/sensitivity calls.</a:t>
            </a:r>
          </a:p>
          <a:p>
            <a:pPr marL="0" indent="0">
              <a:buNone/>
            </a:pPr>
            <a:r>
              <a:rPr lang="en-US" sz="5800" dirty="0"/>
              <a:t>(</a:t>
            </a:r>
            <a:r>
              <a:rPr lang="en-US" sz="5800" i="1" dirty="0"/>
              <a:t>The data presented was done with ½ of the SKBR3 dataset</a:t>
            </a:r>
            <a:r>
              <a:rPr lang="en-US" sz="58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5786AC67-82A3-47EB-87F8-2B1040020D44}"/>
              </a:ext>
            </a:extLst>
          </p:cNvPr>
          <p:cNvSpPr/>
          <p:nvPr/>
        </p:nvSpPr>
        <p:spPr>
          <a:xfrm>
            <a:off x="204788" y="251957"/>
            <a:ext cx="1095375" cy="11144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cBioPotal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8E7DE5-220B-440C-B3CB-7E155ED58273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flipV="1">
            <a:off x="1300163" y="795394"/>
            <a:ext cx="452438" cy="1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32BD9C-F740-458E-B362-96BDA6497585}"/>
              </a:ext>
            </a:extLst>
          </p:cNvPr>
          <p:cNvSpPr/>
          <p:nvPr/>
        </p:nvSpPr>
        <p:spPr>
          <a:xfrm>
            <a:off x="1752601" y="297714"/>
            <a:ext cx="2009776" cy="995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Common HER2 mutations (breast)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07ABFB-92B3-43BB-B89C-D2D5504B5402}"/>
              </a:ext>
            </a:extLst>
          </p:cNvPr>
          <p:cNvSpPr/>
          <p:nvPr/>
        </p:nvSpPr>
        <p:spPr>
          <a:xfrm>
            <a:off x="1438274" y="2101190"/>
            <a:ext cx="1095374" cy="1114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SKBR8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9C588-5E08-4FA6-8C90-E466FCF43516}"/>
              </a:ext>
            </a:extLst>
          </p:cNvPr>
          <p:cNvCxnSpPr>
            <a:stCxn id="9" idx="6"/>
          </p:cNvCxnSpPr>
          <p:nvPr/>
        </p:nvCxnSpPr>
        <p:spPr>
          <a:xfrm flipV="1">
            <a:off x="2533648" y="2658398"/>
            <a:ext cx="1004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A9CA12-1AA2-4C60-9817-1A643065291C}"/>
              </a:ext>
            </a:extLst>
          </p:cNvPr>
          <p:cNvCxnSpPr>
            <a:cxnSpLocks/>
          </p:cNvCxnSpPr>
          <p:nvPr/>
        </p:nvCxnSpPr>
        <p:spPr>
          <a:xfrm flipV="1">
            <a:off x="3538537" y="1832098"/>
            <a:ext cx="814388" cy="82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4A7B8A6-36FD-4FD9-9545-ADD13CE2E037}"/>
              </a:ext>
            </a:extLst>
          </p:cNvPr>
          <p:cNvSpPr/>
          <p:nvPr/>
        </p:nvSpPr>
        <p:spPr>
          <a:xfrm>
            <a:off x="4357686" y="2379794"/>
            <a:ext cx="552450" cy="5572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E8C56D-2263-4307-8041-2FE1CE673F3D}"/>
              </a:ext>
            </a:extLst>
          </p:cNvPr>
          <p:cNvSpPr/>
          <p:nvPr/>
        </p:nvSpPr>
        <p:spPr>
          <a:xfrm>
            <a:off x="4367213" y="3187025"/>
            <a:ext cx="552450" cy="557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75FEDA-B3B0-4361-B14A-EC19C2960C3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538537" y="2658398"/>
            <a:ext cx="819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1719AE-6673-47DA-AD1C-4B3E2E3AAD84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538537" y="2658398"/>
            <a:ext cx="828676" cy="80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616C4AC-36C3-4B90-AA89-ADB2B852FC0B}"/>
              </a:ext>
            </a:extLst>
          </p:cNvPr>
          <p:cNvSpPr/>
          <p:nvPr/>
        </p:nvSpPr>
        <p:spPr>
          <a:xfrm>
            <a:off x="1404939" y="4926754"/>
            <a:ext cx="1095374" cy="1114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EFM192A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4BD352-A72E-486D-AE8D-953AF37D7DC9}"/>
              </a:ext>
            </a:extLst>
          </p:cNvPr>
          <p:cNvCxnSpPr>
            <a:stCxn id="33" idx="6"/>
          </p:cNvCxnSpPr>
          <p:nvPr/>
        </p:nvCxnSpPr>
        <p:spPr>
          <a:xfrm flipV="1">
            <a:off x="2500313" y="5483962"/>
            <a:ext cx="1004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430802-31D3-477C-BC97-3E84C705D8AB}"/>
              </a:ext>
            </a:extLst>
          </p:cNvPr>
          <p:cNvCxnSpPr>
            <a:cxnSpLocks/>
          </p:cNvCxnSpPr>
          <p:nvPr/>
        </p:nvCxnSpPr>
        <p:spPr>
          <a:xfrm flipV="1">
            <a:off x="3530206" y="4648149"/>
            <a:ext cx="814388" cy="82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CC1D733-89CC-4E6A-8968-1250D1EF31BC}"/>
              </a:ext>
            </a:extLst>
          </p:cNvPr>
          <p:cNvSpPr/>
          <p:nvPr/>
        </p:nvSpPr>
        <p:spPr>
          <a:xfrm>
            <a:off x="4371974" y="5195846"/>
            <a:ext cx="552450" cy="5572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09A7AA-96D4-4A35-98D9-24B7189FCC3D}"/>
              </a:ext>
            </a:extLst>
          </p:cNvPr>
          <p:cNvSpPr/>
          <p:nvPr/>
        </p:nvSpPr>
        <p:spPr>
          <a:xfrm>
            <a:off x="4381501" y="6003077"/>
            <a:ext cx="552450" cy="557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4753F1-E661-4A84-891E-D33A4AE9B7AB}"/>
              </a:ext>
            </a:extLst>
          </p:cNvPr>
          <p:cNvSpPr/>
          <p:nvPr/>
        </p:nvSpPr>
        <p:spPr>
          <a:xfrm>
            <a:off x="4174333" y="4099616"/>
            <a:ext cx="552450" cy="55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25EDEF-ED71-4F4D-BE19-9EEA74E7E27A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552825" y="5474450"/>
            <a:ext cx="819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7FD60-24EA-48E6-8591-2A002EAA26BE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3552825" y="5474450"/>
            <a:ext cx="828676" cy="80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C453F7-53A1-402C-9462-9F62F0E0F7EA}"/>
              </a:ext>
            </a:extLst>
          </p:cNvPr>
          <p:cNvCxnSpPr/>
          <p:nvPr/>
        </p:nvCxnSpPr>
        <p:spPr>
          <a:xfrm flipV="1">
            <a:off x="5867400" y="1326443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62626B-B24B-4809-83B0-0391A2450E42}"/>
              </a:ext>
            </a:extLst>
          </p:cNvPr>
          <p:cNvCxnSpPr/>
          <p:nvPr/>
        </p:nvCxnSpPr>
        <p:spPr>
          <a:xfrm>
            <a:off x="5867400" y="2050343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9297898-FC35-432A-AC14-C307CC509669}"/>
              </a:ext>
            </a:extLst>
          </p:cNvPr>
          <p:cNvSpPr/>
          <p:nvPr/>
        </p:nvSpPr>
        <p:spPr>
          <a:xfrm>
            <a:off x="5905500" y="1602668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E1D219-4CA4-40D9-951B-9237E04AE046}"/>
              </a:ext>
            </a:extLst>
          </p:cNvPr>
          <p:cNvSpPr/>
          <p:nvPr/>
        </p:nvSpPr>
        <p:spPr>
          <a:xfrm>
            <a:off x="5924550" y="1553493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F2F95C-6050-40B2-A1A6-B164BB2BFFF1}"/>
              </a:ext>
            </a:extLst>
          </p:cNvPr>
          <p:cNvCxnSpPr/>
          <p:nvPr/>
        </p:nvCxnSpPr>
        <p:spPr>
          <a:xfrm flipV="1">
            <a:off x="5867400" y="2213103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310C9F-DFA0-4B25-AA0E-A7FDB10D4A7E}"/>
              </a:ext>
            </a:extLst>
          </p:cNvPr>
          <p:cNvCxnSpPr/>
          <p:nvPr/>
        </p:nvCxnSpPr>
        <p:spPr>
          <a:xfrm>
            <a:off x="5867400" y="2937003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7CE96F5-DDC4-4D9E-B4F8-69ACBF08FF83}"/>
              </a:ext>
            </a:extLst>
          </p:cNvPr>
          <p:cNvSpPr/>
          <p:nvPr/>
        </p:nvSpPr>
        <p:spPr>
          <a:xfrm>
            <a:off x="5905500" y="2489328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B4AC40C-7491-40E2-B667-55AD6636B63D}"/>
              </a:ext>
            </a:extLst>
          </p:cNvPr>
          <p:cNvSpPr/>
          <p:nvPr/>
        </p:nvSpPr>
        <p:spPr>
          <a:xfrm>
            <a:off x="5924550" y="2440153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DDD715-E4B4-4C26-A71C-34120CDEFFD4}"/>
              </a:ext>
            </a:extLst>
          </p:cNvPr>
          <p:cNvCxnSpPr/>
          <p:nvPr/>
        </p:nvCxnSpPr>
        <p:spPr>
          <a:xfrm flipV="1">
            <a:off x="5867400" y="3099763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3B77BB-84F6-4FA2-9792-9D313235E622}"/>
              </a:ext>
            </a:extLst>
          </p:cNvPr>
          <p:cNvCxnSpPr/>
          <p:nvPr/>
        </p:nvCxnSpPr>
        <p:spPr>
          <a:xfrm>
            <a:off x="5867400" y="3823663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C056E36-5D88-4186-BED0-C5E47F0D6CF8}"/>
              </a:ext>
            </a:extLst>
          </p:cNvPr>
          <p:cNvSpPr/>
          <p:nvPr/>
        </p:nvSpPr>
        <p:spPr>
          <a:xfrm>
            <a:off x="5905500" y="3375988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4C2B47C-FE03-46A3-93B8-7C0776D3EE10}"/>
              </a:ext>
            </a:extLst>
          </p:cNvPr>
          <p:cNvSpPr/>
          <p:nvPr/>
        </p:nvSpPr>
        <p:spPr>
          <a:xfrm>
            <a:off x="5924550" y="3326813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BDC403-3B44-4FFE-A762-13B57060D097}"/>
              </a:ext>
            </a:extLst>
          </p:cNvPr>
          <p:cNvCxnSpPr/>
          <p:nvPr/>
        </p:nvCxnSpPr>
        <p:spPr>
          <a:xfrm flipV="1">
            <a:off x="5867400" y="4177366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9EFFC4-B87F-4BA3-9390-A33E046E9AB2}"/>
              </a:ext>
            </a:extLst>
          </p:cNvPr>
          <p:cNvCxnSpPr/>
          <p:nvPr/>
        </p:nvCxnSpPr>
        <p:spPr>
          <a:xfrm>
            <a:off x="5867400" y="4901266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30AC559-018B-4FED-BD20-BB8E61820DC8}"/>
              </a:ext>
            </a:extLst>
          </p:cNvPr>
          <p:cNvSpPr/>
          <p:nvPr/>
        </p:nvSpPr>
        <p:spPr>
          <a:xfrm>
            <a:off x="5905500" y="4453591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593E55C-FADA-45CE-922B-B5D8A9BF4011}"/>
              </a:ext>
            </a:extLst>
          </p:cNvPr>
          <p:cNvSpPr/>
          <p:nvPr/>
        </p:nvSpPr>
        <p:spPr>
          <a:xfrm>
            <a:off x="5924550" y="4404416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0DB60F-55EF-400C-BAFE-0F4175ED9320}"/>
              </a:ext>
            </a:extLst>
          </p:cNvPr>
          <p:cNvCxnSpPr/>
          <p:nvPr/>
        </p:nvCxnSpPr>
        <p:spPr>
          <a:xfrm flipV="1">
            <a:off x="5867400" y="5064026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A6F1A9-60EB-49BE-8029-D666D5617B2D}"/>
              </a:ext>
            </a:extLst>
          </p:cNvPr>
          <p:cNvCxnSpPr/>
          <p:nvPr/>
        </p:nvCxnSpPr>
        <p:spPr>
          <a:xfrm>
            <a:off x="5867400" y="5787926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C4C4D3F-3C71-4A72-B3DD-406DCF9A0DE2}"/>
              </a:ext>
            </a:extLst>
          </p:cNvPr>
          <p:cNvSpPr/>
          <p:nvPr/>
        </p:nvSpPr>
        <p:spPr>
          <a:xfrm>
            <a:off x="5905500" y="5340251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261C605-9931-4ACC-B25F-67D60FC34C9C}"/>
              </a:ext>
            </a:extLst>
          </p:cNvPr>
          <p:cNvSpPr/>
          <p:nvPr/>
        </p:nvSpPr>
        <p:spPr>
          <a:xfrm>
            <a:off x="5924550" y="5291076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F47EFA-A098-4AA5-A7E0-C804E6427882}"/>
              </a:ext>
            </a:extLst>
          </p:cNvPr>
          <p:cNvCxnSpPr/>
          <p:nvPr/>
        </p:nvCxnSpPr>
        <p:spPr>
          <a:xfrm flipV="1">
            <a:off x="5867400" y="5950686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AB7D53-4274-4837-AC79-13199A8C9C70}"/>
              </a:ext>
            </a:extLst>
          </p:cNvPr>
          <p:cNvCxnSpPr/>
          <p:nvPr/>
        </p:nvCxnSpPr>
        <p:spPr>
          <a:xfrm>
            <a:off x="5867400" y="6674586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865AE33-BE6F-43DB-8E5E-E71935D54A9D}"/>
              </a:ext>
            </a:extLst>
          </p:cNvPr>
          <p:cNvSpPr/>
          <p:nvPr/>
        </p:nvSpPr>
        <p:spPr>
          <a:xfrm>
            <a:off x="5905500" y="6226911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C877A73-F19C-4855-86F5-F4D3A7018E80}"/>
              </a:ext>
            </a:extLst>
          </p:cNvPr>
          <p:cNvSpPr/>
          <p:nvPr/>
        </p:nvSpPr>
        <p:spPr>
          <a:xfrm>
            <a:off x="5924550" y="6177736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310F8-2B26-409F-AFD7-1978EA797D40}"/>
              </a:ext>
            </a:extLst>
          </p:cNvPr>
          <p:cNvSpPr/>
          <p:nvPr/>
        </p:nvSpPr>
        <p:spPr>
          <a:xfrm>
            <a:off x="4326733" y="4252016"/>
            <a:ext cx="552450" cy="55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823C30-D92F-4D6D-9048-A1885923F1C5}"/>
              </a:ext>
            </a:extLst>
          </p:cNvPr>
          <p:cNvSpPr/>
          <p:nvPr/>
        </p:nvSpPr>
        <p:spPr>
          <a:xfrm>
            <a:off x="4479133" y="4404416"/>
            <a:ext cx="552450" cy="55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DE0E0D3-DD58-4791-9C46-18D490AE0A9E}"/>
              </a:ext>
            </a:extLst>
          </p:cNvPr>
          <p:cNvSpPr/>
          <p:nvPr/>
        </p:nvSpPr>
        <p:spPr>
          <a:xfrm>
            <a:off x="4157665" y="1198991"/>
            <a:ext cx="552450" cy="55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A79420-6E0C-48D2-8243-61D6AADE68BB}"/>
              </a:ext>
            </a:extLst>
          </p:cNvPr>
          <p:cNvSpPr/>
          <p:nvPr/>
        </p:nvSpPr>
        <p:spPr>
          <a:xfrm>
            <a:off x="4310065" y="1351391"/>
            <a:ext cx="552450" cy="55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467618-1AD6-4C97-8A6F-EB841B3DB794}"/>
              </a:ext>
            </a:extLst>
          </p:cNvPr>
          <p:cNvSpPr/>
          <p:nvPr/>
        </p:nvSpPr>
        <p:spPr>
          <a:xfrm>
            <a:off x="4462465" y="1503791"/>
            <a:ext cx="552450" cy="55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BFDDA8-FDB1-4518-805E-F7C4945D73D8}"/>
              </a:ext>
            </a:extLst>
          </p:cNvPr>
          <p:cNvSpPr/>
          <p:nvPr/>
        </p:nvSpPr>
        <p:spPr>
          <a:xfrm>
            <a:off x="8320085" y="4025690"/>
            <a:ext cx="552450" cy="557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548765-4B94-4888-AB9E-B0B9A57A328A}"/>
              </a:ext>
            </a:extLst>
          </p:cNvPr>
          <p:cNvSpPr/>
          <p:nvPr/>
        </p:nvSpPr>
        <p:spPr>
          <a:xfrm>
            <a:off x="8472485" y="4178090"/>
            <a:ext cx="552450" cy="55720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EE2756-AAF4-42AC-87B5-5E106CE40304}"/>
              </a:ext>
            </a:extLst>
          </p:cNvPr>
          <p:cNvSpPr/>
          <p:nvPr/>
        </p:nvSpPr>
        <p:spPr>
          <a:xfrm>
            <a:off x="8624885" y="4330490"/>
            <a:ext cx="552450" cy="55720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4E9A57-9E69-49C9-B67A-B5B3E7C04FF5}"/>
              </a:ext>
            </a:extLst>
          </p:cNvPr>
          <p:cNvSpPr/>
          <p:nvPr/>
        </p:nvSpPr>
        <p:spPr>
          <a:xfrm>
            <a:off x="8303417" y="1125065"/>
            <a:ext cx="552450" cy="557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0794816-921E-4613-B94D-FDA44956A1EE}"/>
              </a:ext>
            </a:extLst>
          </p:cNvPr>
          <p:cNvSpPr/>
          <p:nvPr/>
        </p:nvSpPr>
        <p:spPr>
          <a:xfrm>
            <a:off x="8455817" y="1277465"/>
            <a:ext cx="552450" cy="55720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19D8BDC-7701-497F-81A5-70209B4BC411}"/>
              </a:ext>
            </a:extLst>
          </p:cNvPr>
          <p:cNvSpPr/>
          <p:nvPr/>
        </p:nvSpPr>
        <p:spPr>
          <a:xfrm>
            <a:off x="8608217" y="1429865"/>
            <a:ext cx="552450" cy="557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D713BA-0767-410F-9296-5B7CB1E91680}"/>
              </a:ext>
            </a:extLst>
          </p:cNvPr>
          <p:cNvSpPr txBox="1"/>
          <p:nvPr/>
        </p:nvSpPr>
        <p:spPr>
          <a:xfrm>
            <a:off x="3762377" y="667559"/>
            <a:ext cx="183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Induce Mutations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E5E516-05B2-4F9E-9A26-F7B2911155BB}"/>
              </a:ext>
            </a:extLst>
          </p:cNvPr>
          <p:cNvSpPr txBox="1"/>
          <p:nvPr/>
        </p:nvSpPr>
        <p:spPr>
          <a:xfrm>
            <a:off x="5474541" y="929843"/>
            <a:ext cx="255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cell reporter imaging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C905E9-9470-441D-A163-CA12903259BE}"/>
              </a:ext>
            </a:extLst>
          </p:cNvPr>
          <p:cNvSpPr txBox="1"/>
          <p:nvPr/>
        </p:nvSpPr>
        <p:spPr>
          <a:xfrm>
            <a:off x="7562850" y="189842"/>
            <a:ext cx="255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sensitivity based on similarity to controls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70F8BBF-25F0-46D4-AB64-F2F2D7D9F6D1}"/>
              </a:ext>
            </a:extLst>
          </p:cNvPr>
          <p:cNvCxnSpPr>
            <a:cxnSpLocks/>
          </p:cNvCxnSpPr>
          <p:nvPr/>
        </p:nvCxnSpPr>
        <p:spPr>
          <a:xfrm>
            <a:off x="9214246" y="1931283"/>
            <a:ext cx="1127520" cy="7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4A717F4-036C-4E9E-BF91-3E3CF46ED8B3}"/>
              </a:ext>
            </a:extLst>
          </p:cNvPr>
          <p:cNvSpPr/>
          <p:nvPr/>
        </p:nvSpPr>
        <p:spPr>
          <a:xfrm>
            <a:off x="10303666" y="2822703"/>
            <a:ext cx="18478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823239-5881-427F-8829-5B4B68432A04}"/>
              </a:ext>
            </a:extLst>
          </p:cNvPr>
          <p:cNvCxnSpPr>
            <a:cxnSpLocks/>
          </p:cNvCxnSpPr>
          <p:nvPr/>
        </p:nvCxnSpPr>
        <p:spPr>
          <a:xfrm flipV="1">
            <a:off x="9220200" y="2140998"/>
            <a:ext cx="1121566" cy="21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249040B-42E5-4D0F-9ABD-53DC67DAB62C}"/>
              </a:ext>
            </a:extLst>
          </p:cNvPr>
          <p:cNvSpPr/>
          <p:nvPr/>
        </p:nvSpPr>
        <p:spPr>
          <a:xfrm>
            <a:off x="8260550" y="5762521"/>
            <a:ext cx="187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Growth/Death Assays 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DF0583-D3D2-4B09-91BB-E638D6E04C42}"/>
              </a:ext>
            </a:extLst>
          </p:cNvPr>
          <p:cNvSpPr/>
          <p:nvPr/>
        </p:nvSpPr>
        <p:spPr>
          <a:xfrm>
            <a:off x="10275086" y="5739541"/>
            <a:ext cx="187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cell reporter imaging (MCF10A, HER2-)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D843D80-0E1B-4096-8CB0-72C0E548ACD0}"/>
              </a:ext>
            </a:extLst>
          </p:cNvPr>
          <p:cNvSpPr/>
          <p:nvPr/>
        </p:nvSpPr>
        <p:spPr>
          <a:xfrm>
            <a:off x="10610851" y="1711224"/>
            <a:ext cx="552450" cy="557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D44E95-8234-419D-AA6C-78DF10826060}"/>
              </a:ext>
            </a:extLst>
          </p:cNvPr>
          <p:cNvSpPr/>
          <p:nvPr/>
        </p:nvSpPr>
        <p:spPr>
          <a:xfrm>
            <a:off x="10808491" y="1709755"/>
            <a:ext cx="552450" cy="557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2C49E5-1533-4EF1-B3CD-700D70BCD23E}"/>
              </a:ext>
            </a:extLst>
          </p:cNvPr>
          <p:cNvSpPr/>
          <p:nvPr/>
        </p:nvSpPr>
        <p:spPr>
          <a:xfrm>
            <a:off x="11039473" y="1708469"/>
            <a:ext cx="552450" cy="557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207405-9A9B-48A7-A5C6-3F0FB18933B7}"/>
              </a:ext>
            </a:extLst>
          </p:cNvPr>
          <p:cNvCxnSpPr>
            <a:stCxn id="88" idx="2"/>
            <a:endCxn id="92" idx="0"/>
          </p:cNvCxnSpPr>
          <p:nvPr/>
        </p:nvCxnSpPr>
        <p:spPr>
          <a:xfrm flipH="1">
            <a:off x="9198762" y="3737103"/>
            <a:ext cx="2028826" cy="202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5522400-DA7C-4274-B040-FEF5DDFCCBBA}"/>
              </a:ext>
            </a:extLst>
          </p:cNvPr>
          <p:cNvCxnSpPr>
            <a:stCxn id="88" idx="2"/>
            <a:endCxn id="93" idx="0"/>
          </p:cNvCxnSpPr>
          <p:nvPr/>
        </p:nvCxnSpPr>
        <p:spPr>
          <a:xfrm flipH="1">
            <a:off x="11213298" y="3737103"/>
            <a:ext cx="14290" cy="200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DF85656-B64F-48E8-9F61-6D1CAC91991F}"/>
              </a:ext>
            </a:extLst>
          </p:cNvPr>
          <p:cNvCxnSpPr>
            <a:cxnSpLocks/>
          </p:cNvCxnSpPr>
          <p:nvPr/>
        </p:nvCxnSpPr>
        <p:spPr>
          <a:xfrm>
            <a:off x="11084716" y="2376993"/>
            <a:ext cx="0" cy="32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A075E-807E-4A10-863C-FEE5C6DA809E}"/>
              </a:ext>
            </a:extLst>
          </p:cNvPr>
          <p:cNvSpPr txBox="1"/>
          <p:nvPr/>
        </p:nvSpPr>
        <p:spPr>
          <a:xfrm>
            <a:off x="1066806" y="3206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SKBR3 is HER2+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7C81EE-7095-4ADB-8FBD-7F3B5670DFCB}"/>
              </a:ext>
            </a:extLst>
          </p:cNvPr>
          <p:cNvSpPr txBox="1"/>
          <p:nvPr/>
        </p:nvSpPr>
        <p:spPr>
          <a:xfrm>
            <a:off x="814388" y="6062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EFM192A is ER+/HER2+</a:t>
            </a:r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DDCB08A-A2EF-4B67-A102-210E70F462D2}"/>
              </a:ext>
            </a:extLst>
          </p:cNvPr>
          <p:cNvCxnSpPr/>
          <p:nvPr/>
        </p:nvCxnSpPr>
        <p:spPr>
          <a:xfrm>
            <a:off x="2757489" y="1403669"/>
            <a:ext cx="661986" cy="117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B1C046D-CC8E-4B9C-BCB7-74E362C939C0}"/>
              </a:ext>
            </a:extLst>
          </p:cNvPr>
          <p:cNvCxnSpPr>
            <a:cxnSpLocks/>
          </p:cNvCxnSpPr>
          <p:nvPr/>
        </p:nvCxnSpPr>
        <p:spPr>
          <a:xfrm>
            <a:off x="2776539" y="1451573"/>
            <a:ext cx="713184" cy="397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18E71C-FE2B-43AB-BE57-25B56315DBF5}"/>
              </a:ext>
            </a:extLst>
          </p:cNvPr>
          <p:cNvSpPr txBox="1"/>
          <p:nvPr/>
        </p:nvSpPr>
        <p:spPr>
          <a:xfrm>
            <a:off x="3847579" y="3602853"/>
            <a:ext cx="17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Resistant control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13BB2B-C185-4B43-9E35-40C741F02E23}"/>
              </a:ext>
            </a:extLst>
          </p:cNvPr>
          <p:cNvSpPr txBox="1"/>
          <p:nvPr/>
        </p:nvSpPr>
        <p:spPr>
          <a:xfrm>
            <a:off x="3858302" y="6451122"/>
            <a:ext cx="17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Resistant control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00803C-1748-4AED-8DD3-6FEF9407D377}"/>
              </a:ext>
            </a:extLst>
          </p:cNvPr>
          <p:cNvSpPr txBox="1"/>
          <p:nvPr/>
        </p:nvSpPr>
        <p:spPr>
          <a:xfrm>
            <a:off x="3832360" y="5641307"/>
            <a:ext cx="17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Sensitive control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B63428-1704-43AE-B6C5-1E23379A33A1}"/>
              </a:ext>
            </a:extLst>
          </p:cNvPr>
          <p:cNvSpPr txBox="1"/>
          <p:nvPr/>
        </p:nvSpPr>
        <p:spPr>
          <a:xfrm>
            <a:off x="3862327" y="2850669"/>
            <a:ext cx="17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Sensitive control</a:t>
            </a:r>
          </a:p>
        </p:txBody>
      </p:sp>
    </p:spTree>
    <p:extLst>
      <p:ext uri="{BB962C8B-B14F-4D97-AF65-F5344CB8AC3E}">
        <p14:creationId xmlns:p14="http://schemas.microsoft.com/office/powerpoint/2010/main" val="422671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C147-6ED5-45BB-883F-CAC318EB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2E598-15D2-42E7-9CA6-549606EDB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Perform </a:t>
                </a:r>
                <a:r>
                  <a:rPr lang="en-US" i="1" dirty="0"/>
                  <a:t>K-means Time Series</a:t>
                </a:r>
                <a:r>
                  <a:rPr lang="en-US" dirty="0"/>
                  <a:t> clustering (# clusters = k)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Characterize each experiment by k features: proportion of cells assigned to each cluster. E.g.,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𝑐𝑒𝑙𝑙𝑠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𝑎𝑠𝑠𝑖𝑔𝑛𝑒𝑑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𝑐𝑙𝑢𝑠𝑡𝑒𝑟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𝑐𝑒𝑙𝑙𝑠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𝑇𝑟𝑒𝑎𝑡𝑚𝑒𝑛𝑡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3. Dimensionality Reduction (Principle Components Analysis)</a:t>
                </a:r>
              </a:p>
              <a:p>
                <a:pPr marL="0" indent="0">
                  <a:buNone/>
                </a:pPr>
                <a:r>
                  <a:rPr lang="en-US" dirty="0"/>
                  <a:t>4. Use controls (WT/T798I) replicates to train classifier to predict sensitive/resistant/untreated (2 classes). </a:t>
                </a:r>
              </a:p>
              <a:p>
                <a:pPr marL="0" indent="0">
                  <a:buNone/>
                </a:pPr>
                <a:r>
                  <a:rPr lang="en-US" dirty="0"/>
                  <a:t>5. Predict class for all treatment groups – assign call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2E598-15D2-42E7-9CA6-549606EDB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15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5C62A39B-B02C-4666-9421-B55F6EEB7061}"/>
              </a:ext>
            </a:extLst>
          </p:cNvPr>
          <p:cNvSpPr/>
          <p:nvPr/>
        </p:nvSpPr>
        <p:spPr>
          <a:xfrm>
            <a:off x="842962" y="2252207"/>
            <a:ext cx="1095375" cy="11144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92E68-D769-4D2D-B617-8CB2566124BA}"/>
              </a:ext>
            </a:extLst>
          </p:cNvPr>
          <p:cNvSpPr txBox="1"/>
          <p:nvPr/>
        </p:nvSpPr>
        <p:spPr>
          <a:xfrm>
            <a:off x="842962" y="3366632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drug </a:t>
            </a:r>
          </a:p>
          <a:p>
            <a:r>
              <a:rPr lang="en-US" dirty="0"/>
              <a:t>+ cell 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06592-B450-41FB-BCBA-1EEB952FF041}"/>
              </a:ext>
            </a:extLst>
          </p:cNvPr>
          <p:cNvSpPr/>
          <p:nvPr/>
        </p:nvSpPr>
        <p:spPr>
          <a:xfrm>
            <a:off x="3171825" y="2355284"/>
            <a:ext cx="1600200" cy="75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DBFD8B-AF62-4ED0-848F-3C1C2FA76B69}"/>
              </a:ext>
            </a:extLst>
          </p:cNvPr>
          <p:cNvCxnSpPr/>
          <p:nvPr/>
        </p:nvCxnSpPr>
        <p:spPr>
          <a:xfrm>
            <a:off x="2095500" y="273367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A25D7-3B71-430B-BDEC-8BE3F6433EDD}"/>
              </a:ext>
            </a:extLst>
          </p:cNvPr>
          <p:cNvSpPr/>
          <p:nvPr/>
        </p:nvSpPr>
        <p:spPr>
          <a:xfrm>
            <a:off x="5597324" y="2355284"/>
            <a:ext cx="1600200" cy="75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K-means clustering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D1D952-B1CD-4A96-B7AB-F97DA2BBAB41}"/>
              </a:ext>
            </a:extLst>
          </p:cNvPr>
          <p:cNvCxnSpPr/>
          <p:nvPr/>
        </p:nvCxnSpPr>
        <p:spPr>
          <a:xfrm>
            <a:off x="4880178" y="2733675"/>
            <a:ext cx="577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E21CAA-76A6-4C8A-973D-0F3D278F85BD}"/>
              </a:ext>
            </a:extLst>
          </p:cNvPr>
          <p:cNvSpPr/>
          <p:nvPr/>
        </p:nvSpPr>
        <p:spPr>
          <a:xfrm>
            <a:off x="8096485" y="2355284"/>
            <a:ext cx="1600200" cy="75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Dimensionality Reduction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D772B5-0B21-4FDB-9429-FB7C052A47F7}"/>
              </a:ext>
            </a:extLst>
          </p:cNvPr>
          <p:cNvCxnSpPr/>
          <p:nvPr/>
        </p:nvCxnSpPr>
        <p:spPr>
          <a:xfrm>
            <a:off x="7343775" y="2742744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24C6A6-0D76-41F5-9DA2-A2FD60DF7CF1}"/>
              </a:ext>
            </a:extLst>
          </p:cNvPr>
          <p:cNvSpPr/>
          <p:nvPr/>
        </p:nvSpPr>
        <p:spPr>
          <a:xfrm>
            <a:off x="8096485" y="3689797"/>
            <a:ext cx="1600200" cy="75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Classifier</a:t>
            </a:r>
          </a:p>
          <a:p>
            <a:pPr algn="ctr"/>
            <a:r>
              <a:rPr lang="en-US" dirty="0"/>
              <a:t>[on controls]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D25E68-9E31-4B74-991E-F827A739741D}"/>
              </a:ext>
            </a:extLst>
          </p:cNvPr>
          <p:cNvSpPr/>
          <p:nvPr/>
        </p:nvSpPr>
        <p:spPr>
          <a:xfrm>
            <a:off x="5597324" y="3689797"/>
            <a:ext cx="1600200" cy="75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</a:t>
            </a:r>
            <a:r>
              <a:rPr lang="en-US" dirty="0" err="1"/>
              <a:t>sens</a:t>
            </a:r>
            <a:r>
              <a:rPr lang="en-US" dirty="0"/>
              <a:t>/res labels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CBE0C8-2B44-47B4-A36E-D071D6293DE3}"/>
              </a:ext>
            </a:extLst>
          </p:cNvPr>
          <p:cNvCxnSpPr/>
          <p:nvPr/>
        </p:nvCxnSpPr>
        <p:spPr>
          <a:xfrm>
            <a:off x="8896585" y="3209925"/>
            <a:ext cx="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C35F93-4334-41DA-8AC4-C6134D52AD23}"/>
              </a:ext>
            </a:extLst>
          </p:cNvPr>
          <p:cNvCxnSpPr/>
          <p:nvPr/>
        </p:nvCxnSpPr>
        <p:spPr>
          <a:xfrm flipH="1">
            <a:off x="7343775" y="4068188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30D2B5-E1A2-4990-8ABE-570407363923}"/>
              </a:ext>
            </a:extLst>
          </p:cNvPr>
          <p:cNvSpPr/>
          <p:nvPr/>
        </p:nvSpPr>
        <p:spPr>
          <a:xfrm>
            <a:off x="5597324" y="5751433"/>
            <a:ext cx="1600200" cy="75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by probability resistant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3ECE85-D793-480A-9755-4025FD7EC94A}"/>
              </a:ext>
            </a:extLst>
          </p:cNvPr>
          <p:cNvCxnSpPr>
            <a:cxnSpLocks/>
          </p:cNvCxnSpPr>
          <p:nvPr/>
        </p:nvCxnSpPr>
        <p:spPr>
          <a:xfrm flipH="1">
            <a:off x="6397424" y="4638676"/>
            <a:ext cx="1" cy="87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D38382E-2A91-45AA-BFE7-777EEDCC3ABB}"/>
              </a:ext>
            </a:extLst>
          </p:cNvPr>
          <p:cNvSpPr/>
          <p:nvPr/>
        </p:nvSpPr>
        <p:spPr>
          <a:xfrm>
            <a:off x="2476500" y="1419225"/>
            <a:ext cx="7410449" cy="38534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7B36D99-D935-4E8D-81A9-3BC7DDE02658}"/>
              </a:ext>
            </a:extLst>
          </p:cNvPr>
          <p:cNvSpPr/>
          <p:nvPr/>
        </p:nvSpPr>
        <p:spPr>
          <a:xfrm rot="2742515">
            <a:off x="1419109" y="952499"/>
            <a:ext cx="2466976" cy="7567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Normalized vs raw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03ED69-067F-45DC-96C6-49298F86EFB7}"/>
              </a:ext>
            </a:extLst>
          </p:cNvPr>
          <p:cNvSpPr/>
          <p:nvPr/>
        </p:nvSpPr>
        <p:spPr>
          <a:xfrm rot="2742515">
            <a:off x="2514484" y="952499"/>
            <a:ext cx="2466976" cy="7567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 length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8756F71-DA3E-4ED8-B96A-97670595DD34}"/>
              </a:ext>
            </a:extLst>
          </p:cNvPr>
          <p:cNvSpPr/>
          <p:nvPr/>
        </p:nvSpPr>
        <p:spPr>
          <a:xfrm rot="2742515">
            <a:off x="4400667" y="963401"/>
            <a:ext cx="2466976" cy="7567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clusters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15EE2D-BE94-461B-A9EE-E5FE8D055ED2}"/>
              </a:ext>
            </a:extLst>
          </p:cNvPr>
          <p:cNvSpPr txBox="1"/>
          <p:nvPr/>
        </p:nvSpPr>
        <p:spPr>
          <a:xfrm>
            <a:off x="1081087" y="-65010"/>
            <a:ext cx="464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Hyperparameters chosen by sensitivity analysis </a:t>
            </a:r>
          </a:p>
        </p:txBody>
      </p:sp>
    </p:spTree>
    <p:extLst>
      <p:ext uri="{BB962C8B-B14F-4D97-AF65-F5344CB8AC3E}">
        <p14:creationId xmlns:p14="http://schemas.microsoft.com/office/powerpoint/2010/main" val="190494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DB81-0830-47BB-BF7D-655BB4D6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Time Series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B327-9CB5-4754-A28A-11F4B49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Tslearn</a:t>
            </a:r>
            <a:r>
              <a:rPr lang="en-US" dirty="0"/>
              <a:t> Package: </a:t>
            </a:r>
            <a:r>
              <a:rPr lang="en-US" dirty="0">
                <a:hlinkClick r:id="rId2"/>
              </a:rPr>
              <a:t>https://tslearn.readthedocs.io/en/stable/index.html</a:t>
            </a:r>
            <a:endParaRPr lang="en-US" dirty="0"/>
          </a:p>
          <a:p>
            <a:r>
              <a:rPr lang="en-US" dirty="0"/>
              <a:t>Distance metric: Euclidean   [options: DTW, DTW-soft, </a:t>
            </a:r>
            <a:r>
              <a:rPr lang="en-US" dirty="0" err="1"/>
              <a:t>KernelKmeans</a:t>
            </a:r>
            <a:r>
              <a:rPr lang="en-US" dirty="0"/>
              <a:t>]</a:t>
            </a:r>
          </a:p>
          <a:p>
            <a:r>
              <a:rPr lang="en-US" dirty="0"/>
              <a:t>Elbow plot suggests knee at around 4 – HOWEVER – experimentation shows better separation with greater # clusters: </a:t>
            </a:r>
          </a:p>
          <a:p>
            <a:pPr lvl="1"/>
            <a:r>
              <a:rPr lang="en-US" dirty="0"/>
              <a:t>Used </a:t>
            </a:r>
            <a:r>
              <a:rPr lang="en-US" b="1" dirty="0"/>
              <a:t>K (# clusters) = 25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B3F08A-1948-44C4-9096-404D19385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024063"/>
            <a:ext cx="35433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74BE29-1191-4DE1-B370-8F96E195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5"/>
            <a:ext cx="12192000" cy="606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5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7E81-27F7-43F1-A961-AA2C747B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cluster proportion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6C98D6-FA15-4545-80E0-8149B816848E}"/>
              </a:ext>
            </a:extLst>
          </p:cNvPr>
          <p:cNvCxnSpPr/>
          <p:nvPr/>
        </p:nvCxnSpPr>
        <p:spPr>
          <a:xfrm flipV="1">
            <a:off x="819150" y="23241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E847DA-6565-4CFB-8EC8-7C31D375396F}"/>
              </a:ext>
            </a:extLst>
          </p:cNvPr>
          <p:cNvCxnSpPr/>
          <p:nvPr/>
        </p:nvCxnSpPr>
        <p:spPr>
          <a:xfrm>
            <a:off x="819150" y="3048000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9E3B93-49C5-46FF-94ED-2B1944046800}"/>
              </a:ext>
            </a:extLst>
          </p:cNvPr>
          <p:cNvSpPr/>
          <p:nvPr/>
        </p:nvSpPr>
        <p:spPr>
          <a:xfrm>
            <a:off x="857250" y="2600325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9698EF-DC10-4701-ADAF-00B64231BF7F}"/>
              </a:ext>
            </a:extLst>
          </p:cNvPr>
          <p:cNvSpPr/>
          <p:nvPr/>
        </p:nvSpPr>
        <p:spPr>
          <a:xfrm>
            <a:off x="876300" y="2551150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D5B91-A836-4D24-98A6-EA78018D7628}"/>
              </a:ext>
            </a:extLst>
          </p:cNvPr>
          <p:cNvCxnSpPr/>
          <p:nvPr/>
        </p:nvCxnSpPr>
        <p:spPr>
          <a:xfrm flipV="1">
            <a:off x="838200" y="3800475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4910D9-44D7-4F61-B041-794347D3D733}"/>
              </a:ext>
            </a:extLst>
          </p:cNvPr>
          <p:cNvCxnSpPr/>
          <p:nvPr/>
        </p:nvCxnSpPr>
        <p:spPr>
          <a:xfrm>
            <a:off x="838200" y="4524375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525792-B4DD-41B2-9E8D-AA95D102A662}"/>
              </a:ext>
            </a:extLst>
          </p:cNvPr>
          <p:cNvSpPr/>
          <p:nvPr/>
        </p:nvSpPr>
        <p:spPr>
          <a:xfrm>
            <a:off x="876300" y="4076700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A6CCE5-C99D-4C8D-ADE6-B206B139D35B}"/>
              </a:ext>
            </a:extLst>
          </p:cNvPr>
          <p:cNvSpPr/>
          <p:nvPr/>
        </p:nvSpPr>
        <p:spPr>
          <a:xfrm>
            <a:off x="895350" y="4027525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957E63-2459-4C43-BD54-0735DC892988}"/>
              </a:ext>
            </a:extLst>
          </p:cNvPr>
          <p:cNvCxnSpPr/>
          <p:nvPr/>
        </p:nvCxnSpPr>
        <p:spPr>
          <a:xfrm flipV="1">
            <a:off x="857250" y="5276849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E79A05-9286-43EB-A4D2-63EFBCB8DFAF}"/>
              </a:ext>
            </a:extLst>
          </p:cNvPr>
          <p:cNvCxnSpPr/>
          <p:nvPr/>
        </p:nvCxnSpPr>
        <p:spPr>
          <a:xfrm>
            <a:off x="857250" y="6000749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566FD2-DA35-4163-A64B-87B3332CDA52}"/>
              </a:ext>
            </a:extLst>
          </p:cNvPr>
          <p:cNvSpPr/>
          <p:nvPr/>
        </p:nvSpPr>
        <p:spPr>
          <a:xfrm>
            <a:off x="895350" y="5553074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4D94E9A-CA2D-4C45-8487-C7C8F9B06238}"/>
              </a:ext>
            </a:extLst>
          </p:cNvPr>
          <p:cNvSpPr/>
          <p:nvPr/>
        </p:nvSpPr>
        <p:spPr>
          <a:xfrm>
            <a:off x="914400" y="5503899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65B2C4-3A65-45A8-AE4E-147958570AA3}"/>
              </a:ext>
            </a:extLst>
          </p:cNvPr>
          <p:cNvCxnSpPr/>
          <p:nvPr/>
        </p:nvCxnSpPr>
        <p:spPr>
          <a:xfrm>
            <a:off x="3429000" y="4210050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725002-5A24-4EC7-866A-0C108B6EA7EF}"/>
              </a:ext>
            </a:extLst>
          </p:cNvPr>
          <p:cNvSpPr txBox="1"/>
          <p:nvPr/>
        </p:nvSpPr>
        <p:spPr>
          <a:xfrm>
            <a:off x="4702509" y="2071985"/>
            <a:ext cx="1806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1. Assign clusters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17098E-7F61-42C9-8729-B31877F68BEF}"/>
              </a:ext>
            </a:extLst>
          </p:cNvPr>
          <p:cNvSpPr txBox="1"/>
          <p:nvPr/>
        </p:nvSpPr>
        <p:spPr>
          <a:xfrm>
            <a:off x="5086044" y="255115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98E14B-4391-44E6-B23D-59EEDEA4A9DC}"/>
              </a:ext>
            </a:extLst>
          </p:cNvPr>
          <p:cNvSpPr txBox="1"/>
          <p:nvPr/>
        </p:nvSpPr>
        <p:spPr>
          <a:xfrm>
            <a:off x="5086044" y="393810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0B767-755E-44D7-BE66-3B059F038972}"/>
              </a:ext>
            </a:extLst>
          </p:cNvPr>
          <p:cNvSpPr txBox="1"/>
          <p:nvPr/>
        </p:nvSpPr>
        <p:spPr>
          <a:xfrm>
            <a:off x="5086044" y="5454133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137A2-1971-4D9C-87F4-050BFA5A8AE3}"/>
              </a:ext>
            </a:extLst>
          </p:cNvPr>
          <p:cNvCxnSpPr/>
          <p:nvPr/>
        </p:nvCxnSpPr>
        <p:spPr>
          <a:xfrm>
            <a:off x="6888193" y="4210050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77E85C-E3B9-4A74-8193-87CDAB67C57A}"/>
              </a:ext>
            </a:extLst>
          </p:cNvPr>
          <p:cNvSpPr txBox="1"/>
          <p:nvPr/>
        </p:nvSpPr>
        <p:spPr>
          <a:xfrm>
            <a:off x="9088420" y="1716225"/>
            <a:ext cx="19584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2. Quantify cluster proportion within experiment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DF5CBF-DBC1-445E-A4AB-DFCBF46B4CA3}"/>
              </a:ext>
            </a:extLst>
          </p:cNvPr>
          <p:cNvSpPr txBox="1"/>
          <p:nvPr/>
        </p:nvSpPr>
        <p:spPr>
          <a:xfrm>
            <a:off x="9210062" y="3399155"/>
            <a:ext cx="16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 = 0.67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70B71-E596-430E-B9AA-3A1B76983FAD}"/>
              </a:ext>
            </a:extLst>
          </p:cNvPr>
          <p:cNvSpPr txBox="1"/>
          <p:nvPr/>
        </p:nvSpPr>
        <p:spPr>
          <a:xfrm>
            <a:off x="9210062" y="4786114"/>
            <a:ext cx="16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 = 0.33</a:t>
            </a:r>
          </a:p>
        </p:txBody>
      </p:sp>
    </p:spTree>
    <p:extLst>
      <p:ext uri="{BB962C8B-B14F-4D97-AF65-F5344CB8AC3E}">
        <p14:creationId xmlns:p14="http://schemas.microsoft.com/office/powerpoint/2010/main" val="218391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1000</Words>
  <Application>Microsoft Office PowerPoint</Application>
  <PresentationFormat>Widescreen</PresentationFormat>
  <Paragraphs>202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Segoe UI</vt:lpstr>
      <vt:lpstr>Office Theme</vt:lpstr>
      <vt:lpstr>HER2 Project Analysis </vt:lpstr>
      <vt:lpstr>Agenda </vt:lpstr>
      <vt:lpstr>Data Analysis Overview</vt:lpstr>
      <vt:lpstr>PowerPoint Presentation</vt:lpstr>
      <vt:lpstr>Data analysis overview</vt:lpstr>
      <vt:lpstr>PowerPoint Presentation</vt:lpstr>
      <vt:lpstr>K-Means Time Series Clustering</vt:lpstr>
      <vt:lpstr>PowerPoint Presentation</vt:lpstr>
      <vt:lpstr>Experiment cluster proportion</vt:lpstr>
      <vt:lpstr>Cluster Proportion Heatmap</vt:lpstr>
      <vt:lpstr>Cluster proportion heatmap (neratinib only)</vt:lpstr>
      <vt:lpstr>Feature Correlation</vt:lpstr>
      <vt:lpstr>Dimensionality Reduction (PCA) </vt:lpstr>
      <vt:lpstr>Sens/Res Classifier</vt:lpstr>
      <vt:lpstr>Resistant Calls </vt:lpstr>
      <vt:lpstr>Sensitivity Experimental Setup</vt:lpstr>
      <vt:lpstr>Probability  Concordance</vt:lpstr>
      <vt:lpstr>Model Variance </vt:lpstr>
      <vt:lpstr>Model variance</vt:lpstr>
      <vt:lpstr>PowerPoint Presentation</vt:lpstr>
      <vt:lpstr>Recommended Config.</vt:lpstr>
      <vt:lpstr>Aim1 Timeline</vt:lpstr>
      <vt:lpstr>Data Analysis Plan</vt:lpstr>
      <vt:lpstr>Other slides</vt:lpstr>
      <vt:lpstr>Data Pre-Processing, QC, Filtering </vt:lpstr>
      <vt:lpstr>Data Normalization</vt:lpstr>
      <vt:lpstr>Batch Effects [To-Do] </vt:lpstr>
      <vt:lpstr>Tslearn TimeSeriesResampler</vt:lpstr>
      <vt:lpstr>Resampling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HER2 Project Analysis </dc:title>
  <dc:creator>Nathaniel Evans</dc:creator>
  <cp:lastModifiedBy>Nathaniel Evans</cp:lastModifiedBy>
  <cp:revision>6</cp:revision>
  <dcterms:created xsi:type="dcterms:W3CDTF">2021-05-19T22:45:13Z</dcterms:created>
  <dcterms:modified xsi:type="dcterms:W3CDTF">2021-05-19T23:33:14Z</dcterms:modified>
</cp:coreProperties>
</file>