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60" r:id="rId6"/>
    <p:sldId id="259" r:id="rId7"/>
    <p:sldId id="261" r:id="rId8"/>
    <p:sldId id="275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1" r:id="rId18"/>
    <p:sldId id="272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67" d="100"/>
          <a:sy n="67" d="100"/>
        </p:scale>
        <p:origin x="5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B067-5271-4FB8-9FFE-879D3A3DB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4ECC4-64F9-47CB-B15F-A5B47A92E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97E4-117B-40B7-B1A8-B57AEA18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34D3-B3F8-47B5-A636-D9C00DD6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5C61-A612-40A5-882F-02BE83C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2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72B2-5969-4D9C-8342-462E9F9B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D35E0-8583-44DD-BDA3-504D09D42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D236-25F3-4A70-965B-A78A3797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955A-DDE8-473A-994D-8A9D1B42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96B9-EB0C-4C7E-97A8-5035FAA4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8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4DEE8-0E8B-4092-BD99-100FC8202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E5599-2679-4D69-8E08-C4F98B7E4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16AA-413A-438A-8BD8-601D0E14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57AA8-3C6F-4E20-9E68-F1857ADE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2A84-0CE0-4FA4-8659-DD6BC2A3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BEA1-5FE3-4879-8903-80CDEF5F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10AD-1B11-472F-AB5C-59D2C2FC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DC53-E306-41A9-A353-098500B6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4DA2-2DCC-4072-82EB-2C68F85C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FE5E-3920-45D8-88DA-DA23FE88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B42C-1E8E-4EB5-8F9E-007B7DE9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33D2-AD3E-47BC-8B13-EA3BCFA1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69D0-BB43-42AE-A5C7-7DAD2B9D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9DEC-B779-4FE3-BA24-A0039E80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B0EC-76BF-4E34-92E1-9039DD5E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66A9-9B2F-4513-86A5-1B14EBF4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AACF-CABF-4B13-9A3E-BA5A8E3F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C48C-CB70-4507-A5D8-914C80F53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FDF56-40F7-4CFC-B470-8C5DC81E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176C-071E-4CA5-9824-23E94838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159BD-5932-45C4-A8DD-1513C0BE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34A-3098-45B5-A9B5-D577FB1B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9A14-3103-4600-98C2-A385E33C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7BFB4-1931-41D9-A3C3-B5C4F6AA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C3ED1-D09E-41A2-9277-1489BFAB5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D0192-8785-43EE-88F3-1417E6E1A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2710C-A025-409A-9646-E0E4246C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3B87E-3BB1-4BB4-932E-C07438E3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828EA-9CB7-48AB-97B8-4A9B897A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5F1F-9036-4DC2-AAEA-5EA78DC2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FCB2F-3F07-4C18-AA63-2F5A2C5E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873F8-C511-48B9-B8DF-5CF2E9CD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DE932-3636-426A-BDBC-5098462C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2C2FD-7062-4A49-A0D6-92F65388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C5271-3792-4DCB-8524-A0E45FC9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69FD7-231F-4275-A548-37FFF587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8EEF-CCD6-4581-91D8-F4FDF458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93DD-F3E3-43C4-83A4-8386824F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D0593-A59C-4B8E-86FB-9B752829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2606-ED1F-44CE-8D19-FEBA5795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6580-A290-4DBA-B4A7-1CD1EF7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E431-36D5-41D0-95B6-2B050AE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307-635F-4822-8100-1D147BC8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DCE59-3698-40D7-B979-9C60A9877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6C58E-4350-450B-ABF4-C9F38FF91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74E74-19D8-432C-A57D-4D8A86D1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43F6B-79CD-44E2-BCBA-89409678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DA840-C2D2-42C3-8844-015FB023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C2B53-F74D-45DB-8EC1-5608D985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4957-D0C0-4218-A05D-FB1694FA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750F-7FE7-4579-A1D0-B1E196A13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B434-A3EA-488F-9528-F22FE49C4F6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8AF8-CC23-4F49-BE25-4A60EA42C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C47F-8EE8-423C-BEC4-6DCCD23D3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slearn.readthedocs.io/en/stable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FE15-B3F0-48A1-8E1A-B4A69FB81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HER2 Project </a:t>
            </a:r>
            <a:br>
              <a:rPr lang="en-US" dirty="0"/>
            </a:br>
            <a:r>
              <a:rPr lang="en-US" dirty="0"/>
              <a:t>Making Sensitive/Resistant Calls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0547C-607A-4314-8F74-CDCF2D223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Evans, Aurora Blucher, Samuel Tsang</a:t>
            </a:r>
          </a:p>
          <a:p>
            <a:r>
              <a:rPr lang="en-US" dirty="0"/>
              <a:t>3/30/2021</a:t>
            </a:r>
          </a:p>
        </p:txBody>
      </p:sp>
    </p:spTree>
    <p:extLst>
      <p:ext uri="{BB962C8B-B14F-4D97-AF65-F5344CB8AC3E}">
        <p14:creationId xmlns:p14="http://schemas.microsoft.com/office/powerpoint/2010/main" val="37259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550F-2A19-42B5-94C4-B0B92A53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40D6-D22D-4124-BA77-A1BFC459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Cluster variance is relatively similar across clusters </a:t>
            </a:r>
          </a:p>
          <a:p>
            <a:endParaRPr lang="en-US" dirty="0"/>
          </a:p>
          <a:p>
            <a:r>
              <a:rPr lang="en-US" dirty="0"/>
              <a:t>Potentially, could use this to select a subset of </a:t>
            </a:r>
            <a:r>
              <a:rPr lang="en-US" dirty="0" err="1"/>
              <a:t>custers</a:t>
            </a:r>
            <a:r>
              <a:rPr lang="en-US" dirty="0"/>
              <a:t> to use as down stream analysis </a:t>
            </a:r>
          </a:p>
          <a:p>
            <a:pPr lvl="1"/>
            <a:r>
              <a:rPr lang="en-US" dirty="0"/>
              <a:t>Not implemented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020F4B-8F9F-4BC7-BC08-2D97EB5E4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12" y="2314575"/>
            <a:ext cx="4538263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3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D5A3-1A25-4B4C-8991-418C749E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24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Proportion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F256-0C6C-4E23-BE41-F7426CE4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1425" cy="4351338"/>
          </a:xfrm>
        </p:spPr>
        <p:txBody>
          <a:bodyPr/>
          <a:lstStyle/>
          <a:p>
            <a:r>
              <a:rPr lang="en-US" dirty="0"/>
              <a:t>Neratinib and untreated</a:t>
            </a:r>
          </a:p>
          <a:p>
            <a:r>
              <a:rPr lang="en-US" dirty="0"/>
              <a:t>All cell lines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D445D8-EA58-4328-91BC-F1C9F3CE4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78" y="923924"/>
            <a:ext cx="7114022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94B6E-18E1-4E2C-916C-78BBC238410B}"/>
              </a:ext>
            </a:extLst>
          </p:cNvPr>
          <p:cNvSpPr txBox="1"/>
          <p:nvPr/>
        </p:nvSpPr>
        <p:spPr>
          <a:xfrm>
            <a:off x="5324475" y="75684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(Drug/untreated)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2E18F-4D8C-444D-80FA-18B6653F9AAF}"/>
              </a:ext>
            </a:extLst>
          </p:cNvPr>
          <p:cNvCxnSpPr/>
          <p:nvPr/>
        </p:nvCxnSpPr>
        <p:spPr>
          <a:xfrm>
            <a:off x="5724525" y="445016"/>
            <a:ext cx="76200" cy="15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4F860C-EF02-4553-B3C2-51535A8672B3}"/>
              </a:ext>
            </a:extLst>
          </p:cNvPr>
          <p:cNvSpPr txBox="1"/>
          <p:nvPr/>
        </p:nvSpPr>
        <p:spPr>
          <a:xfrm>
            <a:off x="5856319" y="445016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EB7E60-CAA8-4651-95B2-53D33236E778}"/>
              </a:ext>
            </a:extLst>
          </p:cNvPr>
          <p:cNvCxnSpPr/>
          <p:nvPr/>
        </p:nvCxnSpPr>
        <p:spPr>
          <a:xfrm flipH="1">
            <a:off x="5962650" y="838200"/>
            <a:ext cx="133350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7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42D-F953-41BF-B149-BB47C237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279525"/>
            <a:ext cx="305752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proportion heatmap (neratinib only)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9AB921-BBBF-4278-AC5B-695B9DD3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0"/>
            <a:ext cx="8259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4DF770-51F2-42F7-AB2A-84C7CA226664}"/>
              </a:ext>
            </a:extLst>
          </p:cNvPr>
          <p:cNvSpPr/>
          <p:nvPr/>
        </p:nvSpPr>
        <p:spPr>
          <a:xfrm>
            <a:off x="3652294" y="1492821"/>
            <a:ext cx="8259763" cy="10198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AF92B-427A-4234-883A-04ECD58035AF}"/>
              </a:ext>
            </a:extLst>
          </p:cNvPr>
          <p:cNvSpPr/>
          <p:nvPr/>
        </p:nvSpPr>
        <p:spPr>
          <a:xfrm>
            <a:off x="3651161" y="2605088"/>
            <a:ext cx="8260895" cy="32718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5E8-CBBC-4224-9090-5F90281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(PCA)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07FE124-9C41-4E26-95D3-256CCB19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83" y="1690688"/>
            <a:ext cx="51630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9308484-11F7-4897-849C-BB75F96A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671763"/>
            <a:ext cx="53530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28BEB2F-A095-4838-A37F-2E440BD0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690688"/>
            <a:ext cx="478155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explained variance ratio: [0.38 0.09]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A6621-A096-4EB9-A70F-294CA63B2F47}"/>
              </a:ext>
            </a:extLst>
          </p:cNvPr>
          <p:cNvSpPr txBox="1"/>
          <p:nvPr/>
        </p:nvSpPr>
        <p:spPr>
          <a:xfrm>
            <a:off x="2409825" y="2456319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FD97E-55F0-4361-A77B-1C2EC6B28BC7}"/>
              </a:ext>
            </a:extLst>
          </p:cNvPr>
          <p:cNvSpPr txBox="1"/>
          <p:nvPr/>
        </p:nvSpPr>
        <p:spPr>
          <a:xfrm>
            <a:off x="7934325" y="1429078"/>
            <a:ext cx="217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Treatment Groups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017A17-A8E8-4E43-B4F7-354F0D35AEA4}"/>
              </a:ext>
            </a:extLst>
          </p:cNvPr>
          <p:cNvSpPr/>
          <p:nvPr/>
        </p:nvSpPr>
        <p:spPr>
          <a:xfrm>
            <a:off x="1543051" y="4743450"/>
            <a:ext cx="1971674" cy="1647825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4F132-2E99-44FD-8DA8-75F80CE68610}"/>
              </a:ext>
            </a:extLst>
          </p:cNvPr>
          <p:cNvSpPr txBox="1"/>
          <p:nvPr/>
        </p:nvSpPr>
        <p:spPr>
          <a:xfrm>
            <a:off x="2079638" y="498264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Resistant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6980D-E30E-4DC3-8695-AE108D170B67}"/>
              </a:ext>
            </a:extLst>
          </p:cNvPr>
          <p:cNvSpPr/>
          <p:nvPr/>
        </p:nvSpPr>
        <p:spPr>
          <a:xfrm>
            <a:off x="1104900" y="2571751"/>
            <a:ext cx="1304926" cy="2410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6476B-BC57-4CA6-8559-A577A890E108}"/>
              </a:ext>
            </a:extLst>
          </p:cNvPr>
          <p:cNvSpPr txBox="1"/>
          <p:nvPr/>
        </p:nvSpPr>
        <p:spPr>
          <a:xfrm>
            <a:off x="1355552" y="3423821"/>
            <a:ext cx="105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Sensitive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F33350-8FD3-4577-AFC1-37E6447C3415}"/>
              </a:ext>
            </a:extLst>
          </p:cNvPr>
          <p:cNvSpPr/>
          <p:nvPr/>
        </p:nvSpPr>
        <p:spPr>
          <a:xfrm>
            <a:off x="3568613" y="3961864"/>
            <a:ext cx="1304926" cy="2410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66D57-0748-4922-8A5C-98363BA2886C}"/>
              </a:ext>
            </a:extLst>
          </p:cNvPr>
          <p:cNvSpPr txBox="1"/>
          <p:nvPr/>
        </p:nvSpPr>
        <p:spPr>
          <a:xfrm>
            <a:off x="3672221" y="4813934"/>
            <a:ext cx="12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Untreated</a:t>
            </a:r>
          </a:p>
        </p:txBody>
      </p:sp>
    </p:spTree>
    <p:extLst>
      <p:ext uri="{BB962C8B-B14F-4D97-AF65-F5344CB8AC3E}">
        <p14:creationId xmlns:p14="http://schemas.microsoft.com/office/powerpoint/2010/main" val="39111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537C-D187-4CFC-906C-C041E38D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1325563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088F-F431-4935-B61C-C80AF929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90688"/>
            <a:ext cx="6677025" cy="3881438"/>
          </a:xfrm>
        </p:spPr>
        <p:txBody>
          <a:bodyPr/>
          <a:lstStyle/>
          <a:p>
            <a:r>
              <a:rPr lang="en-US" dirty="0"/>
              <a:t>Used 2 PC’s</a:t>
            </a:r>
          </a:p>
          <a:p>
            <a:r>
              <a:rPr lang="en-US" dirty="0"/>
              <a:t>Tried 5 Different classifiers </a:t>
            </a:r>
          </a:p>
          <a:p>
            <a:r>
              <a:rPr lang="en-US" dirty="0"/>
              <a:t>Chose Linear SVC to assign probs/calls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6B5299-E364-468A-B6EF-748039A4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2" y="0"/>
            <a:ext cx="4164514" cy="82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B2EF05B-6945-4993-847D-65E88A09F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5" b="34586"/>
          <a:stretch/>
        </p:blipFill>
        <p:spPr bwMode="auto">
          <a:xfrm>
            <a:off x="0" y="3254374"/>
            <a:ext cx="7567462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2B86B9A-F551-4043-8ECF-D427C19E5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62"/>
          <a:stretch/>
        </p:blipFill>
        <p:spPr bwMode="auto">
          <a:xfrm>
            <a:off x="1184562" y="5725915"/>
            <a:ext cx="5495479" cy="11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17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BB7C-49FF-4DB9-A959-2E32855F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Sensitivity/Resistance Calls for all Treatment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34F80-F783-4276-AB1F-5062CD8EA2F3}"/>
              </a:ext>
            </a:extLst>
          </p:cNvPr>
          <p:cNvSpPr txBox="1"/>
          <p:nvPr/>
        </p:nvSpPr>
        <p:spPr>
          <a:xfrm>
            <a:off x="5867400" y="2754890"/>
            <a:ext cx="466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Predictions for All Treatment Groups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9C9F616-6045-42AC-AA82-FF1B8D79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3124222"/>
            <a:ext cx="82962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BD1C8170-1B4F-433E-BE1D-929F47B4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4" y="2397810"/>
            <a:ext cx="44339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AFABC1-B630-4869-8983-9B12449BA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8" y="3044141"/>
            <a:ext cx="3279458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0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7B04-5316-4991-8AD5-1DC796DB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Resistant Calls (Sorted by prob. resistant)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F79E1-2432-4405-A343-D933EA54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57375"/>
            <a:ext cx="7051162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6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7D18-6DC9-4045-9790-6704AE45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Sens/Res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DCEB-A03B-471D-9FE6-AAA53963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1603375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Trained classifier on just neratinib (T798I=0 (res), WT=1 (</a:t>
            </a:r>
            <a:r>
              <a:rPr lang="en-US" i="1" dirty="0" err="1"/>
              <a:t>sens</a:t>
            </a:r>
            <a:r>
              <a:rPr lang="en-US" i="1" dirty="0"/>
              <a:t>)) </a:t>
            </a:r>
          </a:p>
          <a:p>
            <a:r>
              <a:rPr lang="en-US" dirty="0"/>
              <a:t>Predicted classes on remaining neratinib samples (excluding WT, T798I)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7C7B7D-3AF5-4FD4-AB3F-AB829A09E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25" y="0"/>
            <a:ext cx="2314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737F423-7C2B-4D40-98A8-0748FD55D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78"/>
          <a:stretch/>
        </p:blipFill>
        <p:spPr bwMode="auto">
          <a:xfrm>
            <a:off x="838201" y="3605213"/>
            <a:ext cx="56197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24763-82C4-4BDA-8874-C28EAC9C1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38" y="2209006"/>
            <a:ext cx="2076450" cy="11239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9505CA-969D-4E77-9DC9-EDE078191C99}"/>
              </a:ext>
            </a:extLst>
          </p:cNvPr>
          <p:cNvCxnSpPr/>
          <p:nvPr/>
        </p:nvCxnSpPr>
        <p:spPr>
          <a:xfrm>
            <a:off x="5953125" y="302895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2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DD8-35E6-440C-9E6D-9A910606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Resistant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8CF6-6F3E-4DF4-AD42-6450D723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r>
              <a:rPr lang="en-US" dirty="0"/>
              <a:t>Sorted by probability (confidence)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0ACDD-0643-4FDC-9790-A6D67198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738187"/>
            <a:ext cx="5886450" cy="351472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DF96A8-B240-48FF-964A-537BA9028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21666" b="64167"/>
          <a:stretch/>
        </p:blipFill>
        <p:spPr bwMode="auto">
          <a:xfrm>
            <a:off x="-20344" y="5304563"/>
            <a:ext cx="12212344" cy="147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D8C04-3B4E-4922-AF45-D9D5DBDA356A}"/>
              </a:ext>
            </a:extLst>
          </p:cNvPr>
          <p:cNvSpPr txBox="1"/>
          <p:nvPr/>
        </p:nvSpPr>
        <p:spPr>
          <a:xfrm>
            <a:off x="448573" y="4867763"/>
            <a:ext cx="44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neratinib cluster proportion heatmap: </a:t>
            </a:r>
          </a:p>
        </p:txBody>
      </p:sp>
    </p:spTree>
    <p:extLst>
      <p:ext uri="{BB962C8B-B14F-4D97-AF65-F5344CB8AC3E}">
        <p14:creationId xmlns:p14="http://schemas.microsoft.com/office/powerpoint/2010/main" val="112300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5708-C084-4D88-953B-9A04FCF0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&amp;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87F3-66BD-4E3F-8303-D39A5900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Sensitivity analysis: re-run this pipeline with various hyperparameters and compare how the calls change. </a:t>
            </a:r>
          </a:p>
          <a:p>
            <a:pPr lvl="1"/>
            <a:r>
              <a:rPr lang="en-US" dirty="0"/>
              <a:t>We can mitigate the issue of choosing the right number of clusters, </a:t>
            </a:r>
            <a:r>
              <a:rPr lang="en-US" dirty="0" err="1"/>
              <a:t>etc</a:t>
            </a:r>
            <a:r>
              <a:rPr lang="en-US" dirty="0"/>
              <a:t>, if we can show that the results are robust to a range of hyperparameters </a:t>
            </a:r>
          </a:p>
          <a:p>
            <a:pPr lvl="1"/>
            <a:r>
              <a:rPr lang="en-US" dirty="0"/>
              <a:t>Raw vs normalized</a:t>
            </a:r>
          </a:p>
          <a:p>
            <a:endParaRPr lang="en-US" dirty="0"/>
          </a:p>
          <a:p>
            <a:r>
              <a:rPr lang="en-US" dirty="0"/>
              <a:t>QC: are we seeing batch effects in these cluster-derived features?</a:t>
            </a:r>
          </a:p>
          <a:p>
            <a:endParaRPr lang="en-US" dirty="0"/>
          </a:p>
          <a:p>
            <a:r>
              <a:rPr lang="en-US" strike="sngStrike" dirty="0"/>
              <a:t>Explore alternative feature extractions? </a:t>
            </a:r>
          </a:p>
          <a:p>
            <a:pPr lvl="1"/>
            <a:r>
              <a:rPr lang="en-US" strike="sngStrike" dirty="0" err="1"/>
              <a:t>Shapelets</a:t>
            </a:r>
            <a:r>
              <a:rPr lang="en-US" strike="sngStrike" dirty="0"/>
              <a:t> </a:t>
            </a:r>
          </a:p>
          <a:p>
            <a:pPr lvl="1"/>
            <a:r>
              <a:rPr lang="en-US" strike="sngStrike" dirty="0"/>
              <a:t>DTW metric in </a:t>
            </a:r>
            <a:r>
              <a:rPr lang="en-US" strike="sngStrike" dirty="0" err="1"/>
              <a:t>Kmeans</a:t>
            </a:r>
            <a:r>
              <a:rPr lang="en-US" strike="sngStrike" dirty="0"/>
              <a:t> </a:t>
            </a:r>
          </a:p>
          <a:p>
            <a:pPr lvl="1"/>
            <a:r>
              <a:rPr lang="en-US" strike="sngStrike" dirty="0"/>
              <a:t>Kernel </a:t>
            </a:r>
            <a:r>
              <a:rPr lang="en-US" strike="sngStrike" dirty="0" err="1"/>
              <a:t>Kmeans</a:t>
            </a:r>
            <a:r>
              <a:rPr lang="en-US" strike="sngStrike" dirty="0"/>
              <a:t>   </a:t>
            </a:r>
          </a:p>
          <a:p>
            <a:pPr marL="457200" lvl="1" indent="0">
              <a:buNone/>
            </a:pPr>
            <a:endParaRPr lang="en-US" strike="sngStrike" dirty="0"/>
          </a:p>
          <a:p>
            <a:pPr marL="457200" lvl="1" indent="0">
              <a:buNone/>
            </a:pPr>
            <a:r>
              <a:rPr lang="en-US" dirty="0"/>
              <a:t>Viability data comparison.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4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2B27-8B36-4816-9E49-8EE7FB85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438-7E69-43BD-9854-BE3F2A24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Project Goal: </a:t>
            </a:r>
            <a:r>
              <a:rPr lang="en-US" i="1" dirty="0"/>
              <a:t>Match HER2 mutations to effective targeted therapies.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Experiment Summary: For the </a:t>
            </a:r>
            <a:r>
              <a:rPr lang="en-US" b="1" dirty="0"/>
              <a:t>SKBR8</a:t>
            </a:r>
            <a:r>
              <a:rPr lang="en-US" dirty="0"/>
              <a:t> cell line: </a:t>
            </a:r>
          </a:p>
          <a:p>
            <a:pPr marL="0" indent="0">
              <a:buNone/>
            </a:pPr>
            <a:r>
              <a:rPr lang="en-US" dirty="0"/>
              <a:t>	(Test control cell lines (see below) with each mutant) </a:t>
            </a:r>
          </a:p>
          <a:p>
            <a:pPr marL="0" indent="0">
              <a:buNone/>
            </a:pPr>
            <a:r>
              <a:rPr lang="en-US" dirty="0"/>
              <a:t>	1) induce a specific HER2 mutation </a:t>
            </a:r>
          </a:p>
          <a:p>
            <a:pPr marL="0" indent="0">
              <a:buNone/>
            </a:pPr>
            <a:r>
              <a:rPr lang="en-US" dirty="0"/>
              <a:t>	2) The functional response to a </a:t>
            </a:r>
            <a:r>
              <a:rPr lang="en-US" b="1" dirty="0"/>
              <a:t>Neratinib and Trastuzumab</a:t>
            </a:r>
            <a:r>
              <a:rPr lang="en-US" dirty="0"/>
              <a:t> is measured by live cell reporter imaging </a:t>
            </a:r>
          </a:p>
          <a:p>
            <a:pPr marL="0" indent="0">
              <a:buNone/>
            </a:pPr>
            <a:r>
              <a:rPr lang="en-US" dirty="0"/>
              <a:t>		(pathway activity time series).</a:t>
            </a:r>
          </a:p>
          <a:p>
            <a:pPr marL="0" indent="0">
              <a:buNone/>
            </a:pPr>
            <a:r>
              <a:rPr lang="en-US" dirty="0"/>
              <a:t>Controls: </a:t>
            </a:r>
          </a:p>
          <a:p>
            <a:r>
              <a:rPr lang="en-US" dirty="0"/>
              <a:t>WT SKB cells: These cells are </a:t>
            </a:r>
            <a:r>
              <a:rPr lang="en-US" b="1" dirty="0"/>
              <a:t>sensitive </a:t>
            </a:r>
            <a:r>
              <a:rPr lang="en-US" dirty="0"/>
              <a:t>to both </a:t>
            </a:r>
            <a:r>
              <a:rPr lang="en-US" b="1" dirty="0"/>
              <a:t>Neratinib and Trastuzumab.</a:t>
            </a:r>
          </a:p>
          <a:p>
            <a:r>
              <a:rPr lang="en-US" dirty="0"/>
              <a:t>T798I cells: These cells are </a:t>
            </a:r>
            <a:r>
              <a:rPr lang="en-US" b="1" dirty="0"/>
              <a:t>resistant to neratinib</a:t>
            </a:r>
            <a:r>
              <a:rPr lang="en-US" dirty="0"/>
              <a:t> and has an </a:t>
            </a:r>
            <a:r>
              <a:rPr lang="en-US" b="1" dirty="0"/>
              <a:t>unknown response to Trastuzumab</a:t>
            </a:r>
          </a:p>
          <a:p>
            <a:r>
              <a:rPr lang="en-US" b="1" dirty="0"/>
              <a:t>Nd611 cells: Resistant driver in-vivo – but may not show resistance in-vitro … maybe resistant to Trastuzumab.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800" dirty="0"/>
              <a:t>The goal of this analysis is to explore how to assign mutant HER2 cell lines resistance/sensitivity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3862-95E6-4C3A-97B0-CC0F8C1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Trastuzumab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D4D0-0DC7-421F-A7DE-00080702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a positive control (resistant cell line) so we use the same supervised approach – </a:t>
            </a:r>
            <a:r>
              <a:rPr lang="en-US"/>
              <a:t>we can!  </a:t>
            </a:r>
            <a:r>
              <a:rPr lang="en-US" dirty="0"/>
              <a:t>nd611. </a:t>
            </a:r>
          </a:p>
          <a:p>
            <a:endParaRPr lang="en-US" dirty="0"/>
          </a:p>
          <a:p>
            <a:r>
              <a:rPr lang="en-US" dirty="0"/>
              <a:t>Fall back: hierarchical clustering ? </a:t>
            </a:r>
          </a:p>
        </p:txBody>
      </p:sp>
    </p:spTree>
    <p:extLst>
      <p:ext uri="{BB962C8B-B14F-4D97-AF65-F5344CB8AC3E}">
        <p14:creationId xmlns:p14="http://schemas.microsoft.com/office/powerpoint/2010/main" val="150047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5786AC67-82A3-47EB-87F8-2B1040020D44}"/>
              </a:ext>
            </a:extLst>
          </p:cNvPr>
          <p:cNvSpPr/>
          <p:nvPr/>
        </p:nvSpPr>
        <p:spPr>
          <a:xfrm>
            <a:off x="204788" y="251957"/>
            <a:ext cx="1095375" cy="11144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cBioPotal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8E7DE5-220B-440C-B3CB-7E155ED58273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flipV="1">
            <a:off x="1300163" y="795394"/>
            <a:ext cx="452438" cy="1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32BD9C-F740-458E-B362-96BDA6497585}"/>
              </a:ext>
            </a:extLst>
          </p:cNvPr>
          <p:cNvSpPr/>
          <p:nvPr/>
        </p:nvSpPr>
        <p:spPr>
          <a:xfrm>
            <a:off x="1752601" y="297714"/>
            <a:ext cx="2009776" cy="995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Common HER2 mutations (breast)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07ABFB-92B3-43BB-B89C-D2D5504B5402}"/>
              </a:ext>
            </a:extLst>
          </p:cNvPr>
          <p:cNvSpPr/>
          <p:nvPr/>
        </p:nvSpPr>
        <p:spPr>
          <a:xfrm>
            <a:off x="2305049" y="2351025"/>
            <a:ext cx="1095374" cy="1114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SKBR8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9C588-5E08-4FA6-8C90-E466FCF43516}"/>
              </a:ext>
            </a:extLst>
          </p:cNvPr>
          <p:cNvCxnSpPr>
            <a:stCxn id="9" idx="6"/>
          </p:cNvCxnSpPr>
          <p:nvPr/>
        </p:nvCxnSpPr>
        <p:spPr>
          <a:xfrm flipV="1">
            <a:off x="3400423" y="2908233"/>
            <a:ext cx="1004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A9CA12-1AA2-4C60-9817-1A643065291C}"/>
              </a:ext>
            </a:extLst>
          </p:cNvPr>
          <p:cNvCxnSpPr>
            <a:cxnSpLocks/>
          </p:cNvCxnSpPr>
          <p:nvPr/>
        </p:nvCxnSpPr>
        <p:spPr>
          <a:xfrm flipV="1">
            <a:off x="4405312" y="2081933"/>
            <a:ext cx="814388" cy="82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4A7B8A6-36FD-4FD9-9545-ADD13CE2E037}"/>
              </a:ext>
            </a:extLst>
          </p:cNvPr>
          <p:cNvSpPr/>
          <p:nvPr/>
        </p:nvSpPr>
        <p:spPr>
          <a:xfrm>
            <a:off x="5224461" y="2629629"/>
            <a:ext cx="552450" cy="5572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E8C56D-2263-4307-8041-2FE1CE673F3D}"/>
              </a:ext>
            </a:extLst>
          </p:cNvPr>
          <p:cNvSpPr/>
          <p:nvPr/>
        </p:nvSpPr>
        <p:spPr>
          <a:xfrm>
            <a:off x="5233988" y="3436860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75FEDA-B3B0-4361-B14A-EC19C2960C3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405312" y="2908233"/>
            <a:ext cx="819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1719AE-6673-47DA-AD1C-4B3E2E3AAD8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5312" y="2908233"/>
            <a:ext cx="828676" cy="8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616C4AC-36C3-4B90-AA89-ADB2B852FC0B}"/>
              </a:ext>
            </a:extLst>
          </p:cNvPr>
          <p:cNvSpPr/>
          <p:nvPr/>
        </p:nvSpPr>
        <p:spPr>
          <a:xfrm>
            <a:off x="2271714" y="5176589"/>
            <a:ext cx="1095374" cy="1114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EFM192A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4BD352-A72E-486D-AE8D-953AF37D7DC9}"/>
              </a:ext>
            </a:extLst>
          </p:cNvPr>
          <p:cNvCxnSpPr>
            <a:stCxn id="33" idx="6"/>
          </p:cNvCxnSpPr>
          <p:nvPr/>
        </p:nvCxnSpPr>
        <p:spPr>
          <a:xfrm flipV="1">
            <a:off x="3367088" y="5733797"/>
            <a:ext cx="1004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430802-31D3-477C-BC97-3E84C705D8AB}"/>
              </a:ext>
            </a:extLst>
          </p:cNvPr>
          <p:cNvCxnSpPr>
            <a:cxnSpLocks/>
          </p:cNvCxnSpPr>
          <p:nvPr/>
        </p:nvCxnSpPr>
        <p:spPr>
          <a:xfrm flipV="1">
            <a:off x="4396981" y="4897984"/>
            <a:ext cx="814388" cy="82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CC1D733-89CC-4E6A-8968-1250D1EF31BC}"/>
              </a:ext>
            </a:extLst>
          </p:cNvPr>
          <p:cNvSpPr/>
          <p:nvPr/>
        </p:nvSpPr>
        <p:spPr>
          <a:xfrm>
            <a:off x="5238749" y="5445681"/>
            <a:ext cx="552450" cy="5572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09A7AA-96D4-4A35-98D9-24B7189FCC3D}"/>
              </a:ext>
            </a:extLst>
          </p:cNvPr>
          <p:cNvSpPr/>
          <p:nvPr/>
        </p:nvSpPr>
        <p:spPr>
          <a:xfrm>
            <a:off x="5248276" y="6252912"/>
            <a:ext cx="552450" cy="557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4753F1-E661-4A84-891E-D33A4AE9B7AB}"/>
              </a:ext>
            </a:extLst>
          </p:cNvPr>
          <p:cNvSpPr/>
          <p:nvPr/>
        </p:nvSpPr>
        <p:spPr>
          <a:xfrm>
            <a:off x="5041108" y="4349451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25EDEF-ED71-4F4D-BE19-9EEA74E7E27A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419600" y="5724285"/>
            <a:ext cx="819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7FD60-24EA-48E6-8591-2A002EAA26BE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419600" y="5724285"/>
            <a:ext cx="828676" cy="8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C453F7-53A1-402C-9462-9F62F0E0F7EA}"/>
              </a:ext>
            </a:extLst>
          </p:cNvPr>
          <p:cNvCxnSpPr/>
          <p:nvPr/>
        </p:nvCxnSpPr>
        <p:spPr>
          <a:xfrm flipV="1">
            <a:off x="6734175" y="1576278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62626B-B24B-4809-83B0-0391A2450E42}"/>
              </a:ext>
            </a:extLst>
          </p:cNvPr>
          <p:cNvCxnSpPr/>
          <p:nvPr/>
        </p:nvCxnSpPr>
        <p:spPr>
          <a:xfrm>
            <a:off x="6734175" y="2300178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9297898-FC35-432A-AC14-C307CC509669}"/>
              </a:ext>
            </a:extLst>
          </p:cNvPr>
          <p:cNvSpPr/>
          <p:nvPr/>
        </p:nvSpPr>
        <p:spPr>
          <a:xfrm>
            <a:off x="6772275" y="1852503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E1D219-4CA4-40D9-951B-9237E04AE046}"/>
              </a:ext>
            </a:extLst>
          </p:cNvPr>
          <p:cNvSpPr/>
          <p:nvPr/>
        </p:nvSpPr>
        <p:spPr>
          <a:xfrm>
            <a:off x="6791325" y="1803328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F2F95C-6050-40B2-A1A6-B164BB2BFFF1}"/>
              </a:ext>
            </a:extLst>
          </p:cNvPr>
          <p:cNvCxnSpPr/>
          <p:nvPr/>
        </p:nvCxnSpPr>
        <p:spPr>
          <a:xfrm flipV="1">
            <a:off x="6734175" y="2462938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310C9F-DFA0-4B25-AA0E-A7FDB10D4A7E}"/>
              </a:ext>
            </a:extLst>
          </p:cNvPr>
          <p:cNvCxnSpPr/>
          <p:nvPr/>
        </p:nvCxnSpPr>
        <p:spPr>
          <a:xfrm>
            <a:off x="6734175" y="3186838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CE96F5-DDC4-4D9E-B4F8-69ACBF08FF83}"/>
              </a:ext>
            </a:extLst>
          </p:cNvPr>
          <p:cNvSpPr/>
          <p:nvPr/>
        </p:nvSpPr>
        <p:spPr>
          <a:xfrm>
            <a:off x="6772275" y="2739163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B4AC40C-7491-40E2-B667-55AD6636B63D}"/>
              </a:ext>
            </a:extLst>
          </p:cNvPr>
          <p:cNvSpPr/>
          <p:nvPr/>
        </p:nvSpPr>
        <p:spPr>
          <a:xfrm>
            <a:off x="6791325" y="2689988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DDD715-E4B4-4C26-A71C-34120CDEFFD4}"/>
              </a:ext>
            </a:extLst>
          </p:cNvPr>
          <p:cNvCxnSpPr/>
          <p:nvPr/>
        </p:nvCxnSpPr>
        <p:spPr>
          <a:xfrm flipV="1">
            <a:off x="6734175" y="3349598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3B77BB-84F6-4FA2-9792-9D313235E622}"/>
              </a:ext>
            </a:extLst>
          </p:cNvPr>
          <p:cNvCxnSpPr/>
          <p:nvPr/>
        </p:nvCxnSpPr>
        <p:spPr>
          <a:xfrm>
            <a:off x="6734175" y="4073498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C056E36-5D88-4186-BED0-C5E47F0D6CF8}"/>
              </a:ext>
            </a:extLst>
          </p:cNvPr>
          <p:cNvSpPr/>
          <p:nvPr/>
        </p:nvSpPr>
        <p:spPr>
          <a:xfrm>
            <a:off x="6772275" y="3625823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4C2B47C-FE03-46A3-93B8-7C0776D3EE10}"/>
              </a:ext>
            </a:extLst>
          </p:cNvPr>
          <p:cNvSpPr/>
          <p:nvPr/>
        </p:nvSpPr>
        <p:spPr>
          <a:xfrm>
            <a:off x="6791325" y="3576648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BDC403-3B44-4FFE-A762-13B57060D097}"/>
              </a:ext>
            </a:extLst>
          </p:cNvPr>
          <p:cNvCxnSpPr/>
          <p:nvPr/>
        </p:nvCxnSpPr>
        <p:spPr>
          <a:xfrm flipV="1">
            <a:off x="6734175" y="4427201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9EFFC4-B87F-4BA3-9390-A33E046E9AB2}"/>
              </a:ext>
            </a:extLst>
          </p:cNvPr>
          <p:cNvCxnSpPr/>
          <p:nvPr/>
        </p:nvCxnSpPr>
        <p:spPr>
          <a:xfrm>
            <a:off x="6734175" y="5151101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30AC559-018B-4FED-BD20-BB8E61820DC8}"/>
              </a:ext>
            </a:extLst>
          </p:cNvPr>
          <p:cNvSpPr/>
          <p:nvPr/>
        </p:nvSpPr>
        <p:spPr>
          <a:xfrm>
            <a:off x="6772275" y="4703426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593E55C-FADA-45CE-922B-B5D8A9BF4011}"/>
              </a:ext>
            </a:extLst>
          </p:cNvPr>
          <p:cNvSpPr/>
          <p:nvPr/>
        </p:nvSpPr>
        <p:spPr>
          <a:xfrm>
            <a:off x="6791325" y="4654251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0DB60F-55EF-400C-BAFE-0F4175ED9320}"/>
              </a:ext>
            </a:extLst>
          </p:cNvPr>
          <p:cNvCxnSpPr/>
          <p:nvPr/>
        </p:nvCxnSpPr>
        <p:spPr>
          <a:xfrm flipV="1">
            <a:off x="6734175" y="5313861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A6F1A9-60EB-49BE-8029-D666D5617B2D}"/>
              </a:ext>
            </a:extLst>
          </p:cNvPr>
          <p:cNvCxnSpPr/>
          <p:nvPr/>
        </p:nvCxnSpPr>
        <p:spPr>
          <a:xfrm>
            <a:off x="6734175" y="6037761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C4C4D3F-3C71-4A72-B3DD-406DCF9A0DE2}"/>
              </a:ext>
            </a:extLst>
          </p:cNvPr>
          <p:cNvSpPr/>
          <p:nvPr/>
        </p:nvSpPr>
        <p:spPr>
          <a:xfrm>
            <a:off x="6772275" y="5590086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261C605-9931-4ACC-B25F-67D60FC34C9C}"/>
              </a:ext>
            </a:extLst>
          </p:cNvPr>
          <p:cNvSpPr/>
          <p:nvPr/>
        </p:nvSpPr>
        <p:spPr>
          <a:xfrm>
            <a:off x="6791325" y="5540911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F47EFA-A098-4AA5-A7E0-C804E6427882}"/>
              </a:ext>
            </a:extLst>
          </p:cNvPr>
          <p:cNvCxnSpPr/>
          <p:nvPr/>
        </p:nvCxnSpPr>
        <p:spPr>
          <a:xfrm flipV="1">
            <a:off x="6734175" y="6200521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AB7D53-4274-4837-AC79-13199A8C9C70}"/>
              </a:ext>
            </a:extLst>
          </p:cNvPr>
          <p:cNvCxnSpPr/>
          <p:nvPr/>
        </p:nvCxnSpPr>
        <p:spPr>
          <a:xfrm>
            <a:off x="6734175" y="6924421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865AE33-BE6F-43DB-8E5E-E71935D54A9D}"/>
              </a:ext>
            </a:extLst>
          </p:cNvPr>
          <p:cNvSpPr/>
          <p:nvPr/>
        </p:nvSpPr>
        <p:spPr>
          <a:xfrm>
            <a:off x="6772275" y="6476746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C877A73-F19C-4855-86F5-F4D3A7018E80}"/>
              </a:ext>
            </a:extLst>
          </p:cNvPr>
          <p:cNvSpPr/>
          <p:nvPr/>
        </p:nvSpPr>
        <p:spPr>
          <a:xfrm>
            <a:off x="6791325" y="6427571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310F8-2B26-409F-AFD7-1978EA797D40}"/>
              </a:ext>
            </a:extLst>
          </p:cNvPr>
          <p:cNvSpPr/>
          <p:nvPr/>
        </p:nvSpPr>
        <p:spPr>
          <a:xfrm>
            <a:off x="5193508" y="4501851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823C30-D92F-4D6D-9048-A1885923F1C5}"/>
              </a:ext>
            </a:extLst>
          </p:cNvPr>
          <p:cNvSpPr/>
          <p:nvPr/>
        </p:nvSpPr>
        <p:spPr>
          <a:xfrm>
            <a:off x="5345908" y="4654251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DE0E0D3-DD58-4791-9C46-18D490AE0A9E}"/>
              </a:ext>
            </a:extLst>
          </p:cNvPr>
          <p:cNvSpPr/>
          <p:nvPr/>
        </p:nvSpPr>
        <p:spPr>
          <a:xfrm>
            <a:off x="5024440" y="1448826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A79420-6E0C-48D2-8243-61D6AADE68BB}"/>
              </a:ext>
            </a:extLst>
          </p:cNvPr>
          <p:cNvSpPr/>
          <p:nvPr/>
        </p:nvSpPr>
        <p:spPr>
          <a:xfrm>
            <a:off x="5176840" y="1601226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467618-1AD6-4C97-8A6F-EB841B3DB794}"/>
              </a:ext>
            </a:extLst>
          </p:cNvPr>
          <p:cNvSpPr/>
          <p:nvPr/>
        </p:nvSpPr>
        <p:spPr>
          <a:xfrm>
            <a:off x="5329240" y="1753626"/>
            <a:ext cx="552450" cy="557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C147-6ED5-45BB-883F-CAC318EB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2E598-15D2-42E7-9CA6-549606EDB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Perform </a:t>
                </a:r>
                <a:r>
                  <a:rPr lang="en-US" i="1" dirty="0"/>
                  <a:t>K-means Time Series</a:t>
                </a:r>
                <a:r>
                  <a:rPr lang="en-US" dirty="0"/>
                  <a:t> clustering (# clusters = k)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Characterize each experiment by k features: proportion of cells assigned to each cluster. E.g.,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𝑐𝑒𝑙𝑙𝑠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𝑎𝑠𝑠𝑖𝑔𝑛𝑒𝑑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𝑐𝑙𝑢𝑠𝑡𝑒𝑟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𝑐𝑒𝑙𝑙𝑠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𝑇𝑟𝑒𝑎𝑡𝑚𝑒𝑛𝑡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3. Dimensionality Reduction (Principle Components Analysis)</a:t>
                </a:r>
              </a:p>
              <a:p>
                <a:pPr marL="0" indent="0">
                  <a:buNone/>
                </a:pPr>
                <a:r>
                  <a:rPr lang="en-US" dirty="0"/>
                  <a:t>4. Use controls (WT/T798I) replicates to train classifier to predict sensitive/resistant/untreated (3 classes). </a:t>
                </a:r>
              </a:p>
              <a:p>
                <a:pPr marL="0" indent="0">
                  <a:buNone/>
                </a:pPr>
                <a:r>
                  <a:rPr lang="en-US" dirty="0"/>
                  <a:t>5. Predict class for all treatment groups – assign call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2E598-15D2-42E7-9CA6-549606EDB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15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3FB6-C891-40CB-974F-088DF2D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Pre-Processing, QC,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A792-D949-42AE-ADEE-3C1F0234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50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normalized data </a:t>
            </a:r>
          </a:p>
          <a:p>
            <a:r>
              <a:rPr lang="en-US" dirty="0"/>
              <a:t>Excluded time that has missing features across all treatment groups</a:t>
            </a:r>
          </a:p>
          <a:p>
            <a:pPr lvl="1"/>
            <a:r>
              <a:rPr lang="en-US" dirty="0"/>
              <a:t>Why is the data missing? </a:t>
            </a:r>
            <a:r>
              <a:rPr lang="en-US" i="1" dirty="0"/>
              <a:t>Data is run for different lengths depending on when it is collected by the technician – arbitrary differences </a:t>
            </a:r>
          </a:p>
          <a:p>
            <a:r>
              <a:rPr lang="en-US" dirty="0"/>
              <a:t>Resampled time-series to length = 100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593655-845E-4E0F-9319-25F23543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4439937"/>
            <a:ext cx="11229975" cy="20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8194873-A86D-4AF2-9F3E-12C2B1CC51C6}"/>
              </a:ext>
            </a:extLst>
          </p:cNvPr>
          <p:cNvSpPr/>
          <p:nvPr/>
        </p:nvSpPr>
        <p:spPr>
          <a:xfrm rot="5400000">
            <a:off x="3651615" y="1826484"/>
            <a:ext cx="165894" cy="4722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3B046-52E5-45B2-B0B7-2331F204368C}"/>
              </a:ext>
            </a:extLst>
          </p:cNvPr>
          <p:cNvSpPr txBox="1"/>
          <p:nvPr/>
        </p:nvSpPr>
        <p:spPr>
          <a:xfrm rot="16200000">
            <a:off x="-77776" y="493395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NAs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AB28D-625E-4B48-969D-34685A0E605B}"/>
              </a:ext>
            </a:extLst>
          </p:cNvPr>
          <p:cNvSpPr txBox="1"/>
          <p:nvPr/>
        </p:nvSpPr>
        <p:spPr>
          <a:xfrm>
            <a:off x="2190750" y="3668174"/>
            <a:ext cx="291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Clover time series 0-58 hours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29449A4-01E7-41BE-909A-563756BBA115}"/>
              </a:ext>
            </a:extLst>
          </p:cNvPr>
          <p:cNvSpPr/>
          <p:nvPr/>
        </p:nvSpPr>
        <p:spPr>
          <a:xfrm rot="5400000">
            <a:off x="8528415" y="1826483"/>
            <a:ext cx="165894" cy="4722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7ACDF-0762-40AE-ADC6-956D85287B0F}"/>
              </a:ext>
            </a:extLst>
          </p:cNvPr>
          <p:cNvSpPr txBox="1"/>
          <p:nvPr/>
        </p:nvSpPr>
        <p:spPr>
          <a:xfrm>
            <a:off x="7067550" y="3668173"/>
            <a:ext cx="316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Mscarlet</a:t>
            </a:r>
            <a:r>
              <a:rPr lang="en-US" dirty="0"/>
              <a:t> time series 0-58 hours</a:t>
            </a:r>
          </a:p>
        </p:txBody>
      </p:sp>
    </p:spTree>
    <p:extLst>
      <p:ext uri="{BB962C8B-B14F-4D97-AF65-F5344CB8AC3E}">
        <p14:creationId xmlns:p14="http://schemas.microsoft.com/office/powerpoint/2010/main" val="344439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DB81-0830-47BB-BF7D-655BB4D6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Time Series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B327-9CB5-4754-A28A-11F4B49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Tslearn</a:t>
            </a:r>
            <a:r>
              <a:rPr lang="en-US" dirty="0"/>
              <a:t> Package: </a:t>
            </a:r>
            <a:r>
              <a:rPr lang="en-US" dirty="0">
                <a:hlinkClick r:id="rId2"/>
              </a:rPr>
              <a:t>https://tslearn.readthedocs.io/en/stable/index.html</a:t>
            </a:r>
            <a:endParaRPr lang="en-US" dirty="0"/>
          </a:p>
          <a:p>
            <a:r>
              <a:rPr lang="en-US" dirty="0"/>
              <a:t>Distance metric: Euclidean   [options: DTW, DTW-soft, </a:t>
            </a:r>
            <a:r>
              <a:rPr lang="en-US" dirty="0" err="1"/>
              <a:t>KernelKmeans</a:t>
            </a:r>
            <a:r>
              <a:rPr lang="en-US" dirty="0"/>
              <a:t>]</a:t>
            </a:r>
          </a:p>
          <a:p>
            <a:r>
              <a:rPr lang="en-US" dirty="0"/>
              <a:t>Elbow plot suggests knee at around 4 – HOWEVER – experimentation shows better separation with greater # clusters: </a:t>
            </a:r>
          </a:p>
          <a:p>
            <a:pPr lvl="1"/>
            <a:r>
              <a:rPr lang="en-US" dirty="0"/>
              <a:t>Used </a:t>
            </a:r>
            <a:r>
              <a:rPr lang="en-US" b="1" dirty="0"/>
              <a:t>K (# clusters) = 25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B3F08A-1948-44C4-9096-404D1938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24063"/>
            <a:ext cx="35433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74BE29-1191-4DE1-B370-8F96E195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5"/>
            <a:ext cx="12192000" cy="606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5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7E81-27F7-43F1-A961-AA2C747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cluster proportion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6C98D6-FA15-4545-80E0-8149B816848E}"/>
              </a:ext>
            </a:extLst>
          </p:cNvPr>
          <p:cNvCxnSpPr/>
          <p:nvPr/>
        </p:nvCxnSpPr>
        <p:spPr>
          <a:xfrm flipV="1">
            <a:off x="819150" y="23241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E847DA-6565-4CFB-8EC8-7C31D375396F}"/>
              </a:ext>
            </a:extLst>
          </p:cNvPr>
          <p:cNvCxnSpPr/>
          <p:nvPr/>
        </p:nvCxnSpPr>
        <p:spPr>
          <a:xfrm>
            <a:off x="819150" y="3048000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9E3B93-49C5-46FF-94ED-2B1944046800}"/>
              </a:ext>
            </a:extLst>
          </p:cNvPr>
          <p:cNvSpPr/>
          <p:nvPr/>
        </p:nvSpPr>
        <p:spPr>
          <a:xfrm>
            <a:off x="857250" y="2600325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9698EF-DC10-4701-ADAF-00B64231BF7F}"/>
              </a:ext>
            </a:extLst>
          </p:cNvPr>
          <p:cNvSpPr/>
          <p:nvPr/>
        </p:nvSpPr>
        <p:spPr>
          <a:xfrm>
            <a:off x="876300" y="2551150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D5B91-A836-4D24-98A6-EA78018D7628}"/>
              </a:ext>
            </a:extLst>
          </p:cNvPr>
          <p:cNvCxnSpPr/>
          <p:nvPr/>
        </p:nvCxnSpPr>
        <p:spPr>
          <a:xfrm flipV="1">
            <a:off x="838200" y="3800475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4910D9-44D7-4F61-B041-794347D3D733}"/>
              </a:ext>
            </a:extLst>
          </p:cNvPr>
          <p:cNvCxnSpPr/>
          <p:nvPr/>
        </p:nvCxnSpPr>
        <p:spPr>
          <a:xfrm>
            <a:off x="838200" y="4524375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525792-B4DD-41B2-9E8D-AA95D102A662}"/>
              </a:ext>
            </a:extLst>
          </p:cNvPr>
          <p:cNvSpPr/>
          <p:nvPr/>
        </p:nvSpPr>
        <p:spPr>
          <a:xfrm>
            <a:off x="876300" y="4076700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A6CCE5-C99D-4C8D-ADE6-B206B139D35B}"/>
              </a:ext>
            </a:extLst>
          </p:cNvPr>
          <p:cNvSpPr/>
          <p:nvPr/>
        </p:nvSpPr>
        <p:spPr>
          <a:xfrm>
            <a:off x="895350" y="4027525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957E63-2459-4C43-BD54-0735DC892988}"/>
              </a:ext>
            </a:extLst>
          </p:cNvPr>
          <p:cNvCxnSpPr/>
          <p:nvPr/>
        </p:nvCxnSpPr>
        <p:spPr>
          <a:xfrm flipV="1">
            <a:off x="857250" y="5276849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E79A05-9286-43EB-A4D2-63EFBCB8DFAF}"/>
              </a:ext>
            </a:extLst>
          </p:cNvPr>
          <p:cNvCxnSpPr/>
          <p:nvPr/>
        </p:nvCxnSpPr>
        <p:spPr>
          <a:xfrm>
            <a:off x="857250" y="6000749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566FD2-DA35-4163-A64B-87B3332CDA52}"/>
              </a:ext>
            </a:extLst>
          </p:cNvPr>
          <p:cNvSpPr/>
          <p:nvPr/>
        </p:nvSpPr>
        <p:spPr>
          <a:xfrm>
            <a:off x="895350" y="5553074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D94E9A-CA2D-4C45-8487-C7C8F9B06238}"/>
              </a:ext>
            </a:extLst>
          </p:cNvPr>
          <p:cNvSpPr/>
          <p:nvPr/>
        </p:nvSpPr>
        <p:spPr>
          <a:xfrm>
            <a:off x="914400" y="5503899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65B2C4-3A65-45A8-AE4E-147958570AA3}"/>
              </a:ext>
            </a:extLst>
          </p:cNvPr>
          <p:cNvCxnSpPr/>
          <p:nvPr/>
        </p:nvCxnSpPr>
        <p:spPr>
          <a:xfrm>
            <a:off x="3429000" y="4210050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725002-5A24-4EC7-866A-0C108B6EA7EF}"/>
              </a:ext>
            </a:extLst>
          </p:cNvPr>
          <p:cNvSpPr txBox="1"/>
          <p:nvPr/>
        </p:nvSpPr>
        <p:spPr>
          <a:xfrm>
            <a:off x="3002449" y="3753443"/>
            <a:ext cx="1777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1. Assign clusters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17098E-7F61-42C9-8729-B31877F68BEF}"/>
              </a:ext>
            </a:extLst>
          </p:cNvPr>
          <p:cNvSpPr txBox="1"/>
          <p:nvPr/>
        </p:nvSpPr>
        <p:spPr>
          <a:xfrm>
            <a:off x="5086044" y="255115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8E14B-4391-44E6-B23D-59EEDEA4A9DC}"/>
              </a:ext>
            </a:extLst>
          </p:cNvPr>
          <p:cNvSpPr txBox="1"/>
          <p:nvPr/>
        </p:nvSpPr>
        <p:spPr>
          <a:xfrm>
            <a:off x="5086044" y="393810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0B767-755E-44D7-BE66-3B059F038972}"/>
              </a:ext>
            </a:extLst>
          </p:cNvPr>
          <p:cNvSpPr txBox="1"/>
          <p:nvPr/>
        </p:nvSpPr>
        <p:spPr>
          <a:xfrm>
            <a:off x="5086044" y="5454133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137A2-1971-4D9C-87F4-050BFA5A8AE3}"/>
              </a:ext>
            </a:extLst>
          </p:cNvPr>
          <p:cNvCxnSpPr/>
          <p:nvPr/>
        </p:nvCxnSpPr>
        <p:spPr>
          <a:xfrm>
            <a:off x="6888193" y="4210050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77E85C-E3B9-4A74-8193-87CDAB67C57A}"/>
              </a:ext>
            </a:extLst>
          </p:cNvPr>
          <p:cNvSpPr txBox="1"/>
          <p:nvPr/>
        </p:nvSpPr>
        <p:spPr>
          <a:xfrm>
            <a:off x="6433299" y="3086693"/>
            <a:ext cx="19584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Quantify cluster proportion within experiment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F5CBF-DBC1-445E-A4AB-DFCBF46B4CA3}"/>
              </a:ext>
            </a:extLst>
          </p:cNvPr>
          <p:cNvSpPr txBox="1"/>
          <p:nvPr/>
        </p:nvSpPr>
        <p:spPr>
          <a:xfrm>
            <a:off x="9362462" y="3086693"/>
            <a:ext cx="16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 = 0.67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70B71-E596-430E-B9AA-3A1B76983FAD}"/>
              </a:ext>
            </a:extLst>
          </p:cNvPr>
          <p:cNvSpPr txBox="1"/>
          <p:nvPr/>
        </p:nvSpPr>
        <p:spPr>
          <a:xfrm>
            <a:off x="9362462" y="4473652"/>
            <a:ext cx="16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 = 0.33</a:t>
            </a:r>
          </a:p>
        </p:txBody>
      </p:sp>
    </p:spTree>
    <p:extLst>
      <p:ext uri="{BB962C8B-B14F-4D97-AF65-F5344CB8AC3E}">
        <p14:creationId xmlns:p14="http://schemas.microsoft.com/office/powerpoint/2010/main" val="218391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DDE4-A66E-480B-8D7C-E9F7BE98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5660-4457-4D42-93F8-AE2EC870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Feature correlation suggests many of these clusters commonly co-occur within. </a:t>
            </a:r>
          </a:p>
          <a:p>
            <a:r>
              <a:rPr lang="en-US" i="1" dirty="0"/>
              <a:t>Could </a:t>
            </a:r>
            <a:r>
              <a:rPr lang="en-US" dirty="0"/>
              <a:t>suggest that we’ve identified multiple clusters that are representative of smaller subset or dynamics (aka, too many clusters)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9A894E-D0EF-4318-9AB1-948FCC7F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795338"/>
            <a:ext cx="55530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49715-52DC-4E24-87EF-3895D2F0C514}"/>
              </a:ext>
            </a:extLst>
          </p:cNvPr>
          <p:cNvSpPr txBox="1"/>
          <p:nvPr/>
        </p:nvSpPr>
        <p:spPr>
          <a:xfrm>
            <a:off x="9058275" y="6176963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5072E-E6DB-431B-B2B0-A3A89AFA31DB}"/>
              </a:ext>
            </a:extLst>
          </p:cNvPr>
          <p:cNvSpPr txBox="1"/>
          <p:nvPr/>
        </p:nvSpPr>
        <p:spPr>
          <a:xfrm rot="16200000">
            <a:off x="11324816" y="3816627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F2A8F-E576-495A-A570-2F9FA0A22CFA}"/>
              </a:ext>
            </a:extLst>
          </p:cNvPr>
          <p:cNvSpPr txBox="1"/>
          <p:nvPr/>
        </p:nvSpPr>
        <p:spPr>
          <a:xfrm>
            <a:off x="5791200" y="585787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Corr.</a:t>
            </a:r>
          </a:p>
        </p:txBody>
      </p:sp>
    </p:spTree>
    <p:extLst>
      <p:ext uri="{BB962C8B-B14F-4D97-AF65-F5344CB8AC3E}">
        <p14:creationId xmlns:p14="http://schemas.microsoft.com/office/powerpoint/2010/main" val="112445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712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Segoe UI</vt:lpstr>
      <vt:lpstr>Office Theme</vt:lpstr>
      <vt:lpstr>HER2 Project  Making Sensitive/Resistant Calls </vt:lpstr>
      <vt:lpstr>Overview</vt:lpstr>
      <vt:lpstr>PowerPoint Presentation</vt:lpstr>
      <vt:lpstr>Data analysis overview</vt:lpstr>
      <vt:lpstr>Data Pre-Processing, QC, Filtering </vt:lpstr>
      <vt:lpstr>K-Means Time Series Clustering</vt:lpstr>
      <vt:lpstr>PowerPoint Presentation</vt:lpstr>
      <vt:lpstr>Experiment cluster proportion</vt:lpstr>
      <vt:lpstr>Feature Correlation</vt:lpstr>
      <vt:lpstr>Feature Variance</vt:lpstr>
      <vt:lpstr>Cluster Proportion Heatmap</vt:lpstr>
      <vt:lpstr>Cluster proportion heatmap (neratinib only)</vt:lpstr>
      <vt:lpstr>Dimensionality Reduction (PCA) </vt:lpstr>
      <vt:lpstr>Classifier</vt:lpstr>
      <vt:lpstr>Sensitivity/Resistance Calls for all Treatment</vt:lpstr>
      <vt:lpstr>Resistant Calls (Sorted by prob. resistant) </vt:lpstr>
      <vt:lpstr>Sens/Res Classifier</vt:lpstr>
      <vt:lpstr>Resistant Calls </vt:lpstr>
      <vt:lpstr>QC &amp; Next steps </vt:lpstr>
      <vt:lpstr>Trastuzumab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HER2 Project  Making Sensitive/Resistant Calls </dc:title>
  <dc:creator>Nathaniel Evans</dc:creator>
  <cp:lastModifiedBy>Nathaniel Evans</cp:lastModifiedBy>
  <cp:revision>34</cp:revision>
  <dcterms:created xsi:type="dcterms:W3CDTF">2021-03-30T18:45:01Z</dcterms:created>
  <dcterms:modified xsi:type="dcterms:W3CDTF">2021-05-13T16:39:16Z</dcterms:modified>
</cp:coreProperties>
</file>