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E870-8009-40D2-9E2E-C6742D391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68D4A-65AD-44EE-8B6B-3FC31E42F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A426-B484-41E2-9F14-A842FBC1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0C829-6720-4D68-A6B6-1DCA98D2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EB2C1-1322-44BA-9338-F85D6382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1C00-DBD5-472A-A2BF-FCE3D40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1FC61-552E-464B-9C78-4723EAC0A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C8C0-DA08-429E-9E02-3CE28811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7674-0F54-4D58-926E-60DB6AEA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76A4-7F0B-4197-A0FE-A9694F72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8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89072-4C3D-40C2-AC19-C14287C2B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9DAC4-56E2-4EE3-AA25-F34CEB5EB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848D-8392-4BC5-9ADD-BAC08470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2699-2E0C-4B8F-A61E-A2116322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6E63-0616-460F-B54C-F20F1C14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4787-55AE-4ED0-947A-A1E878D8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D01E-80F4-4CF0-927B-BE69106A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64AED-56A5-4A67-80D4-89FEB809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9F95-C51C-4243-904C-C1766CD6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0C4A-D513-46ED-A33E-5D4B95A5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C56-4EA4-4F6E-9CD1-97AAB2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67C6-2F20-43DF-8D4C-BAE8EE0E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73EC-26BB-4590-AEAF-9F5CFC62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4E9D8-1D6E-4CEA-BCB7-1112BA5E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88DD-9C6E-4342-A9FA-F6D98944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C53-90AF-496F-8E09-73BE6917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40E5-93A1-4392-8CB0-709CF7A53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920D3-A305-4964-AA7C-6F77BCC83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518E3-34E6-47E6-8116-95A3F33A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F1481-F69E-4F0E-B6F2-226D2ABC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195B-C1B3-458D-AC53-38FAC1DA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03FD-A16C-4647-A42D-12D3CEF5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86C3-525B-4B11-B394-33B4E7974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5DA11-0B37-4EC8-B139-500B34CA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5AF93-12BB-4442-897A-E2CD6BB02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25E81-0204-4D11-A375-03EB7EC97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BA141-FD3F-4E5F-AEB1-A0A02A08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59688-FF74-41C9-B1E0-9D7665ED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D332C-D715-412D-AA44-B6804B9E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AACC-B3F7-4F3A-A1B1-B13F32AC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3B42D-4A66-4E50-8FD3-C28A9517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D6110-3CF2-4A3B-8401-BEB5CE91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0D050-B801-4154-A068-C92777A4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4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40F04-D97E-4D9C-A8D4-B47A9BB7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F78B6-A082-4E38-9598-5A6DFAD2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37C81-89D0-447B-8A72-60B59DAD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1786-3331-4C9C-B384-F261E9D2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A03F-E5ED-48C8-BFC7-B6A55B3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2EEA1-BC0E-424D-BF3E-91E074AC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564F-3F47-425D-8C91-32ACACE1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4021-7FD9-4A69-859B-A9658BE5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8C864-2D14-4AA0-BCAF-5D112A4F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6E6B-10E7-4015-9C29-C30B7035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8DD34-4E95-43D2-AD91-80B3EF109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A70E6-1993-4B3A-A0B7-AF4D74F6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35BA-65B9-468B-A682-3D1E2108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C12D-5CF7-462A-ADD1-4F110234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799C-AE71-4177-897D-2B2F10BE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2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1C3BC-F719-4A66-B85F-824EF2CB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4C887-54B5-4AE4-AF34-647927494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7047-2DC1-45F6-959B-CEC225936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B8EE-2D36-44C5-957C-6F2F1F0AC14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910AA-AAB5-4F73-AB28-AC165378C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E392-0914-4211-A6C1-02ED56A70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F3D9-AA70-4596-BDDA-9DA210C3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utorialspoint.com/scipy/scipy_interpolate.htm#:~:text=The%20interp1d%20class%20in%20the,draw%20a%20new%20interpolated%20graph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FE15-B3F0-48A1-8E1A-B4A69FB81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HER2 Project </a:t>
            </a:r>
            <a:br>
              <a:rPr lang="en-US" dirty="0"/>
            </a:br>
            <a:r>
              <a:rPr lang="en-US" dirty="0"/>
              <a:t>Making Sensitive/Resistant Calls</a:t>
            </a:r>
            <a:br>
              <a:rPr lang="en-US" dirty="0"/>
            </a:br>
            <a:r>
              <a:rPr lang="en-US" i="1" dirty="0"/>
              <a:t>Sensitivity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0547C-607A-4314-8F74-CDCF2D223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Evans, Aurora Blucher, Samuel Tsang</a:t>
            </a:r>
          </a:p>
          <a:p>
            <a:r>
              <a:rPr lang="en-US" dirty="0"/>
              <a:t>4/25/2021</a:t>
            </a:r>
          </a:p>
        </p:txBody>
      </p:sp>
    </p:spTree>
    <p:extLst>
      <p:ext uri="{BB962C8B-B14F-4D97-AF65-F5344CB8AC3E}">
        <p14:creationId xmlns:p14="http://schemas.microsoft.com/office/powerpoint/2010/main" val="372595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A1B2-76AA-4A1B-9870-90A49564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</a:t>
            </a:r>
            <a:br>
              <a:rPr lang="en-US" dirty="0"/>
            </a:br>
            <a:r>
              <a:rPr lang="en-US" dirty="0"/>
              <a:t>Concordance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6A68-021D-4997-AA40-01EE1985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7880" cy="4351338"/>
          </a:xfrm>
        </p:spPr>
        <p:txBody>
          <a:bodyPr/>
          <a:lstStyle/>
          <a:p>
            <a:r>
              <a:rPr lang="en-US" dirty="0"/>
              <a:t>Pearson correlation between each experiment </a:t>
            </a:r>
          </a:p>
          <a:p>
            <a:r>
              <a:rPr lang="en-US" dirty="0"/>
              <a:t>Row label colors: </a:t>
            </a:r>
          </a:p>
          <a:p>
            <a:pPr lvl="1"/>
            <a:r>
              <a:rPr lang="en-US" dirty="0"/>
              <a:t>Green – </a:t>
            </a:r>
            <a:r>
              <a:rPr lang="en-US" dirty="0" err="1"/>
              <a:t>nclusters</a:t>
            </a:r>
            <a:r>
              <a:rPr lang="en-US" dirty="0"/>
              <a:t> (light green = few clusters) </a:t>
            </a:r>
          </a:p>
          <a:p>
            <a:pPr lvl="1"/>
            <a:r>
              <a:rPr lang="en-US" dirty="0"/>
              <a:t>White/</a:t>
            </a:r>
            <a:r>
              <a:rPr lang="en-US" dirty="0" err="1"/>
              <a:t>balck</a:t>
            </a:r>
            <a:r>
              <a:rPr lang="en-US" dirty="0"/>
              <a:t> – load (black = normalized) </a:t>
            </a:r>
          </a:p>
          <a:p>
            <a:pPr lvl="1"/>
            <a:r>
              <a:rPr lang="en-US" dirty="0"/>
              <a:t>Red – resample size (light red = shorter time series)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63F71C8-BB1D-4E2B-9F73-9D7CA68A4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8" b="33726"/>
          <a:stretch/>
        </p:blipFill>
        <p:spPr bwMode="auto">
          <a:xfrm>
            <a:off x="5334000" y="-23341"/>
            <a:ext cx="6776720" cy="679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9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F80A-D13C-42E2-BD5F-E8D0F1E8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Concordance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1879-8371-499E-8381-FA6D2040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7 cell lines have &gt; 75% concordance of being called “resistant” (across ALL experiments)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01223D3-470E-49E0-B1F3-6299AC17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60" y="1825624"/>
            <a:ext cx="5669862" cy="40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7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2C55-04B5-427C-81FB-D4B68876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A787-8B93-4AD5-AD5F-ECF4781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Setup: </a:t>
            </a:r>
          </a:p>
          <a:p>
            <a:pPr lvl="1"/>
            <a:r>
              <a:rPr lang="en-US" dirty="0"/>
              <a:t>Filter to within replicates </a:t>
            </a:r>
          </a:p>
          <a:p>
            <a:pPr lvl="1"/>
            <a:r>
              <a:rPr lang="en-US" dirty="0"/>
              <a:t>Calculate pairwise Pearson corr. </a:t>
            </a:r>
          </a:p>
          <a:p>
            <a:pPr lvl="1"/>
            <a:r>
              <a:rPr lang="en-US" dirty="0"/>
              <a:t>Calculate sufficient statistics </a:t>
            </a:r>
          </a:p>
          <a:p>
            <a:pPr lvl="1"/>
            <a:endParaRPr lang="en-US" dirty="0"/>
          </a:p>
          <a:p>
            <a:r>
              <a:rPr lang="en-US" dirty="0"/>
              <a:t>Low-variance (stable) models would have perfect positive correlation</a:t>
            </a:r>
          </a:p>
          <a:p>
            <a:endParaRPr lang="en-US" dirty="0"/>
          </a:p>
          <a:p>
            <a:r>
              <a:rPr lang="en-US" dirty="0"/>
              <a:t>High-variance (instable) models would have high correlation variance and 0 or negative correlation.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A3BD-53C8-4FCA-946A-F9EC900A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44463C-775A-4BF3-AFA8-1471CADA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23033"/>
              </p:ext>
            </p:extLst>
          </p:nvPr>
        </p:nvGraphicFramePr>
        <p:xfrm>
          <a:off x="362689" y="3586421"/>
          <a:ext cx="63570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09">
                  <a:extLst>
                    <a:ext uri="{9D8B030D-6E8A-4147-A177-3AD203B41FA5}">
                      <a16:colId xmlns:a16="http://schemas.microsoft.com/office/drawing/2014/main" val="1234298123"/>
                    </a:ext>
                  </a:extLst>
                </a:gridCol>
                <a:gridCol w="1310909">
                  <a:extLst>
                    <a:ext uri="{9D8B030D-6E8A-4147-A177-3AD203B41FA5}">
                      <a16:colId xmlns:a16="http://schemas.microsoft.com/office/drawing/2014/main" val="932008516"/>
                    </a:ext>
                  </a:extLst>
                </a:gridCol>
                <a:gridCol w="1310909">
                  <a:extLst>
                    <a:ext uri="{9D8B030D-6E8A-4147-A177-3AD203B41FA5}">
                      <a16:colId xmlns:a16="http://schemas.microsoft.com/office/drawing/2014/main" val="526163557"/>
                    </a:ext>
                  </a:extLst>
                </a:gridCol>
                <a:gridCol w="1792492">
                  <a:extLst>
                    <a:ext uri="{9D8B030D-6E8A-4147-A177-3AD203B41FA5}">
                      <a16:colId xmlns:a16="http://schemas.microsoft.com/office/drawing/2014/main" val="2242151977"/>
                    </a:ext>
                  </a:extLst>
                </a:gridCol>
                <a:gridCol w="631869">
                  <a:extLst>
                    <a:ext uri="{9D8B030D-6E8A-4147-A177-3AD203B41FA5}">
                      <a16:colId xmlns:a16="http://schemas.microsoft.com/office/drawing/2014/main" val="256845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 (lower)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 (upper)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8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4.222236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1.429946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7.014527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load[</a:t>
                      </a:r>
                      <a:r>
                        <a:rPr lang="en-US" altLang="en-US" dirty="0" err="1"/>
                        <a:t>T.raw</a:t>
                      </a:r>
                      <a:r>
                        <a:rPr lang="en-US" altLang="en-US" dirty="0"/>
                        <a:t>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-0.420407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-1.919332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1.078518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0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nclus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-0.162454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-0.229108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-0.095800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0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resample_sz</a:t>
                      </a:r>
                      <a:r>
                        <a:rPr lang="en-US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 err="1"/>
                        <a:t>sz</a:t>
                      </a:r>
                      <a:r>
                        <a:rPr lang="en-US" altLang="en-US" dirty="0"/>
                        <a:t> 0.002738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-0.018269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0.023746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878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59491-5975-48D9-8A9C-3429E3AECF69}"/>
                  </a:ext>
                </a:extLst>
              </p:cNvPr>
              <p:cNvSpPr txBox="1"/>
              <p:nvPr/>
            </p:nvSpPr>
            <p:spPr>
              <a:xfrm>
                <a:off x="666567" y="2484666"/>
                <a:ext cx="574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~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𝐿𝑜𝑔𝑖𝑠𝑡𝑖𝑐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𝑛𝑐𝑙𝑢𝑠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𝑟𝑒𝑠𝑎𝑚𝑝𝑙𝑒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59491-5975-48D9-8A9C-3429E3AE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7" y="2484666"/>
                <a:ext cx="5749331" cy="307777"/>
              </a:xfrm>
              <a:prstGeom prst="rect">
                <a:avLst/>
              </a:prstGeom>
              <a:blipFill>
                <a:blip r:embed="rId2"/>
                <a:stretch>
                  <a:fillRect l="-106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>
            <a:extLst>
              <a:ext uri="{FF2B5EF4-FFF2-40B4-BE49-F238E27FC236}">
                <a16:creationId xmlns:a16="http://schemas.microsoft.com/office/drawing/2014/main" id="{39F27634-22D3-4BCF-AF18-638E99E6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753" y="1221106"/>
            <a:ext cx="5257247" cy="497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7186F-1FFE-44AE-AB84-F84FD931D2C5}"/>
              </a:ext>
            </a:extLst>
          </p:cNvPr>
          <p:cNvSpPr txBox="1"/>
          <p:nvPr/>
        </p:nvSpPr>
        <p:spPr>
          <a:xfrm>
            <a:off x="8771861" y="886066"/>
            <a:ext cx="22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Single-variate Logistic</a:t>
            </a:r>
          </a:p>
        </p:txBody>
      </p:sp>
    </p:spTree>
    <p:extLst>
      <p:ext uri="{BB962C8B-B14F-4D97-AF65-F5344CB8AC3E}">
        <p14:creationId xmlns:p14="http://schemas.microsoft.com/office/powerpoint/2010/main" val="230257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67A4-F88F-404B-A2EC-EFF1ACD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Config. </a:t>
            </a:r>
            <a:br>
              <a:rPr lang="en-US" dirty="0"/>
            </a:br>
            <a:r>
              <a:rPr lang="en-US" dirty="0"/>
              <a:t>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0002-C709-4124-85ED-176BC117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466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config parameters with </a:t>
            </a:r>
            <a:r>
              <a:rPr lang="en-US" dirty="0" err="1"/>
              <a:t>min_corr</a:t>
            </a:r>
            <a:r>
              <a:rPr lang="en-US" dirty="0"/>
              <a:t> &gt; 0.85</a:t>
            </a:r>
          </a:p>
          <a:p>
            <a:r>
              <a:rPr lang="en-US" dirty="0"/>
              <a:t>High number of clusters become unstable </a:t>
            </a:r>
          </a:p>
          <a:p>
            <a:r>
              <a:rPr lang="en-US" dirty="0"/>
              <a:t>‘raw’ seems to be slightly more stable 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1E996B1A-4CC6-457A-9402-917C5095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784" y="681037"/>
            <a:ext cx="541972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8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F63B406-F090-43AB-92AF-24F2E08C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19" y="743062"/>
            <a:ext cx="541972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D10BDA3-2754-43F2-854D-874F663C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784" y="681037"/>
            <a:ext cx="541972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BE6F5-9DB1-4E93-82C2-12E3572CB7C5}"/>
              </a:ext>
            </a:extLst>
          </p:cNvPr>
          <p:cNvSpPr txBox="1"/>
          <p:nvPr/>
        </p:nvSpPr>
        <p:spPr>
          <a:xfrm>
            <a:off x="1254642" y="244549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Configs with mean Accuracy ==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BB3C4-BAD8-4E85-96FD-805D048D2DCB}"/>
              </a:ext>
            </a:extLst>
          </p:cNvPr>
          <p:cNvSpPr txBox="1"/>
          <p:nvPr/>
        </p:nvSpPr>
        <p:spPr>
          <a:xfrm>
            <a:off x="8452884" y="343972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Configs</a:t>
            </a:r>
          </a:p>
        </p:txBody>
      </p:sp>
    </p:spTree>
    <p:extLst>
      <p:ext uri="{BB962C8B-B14F-4D97-AF65-F5344CB8AC3E}">
        <p14:creationId xmlns:p14="http://schemas.microsoft.com/office/powerpoint/2010/main" val="124519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8010-F961-480B-B13C-9C05423E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Config.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F9DC-7F4B-46CC-A973-AC2B0496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8953" cy="4351338"/>
          </a:xfrm>
        </p:spPr>
        <p:txBody>
          <a:bodyPr/>
          <a:lstStyle/>
          <a:p>
            <a:r>
              <a:rPr lang="en-US" dirty="0"/>
              <a:t>Resample size = 125</a:t>
            </a:r>
          </a:p>
          <a:p>
            <a:r>
              <a:rPr lang="en-US" dirty="0"/>
              <a:t># clusters = 10</a:t>
            </a:r>
          </a:p>
          <a:p>
            <a:r>
              <a:rPr lang="en-US" dirty="0"/>
              <a:t>Pre-processing = ‘normalized’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55FD-68E7-4B91-82F9-4D790511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config results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12C696-9841-4158-A394-B10DE0307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047947"/>
              </p:ext>
            </p:extLst>
          </p:nvPr>
        </p:nvGraphicFramePr>
        <p:xfrm>
          <a:off x="838199" y="1807646"/>
          <a:ext cx="11219120" cy="4351338"/>
        </p:xfrm>
        <a:graphic>
          <a:graphicData uri="http://schemas.openxmlformats.org/drawingml/2006/table">
            <a:tbl>
              <a:tblPr/>
              <a:tblGrid>
                <a:gridCol w="1402390">
                  <a:extLst>
                    <a:ext uri="{9D8B030D-6E8A-4147-A177-3AD203B41FA5}">
                      <a16:colId xmlns:a16="http://schemas.microsoft.com/office/drawing/2014/main" val="1536049624"/>
                    </a:ext>
                  </a:extLst>
                </a:gridCol>
                <a:gridCol w="1402390">
                  <a:extLst>
                    <a:ext uri="{9D8B030D-6E8A-4147-A177-3AD203B41FA5}">
                      <a16:colId xmlns:a16="http://schemas.microsoft.com/office/drawing/2014/main" val="4092121799"/>
                    </a:ext>
                  </a:extLst>
                </a:gridCol>
                <a:gridCol w="1402390">
                  <a:extLst>
                    <a:ext uri="{9D8B030D-6E8A-4147-A177-3AD203B41FA5}">
                      <a16:colId xmlns:a16="http://schemas.microsoft.com/office/drawing/2014/main" val="2869915569"/>
                    </a:ext>
                  </a:extLst>
                </a:gridCol>
                <a:gridCol w="1164045">
                  <a:extLst>
                    <a:ext uri="{9D8B030D-6E8A-4147-A177-3AD203B41FA5}">
                      <a16:colId xmlns:a16="http://schemas.microsoft.com/office/drawing/2014/main" val="2951518513"/>
                    </a:ext>
                  </a:extLst>
                </a:gridCol>
                <a:gridCol w="1640735">
                  <a:extLst>
                    <a:ext uri="{9D8B030D-6E8A-4147-A177-3AD203B41FA5}">
                      <a16:colId xmlns:a16="http://schemas.microsoft.com/office/drawing/2014/main" val="2221763079"/>
                    </a:ext>
                  </a:extLst>
                </a:gridCol>
                <a:gridCol w="1402390">
                  <a:extLst>
                    <a:ext uri="{9D8B030D-6E8A-4147-A177-3AD203B41FA5}">
                      <a16:colId xmlns:a16="http://schemas.microsoft.com/office/drawing/2014/main" val="1927877098"/>
                    </a:ext>
                  </a:extLst>
                </a:gridCol>
                <a:gridCol w="1402390">
                  <a:extLst>
                    <a:ext uri="{9D8B030D-6E8A-4147-A177-3AD203B41FA5}">
                      <a16:colId xmlns:a16="http://schemas.microsoft.com/office/drawing/2014/main" val="1120512089"/>
                    </a:ext>
                  </a:extLst>
                </a:gridCol>
                <a:gridCol w="1402390">
                  <a:extLst>
                    <a:ext uri="{9D8B030D-6E8A-4147-A177-3AD203B41FA5}">
                      <a16:colId xmlns:a16="http://schemas.microsoft.com/office/drawing/2014/main" val="2930201782"/>
                    </a:ext>
                  </a:extLst>
                </a:gridCol>
              </a:tblGrid>
              <a:tr h="534375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500" b="1" dirty="0">
                          <a:effectLst/>
                        </a:rPr>
                      </a:br>
                      <a:r>
                        <a:rPr lang="en-US" sz="1500" b="1" dirty="0">
                          <a:effectLst/>
                        </a:rPr>
                        <a:t>  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500" b="1" dirty="0">
                          <a:effectLst/>
                        </a:rPr>
                      </a:br>
                      <a:r>
                        <a:rPr lang="en-US" sz="1500" b="1" dirty="0">
                          <a:effectLst/>
                        </a:rPr>
                        <a:t>  pc1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pc2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treatment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 err="1">
                          <a:effectLst/>
                        </a:rPr>
                        <a:t>cell_line</a:t>
                      </a:r>
                      <a:endParaRPr lang="en-US" sz="1500" b="1" dirty="0">
                        <a:effectLst/>
                      </a:endParaRP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 err="1">
                          <a:effectLst/>
                        </a:rPr>
                        <a:t>prob_res</a:t>
                      </a:r>
                      <a:endParaRPr lang="en-US" sz="1500" b="1" dirty="0">
                        <a:effectLst/>
                      </a:endParaRP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 err="1">
                          <a:effectLst/>
                        </a:rPr>
                        <a:t>prob_sens</a:t>
                      </a:r>
                      <a:endParaRPr lang="en-US" sz="1500" b="1" dirty="0">
                        <a:effectLst/>
                      </a:endParaRP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call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9160133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19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0.192402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0.028282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L755T759DEL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0.992113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0.007887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627933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47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-0.132126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-0.104849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Y835F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0.821855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0.178145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542644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10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-0.097308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-0.050594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G778S779insLPS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0.809228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0.190772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23222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37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-0.108749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-0.060189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R678Q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0.799327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0.200673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349831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35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-0.146444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-0.096237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R456C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0.772686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0.227314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07391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-0.177870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-0.134597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A355QFS76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0.765428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0.234572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9051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44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-0.104982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-0.009760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V842I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0.707474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0.292526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28718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43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-0.120236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-0.023194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V424I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0.691320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0.308680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91316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25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-0.206359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-0.108004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ND611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0.614643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0.385357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58979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11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-0.217978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-0.111577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H470Q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0.583697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0.416303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275754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26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-0.177202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-0.056971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neratinib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ND648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0.583665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0.416335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res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1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38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A235-6DC3-4AA0-B0C6-318A0AAC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D9C1-98EF-4DDF-BA5B-D4D4866E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Resample example / overview </a:t>
            </a:r>
          </a:p>
          <a:p>
            <a:r>
              <a:rPr lang="en-US" dirty="0"/>
              <a:t>Sensitivity experimental setup </a:t>
            </a:r>
          </a:p>
          <a:p>
            <a:r>
              <a:rPr lang="en-US" dirty="0"/>
              <a:t>Results </a:t>
            </a:r>
          </a:p>
          <a:p>
            <a:pPr lvl="1"/>
            <a:r>
              <a:rPr lang="en-US" dirty="0"/>
              <a:t>Accuracy </a:t>
            </a:r>
          </a:p>
          <a:p>
            <a:pPr lvl="1"/>
            <a:r>
              <a:rPr lang="en-US" dirty="0"/>
              <a:t>PC explained variance </a:t>
            </a:r>
          </a:p>
          <a:p>
            <a:pPr lvl="1"/>
            <a:r>
              <a:rPr lang="en-US" dirty="0"/>
              <a:t>K-means inertia </a:t>
            </a:r>
          </a:p>
          <a:p>
            <a:pPr lvl="1"/>
            <a:r>
              <a:rPr lang="en-US" dirty="0"/>
              <a:t>Probability concordance</a:t>
            </a:r>
          </a:p>
          <a:p>
            <a:pPr lvl="1"/>
            <a:r>
              <a:rPr lang="en-US" dirty="0"/>
              <a:t>Call concordance </a:t>
            </a:r>
          </a:p>
          <a:p>
            <a:pPr lvl="1"/>
            <a:r>
              <a:rPr lang="en-US" dirty="0"/>
              <a:t>Model variance </a:t>
            </a:r>
          </a:p>
          <a:p>
            <a:r>
              <a:rPr lang="en-US" dirty="0"/>
              <a:t>Stable config parameters </a:t>
            </a:r>
          </a:p>
          <a:p>
            <a:r>
              <a:rPr lang="en-US" dirty="0"/>
              <a:t>Results of stable config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8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799F-58F5-4F62-96D8-BAF94F23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Tslearn</a:t>
            </a:r>
            <a:r>
              <a:rPr lang="en-US" dirty="0"/>
              <a:t> </a:t>
            </a:r>
            <a:r>
              <a:rPr lang="en-US" dirty="0" err="1"/>
              <a:t>TimeSeriesResampler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59E2-9600-48D5-B575-EAF23F84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Uses scipy.interp1d</a:t>
            </a:r>
          </a:p>
          <a:p>
            <a:pPr lvl="1"/>
            <a:r>
              <a:rPr lang="en-US" dirty="0"/>
              <a:t>Type: “</a:t>
            </a:r>
            <a:r>
              <a:rPr lang="en-US" dirty="0" err="1"/>
              <a:t>slinear</a:t>
            </a:r>
            <a:r>
              <a:rPr lang="en-US" dirty="0"/>
              <a:t>” (spline of order 1)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Interpolation </a:t>
            </a:r>
            <a:r>
              <a:rPr lang="en-US" dirty="0">
                <a:hlinkClick r:id="rId2"/>
              </a:rPr>
              <a:t>tutorial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SPLINEFIT EXAMPLES">
            <a:extLst>
              <a:ext uri="{FF2B5EF4-FFF2-40B4-BE49-F238E27FC236}">
                <a16:creationId xmlns:a16="http://schemas.microsoft.com/office/drawing/2014/main" id="{C5F65F7F-4862-4BB4-BE02-EDF269EFE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20" y="1611629"/>
            <a:ext cx="5953443" cy="445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9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3512-60CC-4197-8D34-1A9CACD4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5532437"/>
            <a:ext cx="10515600" cy="1325563"/>
          </a:xfrm>
        </p:spPr>
        <p:txBody>
          <a:bodyPr/>
          <a:lstStyle/>
          <a:p>
            <a:r>
              <a:rPr lang="en-US" dirty="0"/>
              <a:t>Resampling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398CF-8CB8-4EA4-A5AF-5ADACA3B6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9" y="107258"/>
            <a:ext cx="8427402" cy="22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A5A43-ACAB-4465-91B2-59A60D3E4853}"/>
              </a:ext>
            </a:extLst>
          </p:cNvPr>
          <p:cNvSpPr txBox="1"/>
          <p:nvPr/>
        </p:nvSpPr>
        <p:spPr>
          <a:xfrm>
            <a:off x="8930640" y="83814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r>
              <a:rPr lang="en-US" dirty="0"/>
              <a:t> = 100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D50138-DFC5-4B08-9200-C0D17D5B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0" y="2410958"/>
            <a:ext cx="8427402" cy="22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40C57-1848-4D18-99C4-879B4B17703E}"/>
              </a:ext>
            </a:extLst>
          </p:cNvPr>
          <p:cNvSpPr txBox="1"/>
          <p:nvPr/>
        </p:nvSpPr>
        <p:spPr>
          <a:xfrm>
            <a:off x="9047658" y="33336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r>
              <a:rPr lang="en-US" dirty="0"/>
              <a:t> = 50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407D047-5039-4413-A771-76B1C7EB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05" y="4905019"/>
            <a:ext cx="6628275" cy="17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1BF3A-19E4-4420-9AFF-C50B47864A7C}"/>
              </a:ext>
            </a:extLst>
          </p:cNvPr>
          <p:cNvSpPr txBox="1"/>
          <p:nvPr/>
        </p:nvSpPr>
        <p:spPr>
          <a:xfrm>
            <a:off x="10343991" y="502340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r>
              <a:rPr lang="en-US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22013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60BE-BFC5-477D-809B-CE91B039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86EF-AEDC-4350-BE26-2FFF7F15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Search </a:t>
            </a:r>
          </a:p>
          <a:p>
            <a:r>
              <a:rPr lang="en-US" dirty="0"/>
              <a:t>5 Replicates at each config. with random seeds </a:t>
            </a:r>
          </a:p>
          <a:p>
            <a:r>
              <a:rPr lang="en-US" dirty="0"/>
              <a:t>Config Params tested: </a:t>
            </a:r>
          </a:p>
          <a:p>
            <a:pPr lvl="1"/>
            <a:r>
              <a:rPr lang="en-US" dirty="0"/>
              <a:t>Clusters config: 2 3 5 10 15 25 35 45</a:t>
            </a:r>
          </a:p>
          <a:p>
            <a:pPr lvl="1"/>
            <a:r>
              <a:rPr lang="en-US" dirty="0"/>
              <a:t>Resampling size (time series length): 50 75 100 125 150</a:t>
            </a:r>
          </a:p>
          <a:p>
            <a:pPr lvl="1"/>
            <a:r>
              <a:rPr lang="en-US" dirty="0"/>
              <a:t>Data pre-processing: normalized or raw </a:t>
            </a:r>
          </a:p>
          <a:p>
            <a:r>
              <a:rPr lang="en-US" dirty="0"/>
              <a:t>Time to run ~ 8 hours. </a:t>
            </a:r>
          </a:p>
          <a:p>
            <a:r>
              <a:rPr lang="en-US" dirty="0"/>
              <a:t>For each experiment, random </a:t>
            </a:r>
            <a:r>
              <a:rPr lang="en-US" dirty="0" err="1"/>
              <a:t>uuid</a:t>
            </a:r>
            <a:r>
              <a:rPr lang="en-US" dirty="0"/>
              <a:t> assigned – output </a:t>
            </a:r>
            <a:r>
              <a:rPr lang="en-US" dirty="0" err="1"/>
              <a:t>dir</a:t>
            </a:r>
            <a:r>
              <a:rPr lang="en-US" dirty="0"/>
              <a:t> includes plots, classifier probability results and experiment results. </a:t>
            </a:r>
          </a:p>
        </p:txBody>
      </p:sp>
    </p:spTree>
    <p:extLst>
      <p:ext uri="{BB962C8B-B14F-4D97-AF65-F5344CB8AC3E}">
        <p14:creationId xmlns:p14="http://schemas.microsoft.com/office/powerpoint/2010/main" val="133240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7F2F-DAB9-4A80-8B37-129B2ED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Sensitive/Resistant separability </a:t>
            </a:r>
            <a:br>
              <a:rPr lang="en-US" dirty="0"/>
            </a:br>
            <a:r>
              <a:rPr lang="en-US" dirty="0"/>
              <a:t>Training Accuracy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DB28BF-E03A-4610-86FF-5DB1A57C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60" y="1768475"/>
            <a:ext cx="8153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7F2F-DAB9-4A80-8B37-129B2ED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Sensitive/Resistant separability </a:t>
            </a:r>
            <a:br>
              <a:rPr lang="en-US" dirty="0"/>
            </a:br>
            <a:r>
              <a:rPr lang="en-US" dirty="0"/>
              <a:t>Training Accuracy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EAC7694-C75F-461D-B73C-EEA05E037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7681"/>
              </p:ext>
            </p:extLst>
          </p:nvPr>
        </p:nvGraphicFramePr>
        <p:xfrm>
          <a:off x="4064000" y="294132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117421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323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7713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9493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Coeficient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2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0.974441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9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load[</a:t>
                      </a:r>
                      <a:r>
                        <a:rPr lang="en-US" dirty="0" err="1"/>
                        <a:t>T.raw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-0.053883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1.289361e-26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nclus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4.042845e-03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0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resample_sz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1.416664e-01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880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C8E3D-EAF5-4B9B-87C7-6D9A5E113BD8}"/>
                  </a:ext>
                </a:extLst>
              </p:cNvPr>
              <p:cNvSpPr txBox="1"/>
              <p:nvPr/>
            </p:nvSpPr>
            <p:spPr>
              <a:xfrm>
                <a:off x="4026910" y="2313920"/>
                <a:ext cx="75519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𝑙𝑜𝑎𝑑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𝑛𝑐𝑙𝑢𝑠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𝑟𝑒𝑠𝑎𝑚𝑝𝑙𝑒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C8E3D-EAF5-4B9B-87C7-6D9A5E11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10" y="2313920"/>
                <a:ext cx="755193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2662E8C-23B4-4C7A-BAAA-17ECF13C0F27}"/>
              </a:ext>
            </a:extLst>
          </p:cNvPr>
          <p:cNvSpPr txBox="1"/>
          <p:nvPr/>
        </p:nvSpPr>
        <p:spPr>
          <a:xfrm>
            <a:off x="174379" y="2941320"/>
            <a:ext cx="3422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`normalized` had 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number of clusters has 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resample sizes have better accuracy </a:t>
            </a:r>
          </a:p>
        </p:txBody>
      </p:sp>
    </p:spTree>
    <p:extLst>
      <p:ext uri="{BB962C8B-B14F-4D97-AF65-F5344CB8AC3E}">
        <p14:creationId xmlns:p14="http://schemas.microsoft.com/office/powerpoint/2010/main" val="107349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48B5-9E7A-45F2-B9A1-68FF0AA1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</a:t>
            </a:r>
            <a:br>
              <a:rPr lang="en-US" dirty="0"/>
            </a:br>
            <a:r>
              <a:rPr lang="en-US" dirty="0"/>
              <a:t>Explained variance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1553AE-1D6A-40F2-905D-9B40EEC4D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" y="2072866"/>
            <a:ext cx="7388860" cy="428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1820C32-FF1F-4271-BADC-D0703985A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2184739"/>
            <a:ext cx="43338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4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96B0-1D2F-4C53-9E09-735D4EF9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Sum-of-squares (inertia)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DCBD8F6-1FBA-438E-A08C-5264CB928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" y="2068513"/>
            <a:ext cx="698628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60A3B31-F33C-46F1-B7A5-59537363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98" y="2090737"/>
            <a:ext cx="41243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18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571</Words>
  <Application>Microsoft Office PowerPoint</Application>
  <PresentationFormat>Widescreen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HER2 Project  Making Sensitive/Resistant Calls Sensitivity analysis  </vt:lpstr>
      <vt:lpstr>Agenda </vt:lpstr>
      <vt:lpstr>Tslearn TimeSeriesResampler</vt:lpstr>
      <vt:lpstr>Resampling Example</vt:lpstr>
      <vt:lpstr>Sensitivity Experimental Setup</vt:lpstr>
      <vt:lpstr>Sensitive/Resistant separability  Training Accuracy </vt:lpstr>
      <vt:lpstr>Sensitive/Resistant separability  Training Accuracy </vt:lpstr>
      <vt:lpstr>Dimensionality Reduction  Explained variance </vt:lpstr>
      <vt:lpstr>K-means Sum-of-squares (inertia) </vt:lpstr>
      <vt:lpstr>Probability  Concordance</vt:lpstr>
      <vt:lpstr>Call Concordance</vt:lpstr>
      <vt:lpstr>Model Variance </vt:lpstr>
      <vt:lpstr>Model variance</vt:lpstr>
      <vt:lpstr>Stable Config.  Parameters </vt:lpstr>
      <vt:lpstr>PowerPoint Presentation</vt:lpstr>
      <vt:lpstr>Recommended Config.</vt:lpstr>
      <vt:lpstr>Recommended config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HER2 Project  Making Sensitive/Resistant Calls </dc:title>
  <dc:creator>Nathaniel Evans</dc:creator>
  <cp:lastModifiedBy>Nathaniel Evans</cp:lastModifiedBy>
  <cp:revision>19</cp:revision>
  <dcterms:created xsi:type="dcterms:W3CDTF">2021-04-25T22:49:49Z</dcterms:created>
  <dcterms:modified xsi:type="dcterms:W3CDTF">2021-06-09T17:08:17Z</dcterms:modified>
</cp:coreProperties>
</file>