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75" r:id="rId9"/>
    <p:sldId id="263" r:id="rId10"/>
    <p:sldId id="264" r:id="rId11"/>
    <p:sldId id="265" r:id="rId12"/>
    <p:sldId id="273" r:id="rId13"/>
    <p:sldId id="266" r:id="rId14"/>
    <p:sldId id="267" r:id="rId15"/>
    <p:sldId id="268" r:id="rId16"/>
    <p:sldId id="269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74" d="100"/>
          <a:sy n="74" d="100"/>
        </p:scale>
        <p:origin x="252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B067-5271-4FB8-9FFE-879D3A3DB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4ECC4-64F9-47CB-B15F-A5B47A92E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97E4-117B-40B7-B1A8-B57AEA18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34D3-B3F8-47B5-A636-D9C00DD6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5C61-A612-40A5-882F-02BE83C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72B2-5969-4D9C-8342-462E9F9B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35E0-8583-44DD-BDA3-504D09D42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D236-25F3-4A70-965B-A78A3797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955A-DDE8-473A-994D-8A9D1B42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96B9-EB0C-4C7E-97A8-5035FAA4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8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4DEE8-0E8B-4092-BD99-100FC820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5599-2679-4D69-8E08-C4F98B7E4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16AA-413A-438A-8BD8-601D0E14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57AA8-3C6F-4E20-9E68-F1857ADE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2A84-0CE0-4FA4-8659-DD6BC2A3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BEA1-5FE3-4879-8903-80CDEF5F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10AD-1B11-472F-AB5C-59D2C2FC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DC53-E306-41A9-A353-098500B6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4DA2-2DCC-4072-82EB-2C68F85C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E5E-3920-45D8-88DA-DA23FE8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B42C-1E8E-4EB5-8F9E-007B7DE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33D2-AD3E-47BC-8B13-EA3BCFA1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69D0-BB43-42AE-A5C7-7DAD2B9D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9DEC-B779-4FE3-BA24-A0039E80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B0EC-76BF-4E34-92E1-9039DD5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6A9-9B2F-4513-86A5-1B14EBF4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AACF-CABF-4B13-9A3E-BA5A8E3F8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C48C-CB70-4507-A5D8-914C80F53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DF56-40F7-4CFC-B470-8C5DC81E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8176C-071E-4CA5-9824-23E94838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159BD-5932-45C4-A8DD-1513C0BE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34A-3098-45B5-A9B5-D577FB1B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9A14-3103-4600-98C2-A385E33C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BFB4-1931-41D9-A3C3-B5C4F6AA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C3ED1-D09E-41A2-9277-1489BFAB5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D0192-8785-43EE-88F3-1417E6E1A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2710C-A025-409A-9646-E0E4246C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3B87E-3BB1-4BB4-932E-C07438E3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828EA-9CB7-48AB-97B8-4A9B897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5F1F-9036-4DC2-AAEA-5EA78DC2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FCB2F-3F07-4C18-AA63-2F5A2C5E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873F8-C511-48B9-B8DF-5CF2E9CD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E932-3636-426A-BDBC-5098462C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2C2FD-7062-4A49-A0D6-92F65388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C5271-3792-4DCB-8524-A0E45FC9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9FD7-231F-4275-A548-37FFF587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9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8EEF-CCD6-4581-91D8-F4FDF458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93DD-F3E3-43C4-83A4-8386824F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D0593-A59C-4B8E-86FB-9B752829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12606-ED1F-44CE-8D19-FEBA579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6580-A290-4DBA-B4A7-1CD1EF7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E431-36D5-41D0-95B6-2B050AE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307-635F-4822-8100-1D147BC8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DCE59-3698-40D7-B979-9C60A9877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C58E-4350-450B-ABF4-C9F38FF9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74E74-19D8-432C-A57D-4D8A86D1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43F6B-79CD-44E2-BCBA-89409678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A840-C2D2-42C3-8844-015FB023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C2B53-F74D-45DB-8EC1-5608D985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4957-D0C0-4218-A05D-FB1694FA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9750F-7FE7-4579-A1D0-B1E196A13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B434-A3EA-488F-9528-F22FE49C4F60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8AF8-CC23-4F49-BE25-4A60EA42C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C47F-8EE8-423C-BEC4-6DCCD23D3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98C0-D212-4239-8070-D067731F0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slearn.readthedocs.io/en/stable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FE15-B3F0-48A1-8E1A-B4A69FB8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HER2 Project </a:t>
            </a:r>
            <a:br>
              <a:rPr lang="en-US" dirty="0"/>
            </a:br>
            <a:r>
              <a:rPr lang="en-US" dirty="0"/>
              <a:t>Making Sensitive/Resistant Calls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0547C-607A-4314-8F74-CDCF2D223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Evans, Aurora Blucher, Samuel Tsang</a:t>
            </a:r>
          </a:p>
          <a:p>
            <a:r>
              <a:rPr lang="en-US" dirty="0"/>
              <a:t>3/30/2021</a:t>
            </a:r>
          </a:p>
        </p:txBody>
      </p:sp>
    </p:spTree>
    <p:extLst>
      <p:ext uri="{BB962C8B-B14F-4D97-AF65-F5344CB8AC3E}">
        <p14:creationId xmlns:p14="http://schemas.microsoft.com/office/powerpoint/2010/main" val="37259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550F-2A19-42B5-94C4-B0B92A53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40D6-D22D-4124-BA77-A1BFC459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Cluster variance is relatively similar across clusters </a:t>
            </a:r>
          </a:p>
          <a:p>
            <a:endParaRPr lang="en-US" dirty="0"/>
          </a:p>
          <a:p>
            <a:r>
              <a:rPr lang="en-US" dirty="0"/>
              <a:t>Potentially, could use this to select a subset of </a:t>
            </a:r>
            <a:r>
              <a:rPr lang="en-US" dirty="0" err="1"/>
              <a:t>custers</a:t>
            </a:r>
            <a:r>
              <a:rPr lang="en-US" dirty="0"/>
              <a:t> to use as down stream analysis </a:t>
            </a:r>
          </a:p>
          <a:p>
            <a:pPr lvl="1"/>
            <a:r>
              <a:rPr lang="en-US" dirty="0"/>
              <a:t>Not implemented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D020F4B-8F9F-4BC7-BC08-2D97EB5E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12" y="2314575"/>
            <a:ext cx="4538263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3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D5A3-1A25-4B4C-8991-418C749E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24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Proportion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F256-0C6C-4E23-BE41-F7426CE4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1425" cy="4351338"/>
          </a:xfrm>
        </p:spPr>
        <p:txBody>
          <a:bodyPr/>
          <a:lstStyle/>
          <a:p>
            <a:r>
              <a:rPr lang="en-US" dirty="0"/>
              <a:t>Neratinib and untreated</a:t>
            </a:r>
          </a:p>
          <a:p>
            <a:r>
              <a:rPr lang="en-US" dirty="0"/>
              <a:t>All cell lines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D445D8-EA58-4328-91BC-F1C9F3CE4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8" y="923924"/>
            <a:ext cx="7114022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94B6E-18E1-4E2C-916C-78BBC238410B}"/>
              </a:ext>
            </a:extLst>
          </p:cNvPr>
          <p:cNvSpPr txBox="1"/>
          <p:nvPr/>
        </p:nvSpPr>
        <p:spPr>
          <a:xfrm>
            <a:off x="5324475" y="75684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(Drug/untreated)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02E18F-4D8C-444D-80FA-18B6653F9AAF}"/>
              </a:ext>
            </a:extLst>
          </p:cNvPr>
          <p:cNvCxnSpPr/>
          <p:nvPr/>
        </p:nvCxnSpPr>
        <p:spPr>
          <a:xfrm>
            <a:off x="5724525" y="445016"/>
            <a:ext cx="76200" cy="15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4F860C-EF02-4553-B3C2-51535A8672B3}"/>
              </a:ext>
            </a:extLst>
          </p:cNvPr>
          <p:cNvSpPr txBox="1"/>
          <p:nvPr/>
        </p:nvSpPr>
        <p:spPr>
          <a:xfrm>
            <a:off x="5856319" y="445016"/>
            <a:ext cx="88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B7E60-CAA8-4651-95B2-53D33236E778}"/>
              </a:ext>
            </a:extLst>
          </p:cNvPr>
          <p:cNvCxnSpPr/>
          <p:nvPr/>
        </p:nvCxnSpPr>
        <p:spPr>
          <a:xfrm flipH="1">
            <a:off x="5962650" y="838200"/>
            <a:ext cx="133350" cy="11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7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42D-F953-41BF-B149-BB47C237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79525"/>
            <a:ext cx="30575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proportion heatmap (neratinib only)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9AB921-BBBF-4278-AC5B-695B9DD3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0"/>
            <a:ext cx="825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4DF770-51F2-42F7-AB2A-84C7CA226664}"/>
              </a:ext>
            </a:extLst>
          </p:cNvPr>
          <p:cNvSpPr/>
          <p:nvPr/>
        </p:nvSpPr>
        <p:spPr>
          <a:xfrm>
            <a:off x="3652294" y="1492821"/>
            <a:ext cx="8259763" cy="10198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AF92B-427A-4234-883A-04ECD58035AF}"/>
              </a:ext>
            </a:extLst>
          </p:cNvPr>
          <p:cNvSpPr/>
          <p:nvPr/>
        </p:nvSpPr>
        <p:spPr>
          <a:xfrm>
            <a:off x="3651161" y="2605088"/>
            <a:ext cx="8260895" cy="32718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5E8-CBBC-4224-9090-5F90281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(PCA)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07FE124-9C41-4E26-95D3-256CCB19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83" y="1690688"/>
            <a:ext cx="51630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9308484-11F7-4897-849C-BB75F96A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671763"/>
            <a:ext cx="53530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128BEB2F-A095-4838-A37F-2E440BD0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690688"/>
            <a:ext cx="478155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explained variance ratio: [0.38 0.09]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A6621-A096-4EB9-A70F-294CA63B2F47}"/>
              </a:ext>
            </a:extLst>
          </p:cNvPr>
          <p:cNvSpPr txBox="1"/>
          <p:nvPr/>
        </p:nvSpPr>
        <p:spPr>
          <a:xfrm>
            <a:off x="2409825" y="2456319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FD97E-55F0-4361-A77B-1C2EC6B28BC7}"/>
              </a:ext>
            </a:extLst>
          </p:cNvPr>
          <p:cNvSpPr txBox="1"/>
          <p:nvPr/>
        </p:nvSpPr>
        <p:spPr>
          <a:xfrm>
            <a:off x="7934325" y="1429078"/>
            <a:ext cx="21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Treatment Groups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17A17-A8E8-4E43-B4F7-354F0D35AEA4}"/>
              </a:ext>
            </a:extLst>
          </p:cNvPr>
          <p:cNvSpPr/>
          <p:nvPr/>
        </p:nvSpPr>
        <p:spPr>
          <a:xfrm>
            <a:off x="1543051" y="4743450"/>
            <a:ext cx="1971674" cy="1647825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F132-2E99-44FD-8DA8-75F80CE68610}"/>
              </a:ext>
            </a:extLst>
          </p:cNvPr>
          <p:cNvSpPr txBox="1"/>
          <p:nvPr/>
        </p:nvSpPr>
        <p:spPr>
          <a:xfrm>
            <a:off x="2079638" y="4982646"/>
            <a:ext cx="105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Resistant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6980D-E30E-4DC3-8695-AE108D170B67}"/>
              </a:ext>
            </a:extLst>
          </p:cNvPr>
          <p:cNvSpPr/>
          <p:nvPr/>
        </p:nvSpPr>
        <p:spPr>
          <a:xfrm>
            <a:off x="1104900" y="2571751"/>
            <a:ext cx="1304926" cy="2410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6476B-BC57-4CA6-8559-A577A890E108}"/>
              </a:ext>
            </a:extLst>
          </p:cNvPr>
          <p:cNvSpPr txBox="1"/>
          <p:nvPr/>
        </p:nvSpPr>
        <p:spPr>
          <a:xfrm>
            <a:off x="1355552" y="3423821"/>
            <a:ext cx="105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Sensitive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F33350-8FD3-4577-AFC1-37E6447C3415}"/>
              </a:ext>
            </a:extLst>
          </p:cNvPr>
          <p:cNvSpPr/>
          <p:nvPr/>
        </p:nvSpPr>
        <p:spPr>
          <a:xfrm>
            <a:off x="3568613" y="3961864"/>
            <a:ext cx="1304926" cy="2410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14902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66D57-0748-4922-8A5C-98363BA2886C}"/>
              </a:ext>
            </a:extLst>
          </p:cNvPr>
          <p:cNvSpPr txBox="1"/>
          <p:nvPr/>
        </p:nvSpPr>
        <p:spPr>
          <a:xfrm>
            <a:off x="3672221" y="4813934"/>
            <a:ext cx="12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Untreated</a:t>
            </a:r>
          </a:p>
        </p:txBody>
      </p:sp>
    </p:spTree>
    <p:extLst>
      <p:ext uri="{BB962C8B-B14F-4D97-AF65-F5344CB8AC3E}">
        <p14:creationId xmlns:p14="http://schemas.microsoft.com/office/powerpoint/2010/main" val="39111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537C-D187-4CFC-906C-C041E38D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1325563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088F-F431-4935-B61C-C80AF929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6677025" cy="3881438"/>
          </a:xfrm>
        </p:spPr>
        <p:txBody>
          <a:bodyPr/>
          <a:lstStyle/>
          <a:p>
            <a:r>
              <a:rPr lang="en-US" dirty="0"/>
              <a:t>Used 2 PC’s</a:t>
            </a:r>
          </a:p>
          <a:p>
            <a:r>
              <a:rPr lang="en-US" dirty="0"/>
              <a:t>Tried 5 Different classifiers </a:t>
            </a:r>
          </a:p>
          <a:p>
            <a:r>
              <a:rPr lang="en-US" dirty="0"/>
              <a:t>Chose Linear SVC to assign probs/calls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6B5299-E364-468A-B6EF-748039A4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2" y="0"/>
            <a:ext cx="4164514" cy="821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B2EF05B-6945-4993-847D-65E88A09F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5" b="34586"/>
          <a:stretch/>
        </p:blipFill>
        <p:spPr bwMode="auto">
          <a:xfrm>
            <a:off x="0" y="3254374"/>
            <a:ext cx="7567462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B86B9A-F551-4043-8ECF-D427C19E5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62"/>
          <a:stretch/>
        </p:blipFill>
        <p:spPr bwMode="auto">
          <a:xfrm>
            <a:off x="1184562" y="5725915"/>
            <a:ext cx="5495479" cy="11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17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BB7C-49FF-4DB9-A959-2E32855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Sensitivity/Resistance Calls for all Treatment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34F80-F783-4276-AB1F-5062CD8EA2F3}"/>
              </a:ext>
            </a:extLst>
          </p:cNvPr>
          <p:cNvSpPr txBox="1"/>
          <p:nvPr/>
        </p:nvSpPr>
        <p:spPr>
          <a:xfrm>
            <a:off x="5867400" y="2754890"/>
            <a:ext cx="466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Predictions for All Treatment Groups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9C9F616-6045-42AC-AA82-FF1B8D79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3124222"/>
            <a:ext cx="82962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BD1C8170-1B4F-433E-BE1D-929F47B4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4" y="2397810"/>
            <a:ext cx="44339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AFABC1-B630-4869-8983-9B12449B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8" y="3044141"/>
            <a:ext cx="3279458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0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7B04-5316-4991-8AD5-1DC796DB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Resistant Calls (Sorted by prob. resistant)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F79E1-2432-4405-A343-D933EA54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57375"/>
            <a:ext cx="7051162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62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D18-6DC9-4045-9790-6704AE45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Sens/Res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DCEB-A03B-471D-9FE6-AAA53963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1603375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Trained classifier on just neratinib (T798I=0 (res), WT=1 (</a:t>
            </a:r>
            <a:r>
              <a:rPr lang="en-US" i="1" dirty="0" err="1"/>
              <a:t>sens</a:t>
            </a:r>
            <a:r>
              <a:rPr lang="en-US" i="1" dirty="0"/>
              <a:t>)) </a:t>
            </a:r>
          </a:p>
          <a:p>
            <a:r>
              <a:rPr lang="en-US" dirty="0"/>
              <a:t>Predicted classes on remaining neratinib samples (excluding WT, T798I)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7C7B7D-3AF5-4FD4-AB3F-AB829A09E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25" y="0"/>
            <a:ext cx="2314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737F423-7C2B-4D40-98A8-0748FD55D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78"/>
          <a:stretch/>
        </p:blipFill>
        <p:spPr bwMode="auto">
          <a:xfrm>
            <a:off x="838201" y="3605213"/>
            <a:ext cx="56197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24763-82C4-4BDA-8874-C28EAC9C1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38" y="2209006"/>
            <a:ext cx="2076450" cy="11239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9505CA-969D-4E77-9DC9-EDE078191C99}"/>
              </a:ext>
            </a:extLst>
          </p:cNvPr>
          <p:cNvCxnSpPr/>
          <p:nvPr/>
        </p:nvCxnSpPr>
        <p:spPr>
          <a:xfrm>
            <a:off x="5953125" y="302895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2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DD8-35E6-440C-9E6D-9A91060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Resistant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8CF6-6F3E-4DF4-AD42-6450D7235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r>
              <a:rPr lang="en-US" dirty="0"/>
              <a:t>Sorted by probability (confidence)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0ACDD-0643-4FDC-9790-A6D67198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738187"/>
            <a:ext cx="5886450" cy="351472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DF96A8-B240-48FF-964A-537BA9028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21666" b="64167"/>
          <a:stretch/>
        </p:blipFill>
        <p:spPr bwMode="auto">
          <a:xfrm>
            <a:off x="-20344" y="5304563"/>
            <a:ext cx="12212344" cy="147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D8C04-3B4E-4922-AF45-D9D5DBDA356A}"/>
              </a:ext>
            </a:extLst>
          </p:cNvPr>
          <p:cNvSpPr txBox="1"/>
          <p:nvPr/>
        </p:nvSpPr>
        <p:spPr>
          <a:xfrm>
            <a:off x="448573" y="4867763"/>
            <a:ext cx="44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neratinib cluster proportion heatmap: </a:t>
            </a:r>
          </a:p>
        </p:txBody>
      </p:sp>
    </p:spTree>
    <p:extLst>
      <p:ext uri="{BB962C8B-B14F-4D97-AF65-F5344CB8AC3E}">
        <p14:creationId xmlns:p14="http://schemas.microsoft.com/office/powerpoint/2010/main" val="112300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5708-C084-4D88-953B-9A04FCF0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&amp;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87F3-66BD-4E3F-8303-D39A5900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Sensitivity analysis: re-run this pipeline with various hyperparameters and compare how the calls change. </a:t>
            </a:r>
          </a:p>
          <a:p>
            <a:pPr lvl="1"/>
            <a:r>
              <a:rPr lang="en-US" dirty="0"/>
              <a:t>We can mitigate the issue of choosing the right number of clusters, </a:t>
            </a:r>
            <a:r>
              <a:rPr lang="en-US" dirty="0" err="1"/>
              <a:t>etc</a:t>
            </a:r>
            <a:r>
              <a:rPr lang="en-US" dirty="0"/>
              <a:t>, if we can show that the results are robust to a range of hyperparameters </a:t>
            </a:r>
          </a:p>
          <a:p>
            <a:pPr lvl="1"/>
            <a:r>
              <a:rPr lang="en-US" dirty="0"/>
              <a:t>Raw vs normalized</a:t>
            </a:r>
          </a:p>
          <a:p>
            <a:endParaRPr lang="en-US" dirty="0"/>
          </a:p>
          <a:p>
            <a:r>
              <a:rPr lang="en-US" dirty="0"/>
              <a:t>QC: are we seeing batch effects in these cluster-derived features?</a:t>
            </a:r>
          </a:p>
          <a:p>
            <a:endParaRPr lang="en-US" dirty="0"/>
          </a:p>
          <a:p>
            <a:r>
              <a:rPr lang="en-US" strike="sngStrike" dirty="0"/>
              <a:t>Explore alternative feature extractions? </a:t>
            </a:r>
          </a:p>
          <a:p>
            <a:pPr lvl="1"/>
            <a:r>
              <a:rPr lang="en-US" strike="sngStrike" dirty="0" err="1"/>
              <a:t>Shapelets</a:t>
            </a:r>
            <a:r>
              <a:rPr lang="en-US" strike="sngStrike" dirty="0"/>
              <a:t> </a:t>
            </a:r>
          </a:p>
          <a:p>
            <a:pPr lvl="1"/>
            <a:r>
              <a:rPr lang="en-US" strike="sngStrike" dirty="0"/>
              <a:t>DTW metric in </a:t>
            </a:r>
            <a:r>
              <a:rPr lang="en-US" strike="sngStrike" dirty="0" err="1"/>
              <a:t>Kmeans</a:t>
            </a:r>
            <a:r>
              <a:rPr lang="en-US" strike="sngStrike" dirty="0"/>
              <a:t> </a:t>
            </a:r>
          </a:p>
          <a:p>
            <a:pPr lvl="1"/>
            <a:r>
              <a:rPr lang="en-US" strike="sngStrike" dirty="0"/>
              <a:t>Kernel </a:t>
            </a:r>
            <a:r>
              <a:rPr lang="en-US" strike="sngStrike" dirty="0" err="1"/>
              <a:t>Kmeans</a:t>
            </a:r>
            <a:r>
              <a:rPr lang="en-US" strike="sngStrike" dirty="0"/>
              <a:t>   </a:t>
            </a:r>
          </a:p>
          <a:p>
            <a:pPr marL="457200" lvl="1" indent="0">
              <a:buNone/>
            </a:pPr>
            <a:endParaRPr lang="en-US" strike="sngStrike" dirty="0"/>
          </a:p>
          <a:p>
            <a:pPr marL="457200" lvl="1" indent="0">
              <a:buNone/>
            </a:pPr>
            <a:r>
              <a:rPr lang="en-US" dirty="0"/>
              <a:t>Viability data comparison.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2B27-8B36-4816-9E49-8EE7FB8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438-7E69-43BD-9854-BE3F2A24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Project Goal: </a:t>
            </a:r>
            <a:r>
              <a:rPr lang="en-US" i="1" dirty="0"/>
              <a:t>Match HER2 mutations to effective targeted therapies.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Experiment Summary: For the </a:t>
            </a:r>
            <a:r>
              <a:rPr lang="en-US" b="1" dirty="0"/>
              <a:t>SKBR8</a:t>
            </a:r>
            <a:r>
              <a:rPr lang="en-US" dirty="0"/>
              <a:t> cell line: </a:t>
            </a:r>
          </a:p>
          <a:p>
            <a:pPr marL="0" indent="0">
              <a:buNone/>
            </a:pPr>
            <a:r>
              <a:rPr lang="en-US" dirty="0"/>
              <a:t>	(Test control cell lines (see below) with each mutant) </a:t>
            </a:r>
          </a:p>
          <a:p>
            <a:pPr marL="0" indent="0">
              <a:buNone/>
            </a:pPr>
            <a:r>
              <a:rPr lang="en-US" dirty="0"/>
              <a:t>	1) induce a specific HER2 mutation </a:t>
            </a:r>
          </a:p>
          <a:p>
            <a:pPr marL="0" indent="0">
              <a:buNone/>
            </a:pPr>
            <a:r>
              <a:rPr lang="en-US" dirty="0"/>
              <a:t>	2) The functional response to a </a:t>
            </a:r>
            <a:r>
              <a:rPr lang="en-US" b="1" dirty="0"/>
              <a:t>Neratinib and Trastuzumab</a:t>
            </a:r>
            <a:r>
              <a:rPr lang="en-US" dirty="0"/>
              <a:t> is measured by live cell reporter imaging </a:t>
            </a:r>
          </a:p>
          <a:p>
            <a:pPr marL="0" indent="0">
              <a:buNone/>
            </a:pPr>
            <a:r>
              <a:rPr lang="en-US" dirty="0"/>
              <a:t>		(pathway activity time series).</a:t>
            </a:r>
          </a:p>
          <a:p>
            <a:pPr marL="0" indent="0">
              <a:buNone/>
            </a:pPr>
            <a:r>
              <a:rPr lang="en-US" dirty="0"/>
              <a:t>Controls: </a:t>
            </a:r>
          </a:p>
          <a:p>
            <a:r>
              <a:rPr lang="en-US" dirty="0"/>
              <a:t>WT SKB cells: These cells are </a:t>
            </a:r>
            <a:r>
              <a:rPr lang="en-US" b="1" dirty="0"/>
              <a:t>sensitive </a:t>
            </a:r>
            <a:r>
              <a:rPr lang="en-US" dirty="0"/>
              <a:t>to both </a:t>
            </a:r>
            <a:r>
              <a:rPr lang="en-US" b="1" dirty="0"/>
              <a:t>Neratinib and Trastuzumab.</a:t>
            </a:r>
          </a:p>
          <a:p>
            <a:r>
              <a:rPr lang="en-US" dirty="0"/>
              <a:t>T798I cells: These cells are </a:t>
            </a:r>
            <a:r>
              <a:rPr lang="en-US" b="1" dirty="0"/>
              <a:t>resistant to neratinib</a:t>
            </a:r>
            <a:r>
              <a:rPr lang="en-US" dirty="0"/>
              <a:t> and has an </a:t>
            </a:r>
            <a:r>
              <a:rPr lang="en-US" b="1" dirty="0"/>
              <a:t>unknown response to Trastuzumab</a:t>
            </a:r>
          </a:p>
          <a:p>
            <a:r>
              <a:rPr lang="en-US" b="1" dirty="0"/>
              <a:t>Nd611 cells: Resistant driver in-vivo – but may not show resistance in-vitro … maybe resistant to Trastuzumab.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800" dirty="0"/>
              <a:t>The goal of this analysis is to explore how to assign mutant HER2 cell lines resistance/sensitivity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3862-95E6-4C3A-97B0-CC0F8C1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Trastuzumab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D4D0-0DC7-421F-A7DE-00080702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a positive control (resistant cell line) so we use the same supervised approach – nd611. </a:t>
            </a:r>
          </a:p>
          <a:p>
            <a:endParaRPr lang="en-US" dirty="0"/>
          </a:p>
          <a:p>
            <a:r>
              <a:rPr lang="en-US" dirty="0"/>
              <a:t>Fall back: hierarchical clustering ? </a:t>
            </a:r>
          </a:p>
        </p:txBody>
      </p:sp>
    </p:spTree>
    <p:extLst>
      <p:ext uri="{BB962C8B-B14F-4D97-AF65-F5344CB8AC3E}">
        <p14:creationId xmlns:p14="http://schemas.microsoft.com/office/powerpoint/2010/main" val="150047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147-6ED5-45BB-883F-CAC318EB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2E598-15D2-42E7-9CA6-549606EDB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Perform </a:t>
                </a:r>
                <a:r>
                  <a:rPr lang="en-US" i="1" dirty="0"/>
                  <a:t>K-means Time Series</a:t>
                </a:r>
                <a:r>
                  <a:rPr lang="en-US" dirty="0"/>
                  <a:t> clustering (# clusters = k)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Characterize each experiment by k features: proportion of cells assigned to each cluster. E.g.,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𝑎𝑠𝑠𝑖𝑔𝑛𝑒𝑑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𝑐𝑙𝑢𝑠𝑡𝑒𝑟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𝑐𝑒𝑙𝑙𝑠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𝑇𝑟𝑒𝑎𝑡𝑚𝑒𝑛𝑡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3. Dimensionality Reduction (Principle Components Analysis)</a:t>
                </a:r>
              </a:p>
              <a:p>
                <a:pPr marL="0" indent="0">
                  <a:buNone/>
                </a:pPr>
                <a:r>
                  <a:rPr lang="en-US" dirty="0"/>
                  <a:t>4. Use controls (WT/T798I) replicates to train classifier to predict sensitive/resistant/untreated (3 classes). </a:t>
                </a:r>
              </a:p>
              <a:p>
                <a:pPr marL="0" indent="0">
                  <a:buNone/>
                </a:pPr>
                <a:r>
                  <a:rPr lang="en-US" dirty="0"/>
                  <a:t>5. Predict class for all treatment groups – assign call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2E598-15D2-42E7-9CA6-549606EDB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15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27F3-63AA-4071-993E-4B87BD88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Neratinib Analysis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1E89-076F-4A8C-B8C6-9EA19004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to Drug = Neratinib or Untreated </a:t>
            </a:r>
          </a:p>
        </p:txBody>
      </p:sp>
    </p:spTree>
    <p:extLst>
      <p:ext uri="{BB962C8B-B14F-4D97-AF65-F5344CB8AC3E}">
        <p14:creationId xmlns:p14="http://schemas.microsoft.com/office/powerpoint/2010/main" val="16802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3FB6-C891-40CB-974F-088DF2D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Pre-Processing, QC,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A792-D949-42AE-ADEE-3C1F0234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normalized data </a:t>
            </a:r>
          </a:p>
          <a:p>
            <a:r>
              <a:rPr lang="en-US" dirty="0"/>
              <a:t>Excluded time that has missing features across all treatment groups</a:t>
            </a:r>
          </a:p>
          <a:p>
            <a:r>
              <a:rPr lang="en-US" dirty="0"/>
              <a:t>Resampled time-series to length = 100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593655-845E-4E0F-9319-25F23543D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4338337"/>
            <a:ext cx="11229975" cy="20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28194873-A86D-4AF2-9F3E-12C2B1CC51C6}"/>
              </a:ext>
            </a:extLst>
          </p:cNvPr>
          <p:cNvSpPr/>
          <p:nvPr/>
        </p:nvSpPr>
        <p:spPr>
          <a:xfrm rot="5400000">
            <a:off x="3651615" y="1826484"/>
            <a:ext cx="165894" cy="472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3B046-52E5-45B2-B0B7-2331F204368C}"/>
              </a:ext>
            </a:extLst>
          </p:cNvPr>
          <p:cNvSpPr txBox="1"/>
          <p:nvPr/>
        </p:nvSpPr>
        <p:spPr>
          <a:xfrm rot="16200000">
            <a:off x="-77776" y="493395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 NAs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AB28D-625E-4B48-969D-34685A0E605B}"/>
              </a:ext>
            </a:extLst>
          </p:cNvPr>
          <p:cNvSpPr txBox="1"/>
          <p:nvPr/>
        </p:nvSpPr>
        <p:spPr>
          <a:xfrm>
            <a:off x="2190750" y="3668174"/>
            <a:ext cx="291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Clover time series 0-58 hours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29449A4-01E7-41BE-909A-563756BBA115}"/>
              </a:ext>
            </a:extLst>
          </p:cNvPr>
          <p:cNvSpPr/>
          <p:nvPr/>
        </p:nvSpPr>
        <p:spPr>
          <a:xfrm rot="5400000">
            <a:off x="8528415" y="1826483"/>
            <a:ext cx="165894" cy="4722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7ACDF-0762-40AE-ADC6-956D85287B0F}"/>
              </a:ext>
            </a:extLst>
          </p:cNvPr>
          <p:cNvSpPr txBox="1"/>
          <p:nvPr/>
        </p:nvSpPr>
        <p:spPr>
          <a:xfrm>
            <a:off x="7067550" y="3668173"/>
            <a:ext cx="316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Mscarlet</a:t>
            </a:r>
            <a:r>
              <a:rPr lang="en-US" dirty="0"/>
              <a:t> time series 0-58 hours</a:t>
            </a:r>
          </a:p>
        </p:txBody>
      </p:sp>
    </p:spTree>
    <p:extLst>
      <p:ext uri="{BB962C8B-B14F-4D97-AF65-F5344CB8AC3E}">
        <p14:creationId xmlns:p14="http://schemas.microsoft.com/office/powerpoint/2010/main" val="344439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DB81-0830-47BB-BF7D-655BB4D6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Time Series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B327-9CB5-4754-A28A-11F4B49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Tslearn</a:t>
            </a:r>
            <a:r>
              <a:rPr lang="en-US" dirty="0"/>
              <a:t> Package: </a:t>
            </a:r>
            <a:r>
              <a:rPr lang="en-US" dirty="0">
                <a:hlinkClick r:id="rId2"/>
              </a:rPr>
              <a:t>https://tslearn.readthedocs.io/en/stable/index.html</a:t>
            </a:r>
            <a:endParaRPr lang="en-US" dirty="0"/>
          </a:p>
          <a:p>
            <a:r>
              <a:rPr lang="en-US" dirty="0"/>
              <a:t>Distance metric: Euclidean   [options: DTW, DTW-soft, </a:t>
            </a:r>
            <a:r>
              <a:rPr lang="en-US" dirty="0" err="1"/>
              <a:t>KernelKmeans</a:t>
            </a:r>
            <a:r>
              <a:rPr lang="en-US" dirty="0"/>
              <a:t>]</a:t>
            </a:r>
          </a:p>
          <a:p>
            <a:r>
              <a:rPr lang="en-US" dirty="0"/>
              <a:t>Elbow plot suggests knee at around 4 – HOWEVER – experimentation shows better separation with greater # clusters: </a:t>
            </a:r>
          </a:p>
          <a:p>
            <a:pPr lvl="1"/>
            <a:r>
              <a:rPr lang="en-US" dirty="0"/>
              <a:t>Used </a:t>
            </a:r>
            <a:r>
              <a:rPr lang="en-US" b="1" dirty="0"/>
              <a:t>K (# clusters) = 25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B3F08A-1948-44C4-9096-404D1938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24063"/>
            <a:ext cx="35433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74BE29-1191-4DE1-B370-8F96E195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5"/>
            <a:ext cx="12192000" cy="60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5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7E81-27F7-43F1-A961-AA2C747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cluster proportion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6C98D6-FA15-4545-80E0-8149B816848E}"/>
              </a:ext>
            </a:extLst>
          </p:cNvPr>
          <p:cNvCxnSpPr/>
          <p:nvPr/>
        </p:nvCxnSpPr>
        <p:spPr>
          <a:xfrm flipV="1">
            <a:off x="819150" y="23241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847DA-6565-4CFB-8EC8-7C31D375396F}"/>
              </a:ext>
            </a:extLst>
          </p:cNvPr>
          <p:cNvCxnSpPr/>
          <p:nvPr/>
        </p:nvCxnSpPr>
        <p:spPr>
          <a:xfrm>
            <a:off x="819150" y="30480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9E3B93-49C5-46FF-94ED-2B1944046800}"/>
              </a:ext>
            </a:extLst>
          </p:cNvPr>
          <p:cNvSpPr/>
          <p:nvPr/>
        </p:nvSpPr>
        <p:spPr>
          <a:xfrm>
            <a:off x="857250" y="2600325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9698EF-DC10-4701-ADAF-00B64231BF7F}"/>
              </a:ext>
            </a:extLst>
          </p:cNvPr>
          <p:cNvSpPr/>
          <p:nvPr/>
        </p:nvSpPr>
        <p:spPr>
          <a:xfrm>
            <a:off x="876300" y="2551150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D5B91-A836-4D24-98A6-EA78018D7628}"/>
              </a:ext>
            </a:extLst>
          </p:cNvPr>
          <p:cNvCxnSpPr/>
          <p:nvPr/>
        </p:nvCxnSpPr>
        <p:spPr>
          <a:xfrm flipV="1">
            <a:off x="838200" y="3800475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910D9-44D7-4F61-B041-794347D3D733}"/>
              </a:ext>
            </a:extLst>
          </p:cNvPr>
          <p:cNvCxnSpPr/>
          <p:nvPr/>
        </p:nvCxnSpPr>
        <p:spPr>
          <a:xfrm>
            <a:off x="838200" y="4524375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525792-B4DD-41B2-9E8D-AA95D102A662}"/>
              </a:ext>
            </a:extLst>
          </p:cNvPr>
          <p:cNvSpPr/>
          <p:nvPr/>
        </p:nvSpPr>
        <p:spPr>
          <a:xfrm>
            <a:off x="876300" y="4076700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A6CCE5-C99D-4C8D-ADE6-B206B139D35B}"/>
              </a:ext>
            </a:extLst>
          </p:cNvPr>
          <p:cNvSpPr/>
          <p:nvPr/>
        </p:nvSpPr>
        <p:spPr>
          <a:xfrm>
            <a:off x="895350" y="4027525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957E63-2459-4C43-BD54-0735DC892988}"/>
              </a:ext>
            </a:extLst>
          </p:cNvPr>
          <p:cNvCxnSpPr/>
          <p:nvPr/>
        </p:nvCxnSpPr>
        <p:spPr>
          <a:xfrm flipV="1">
            <a:off x="857250" y="5276849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E79A05-9286-43EB-A4D2-63EFBCB8DFAF}"/>
              </a:ext>
            </a:extLst>
          </p:cNvPr>
          <p:cNvCxnSpPr/>
          <p:nvPr/>
        </p:nvCxnSpPr>
        <p:spPr>
          <a:xfrm>
            <a:off x="857250" y="6000749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566FD2-DA35-4163-A64B-87B3332CDA52}"/>
              </a:ext>
            </a:extLst>
          </p:cNvPr>
          <p:cNvSpPr/>
          <p:nvPr/>
        </p:nvSpPr>
        <p:spPr>
          <a:xfrm>
            <a:off x="895350" y="5553074"/>
            <a:ext cx="1695450" cy="276225"/>
          </a:xfrm>
          <a:custGeom>
            <a:avLst/>
            <a:gdLst>
              <a:gd name="connsiteX0" fmla="*/ 0 w 1695450"/>
              <a:gd name="connsiteY0" fmla="*/ 276225 h 276225"/>
              <a:gd name="connsiteX1" fmla="*/ 142875 w 1695450"/>
              <a:gd name="connsiteY1" fmla="*/ 266700 h 276225"/>
              <a:gd name="connsiteX2" fmla="*/ 171450 w 1695450"/>
              <a:gd name="connsiteY2" fmla="*/ 238125 h 276225"/>
              <a:gd name="connsiteX3" fmla="*/ 219075 w 1695450"/>
              <a:gd name="connsiteY3" fmla="*/ 133350 h 276225"/>
              <a:gd name="connsiteX4" fmla="*/ 238125 w 1695450"/>
              <a:gd name="connsiteY4" fmla="*/ 104775 h 276225"/>
              <a:gd name="connsiteX5" fmla="*/ 266700 w 1695450"/>
              <a:gd name="connsiteY5" fmla="*/ 95250 h 276225"/>
              <a:gd name="connsiteX6" fmla="*/ 485775 w 1695450"/>
              <a:gd name="connsiteY6" fmla="*/ 85725 h 276225"/>
              <a:gd name="connsiteX7" fmla="*/ 647700 w 1695450"/>
              <a:gd name="connsiteY7" fmla="*/ 123825 h 276225"/>
              <a:gd name="connsiteX8" fmla="*/ 657225 w 1695450"/>
              <a:gd name="connsiteY8" fmla="*/ 171450 h 276225"/>
              <a:gd name="connsiteX9" fmla="*/ 752475 w 1695450"/>
              <a:gd name="connsiteY9" fmla="*/ 200025 h 276225"/>
              <a:gd name="connsiteX10" fmla="*/ 790575 w 1695450"/>
              <a:gd name="connsiteY10" fmla="*/ 219075 h 276225"/>
              <a:gd name="connsiteX11" fmla="*/ 857250 w 1695450"/>
              <a:gd name="connsiteY11" fmla="*/ 238125 h 276225"/>
              <a:gd name="connsiteX12" fmla="*/ 1019175 w 1695450"/>
              <a:gd name="connsiteY12" fmla="*/ 247650 h 276225"/>
              <a:gd name="connsiteX13" fmla="*/ 1057275 w 1695450"/>
              <a:gd name="connsiteY13" fmla="*/ 180975 h 276225"/>
              <a:gd name="connsiteX14" fmla="*/ 1066800 w 1695450"/>
              <a:gd name="connsiteY14" fmla="*/ 152400 h 276225"/>
              <a:gd name="connsiteX15" fmla="*/ 1085850 w 1695450"/>
              <a:gd name="connsiteY15" fmla="*/ 57150 h 276225"/>
              <a:gd name="connsiteX16" fmla="*/ 1123950 w 1695450"/>
              <a:gd name="connsiteY16" fmla="*/ 0 h 276225"/>
              <a:gd name="connsiteX17" fmla="*/ 1314450 w 1695450"/>
              <a:gd name="connsiteY17" fmla="*/ 9525 h 276225"/>
              <a:gd name="connsiteX18" fmla="*/ 1381125 w 1695450"/>
              <a:gd name="connsiteY18" fmla="*/ 28575 h 276225"/>
              <a:gd name="connsiteX19" fmla="*/ 1504950 w 1695450"/>
              <a:gd name="connsiteY19" fmla="*/ 47625 h 276225"/>
              <a:gd name="connsiteX20" fmla="*/ 1533525 w 1695450"/>
              <a:gd name="connsiteY20" fmla="*/ 57150 h 276225"/>
              <a:gd name="connsiteX21" fmla="*/ 1609725 w 1695450"/>
              <a:gd name="connsiteY21" fmla="*/ 66675 h 276225"/>
              <a:gd name="connsiteX22" fmla="*/ 1628775 w 1695450"/>
              <a:gd name="connsiteY22" fmla="*/ 133350 h 276225"/>
              <a:gd name="connsiteX23" fmla="*/ 1666875 w 1695450"/>
              <a:gd name="connsiteY23" fmla="*/ 180975 h 276225"/>
              <a:gd name="connsiteX24" fmla="*/ 1695450 w 1695450"/>
              <a:gd name="connsiteY24" fmla="*/ 1809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5450" h="276225">
                <a:moveTo>
                  <a:pt x="0" y="276225"/>
                </a:moveTo>
                <a:cubicBezTo>
                  <a:pt x="47625" y="273050"/>
                  <a:pt x="96281" y="277054"/>
                  <a:pt x="142875" y="266700"/>
                </a:cubicBezTo>
                <a:cubicBezTo>
                  <a:pt x="156025" y="263778"/>
                  <a:pt x="164218" y="249489"/>
                  <a:pt x="171450" y="238125"/>
                </a:cubicBezTo>
                <a:cubicBezTo>
                  <a:pt x="293578" y="46209"/>
                  <a:pt x="172449" y="226603"/>
                  <a:pt x="219075" y="133350"/>
                </a:cubicBezTo>
                <a:cubicBezTo>
                  <a:pt x="224195" y="123111"/>
                  <a:pt x="229186" y="111926"/>
                  <a:pt x="238125" y="104775"/>
                </a:cubicBezTo>
                <a:cubicBezTo>
                  <a:pt x="245965" y="98503"/>
                  <a:pt x="256689" y="96020"/>
                  <a:pt x="266700" y="95250"/>
                </a:cubicBezTo>
                <a:cubicBezTo>
                  <a:pt x="339579" y="89644"/>
                  <a:pt x="412750" y="88900"/>
                  <a:pt x="485775" y="85725"/>
                </a:cubicBezTo>
                <a:cubicBezTo>
                  <a:pt x="554896" y="90333"/>
                  <a:pt x="622602" y="56898"/>
                  <a:pt x="647700" y="123825"/>
                </a:cubicBezTo>
                <a:cubicBezTo>
                  <a:pt x="653384" y="138984"/>
                  <a:pt x="645777" y="160002"/>
                  <a:pt x="657225" y="171450"/>
                </a:cubicBezTo>
                <a:cubicBezTo>
                  <a:pt x="670252" y="184477"/>
                  <a:pt x="731755" y="192255"/>
                  <a:pt x="752475" y="200025"/>
                </a:cubicBezTo>
                <a:cubicBezTo>
                  <a:pt x="765770" y="205011"/>
                  <a:pt x="777524" y="213482"/>
                  <a:pt x="790575" y="219075"/>
                </a:cubicBezTo>
                <a:cubicBezTo>
                  <a:pt x="802821" y="224323"/>
                  <a:pt x="846893" y="237139"/>
                  <a:pt x="857250" y="238125"/>
                </a:cubicBezTo>
                <a:cubicBezTo>
                  <a:pt x="911075" y="243251"/>
                  <a:pt x="965200" y="244475"/>
                  <a:pt x="1019175" y="247650"/>
                </a:cubicBezTo>
                <a:cubicBezTo>
                  <a:pt x="1038307" y="218952"/>
                  <a:pt x="1042773" y="214812"/>
                  <a:pt x="1057275" y="180975"/>
                </a:cubicBezTo>
                <a:cubicBezTo>
                  <a:pt x="1061230" y="171747"/>
                  <a:pt x="1063625" y="161925"/>
                  <a:pt x="1066800" y="152400"/>
                </a:cubicBezTo>
                <a:cubicBezTo>
                  <a:pt x="1069166" y="135835"/>
                  <a:pt x="1073062" y="80169"/>
                  <a:pt x="1085850" y="57150"/>
                </a:cubicBezTo>
                <a:cubicBezTo>
                  <a:pt x="1096969" y="37136"/>
                  <a:pt x="1123950" y="0"/>
                  <a:pt x="1123950" y="0"/>
                </a:cubicBezTo>
                <a:cubicBezTo>
                  <a:pt x="1187450" y="3175"/>
                  <a:pt x="1251090" y="4245"/>
                  <a:pt x="1314450" y="9525"/>
                </a:cubicBezTo>
                <a:cubicBezTo>
                  <a:pt x="1355032" y="12907"/>
                  <a:pt x="1345698" y="21490"/>
                  <a:pt x="1381125" y="28575"/>
                </a:cubicBezTo>
                <a:cubicBezTo>
                  <a:pt x="1457084" y="43767"/>
                  <a:pt x="1434115" y="31884"/>
                  <a:pt x="1504950" y="47625"/>
                </a:cubicBezTo>
                <a:cubicBezTo>
                  <a:pt x="1514751" y="49803"/>
                  <a:pt x="1523647" y="55354"/>
                  <a:pt x="1533525" y="57150"/>
                </a:cubicBezTo>
                <a:cubicBezTo>
                  <a:pt x="1558710" y="61729"/>
                  <a:pt x="1584325" y="63500"/>
                  <a:pt x="1609725" y="66675"/>
                </a:cubicBezTo>
                <a:cubicBezTo>
                  <a:pt x="1632563" y="135188"/>
                  <a:pt x="1604855" y="49629"/>
                  <a:pt x="1628775" y="133350"/>
                </a:cubicBezTo>
                <a:cubicBezTo>
                  <a:pt x="1636435" y="160161"/>
                  <a:pt x="1636200" y="170750"/>
                  <a:pt x="1666875" y="180975"/>
                </a:cubicBezTo>
                <a:cubicBezTo>
                  <a:pt x="1675911" y="183987"/>
                  <a:pt x="1685925" y="180975"/>
                  <a:pt x="1695450" y="180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D94E9A-CA2D-4C45-8487-C7C8F9B06238}"/>
              </a:ext>
            </a:extLst>
          </p:cNvPr>
          <p:cNvSpPr/>
          <p:nvPr/>
        </p:nvSpPr>
        <p:spPr>
          <a:xfrm>
            <a:off x="914400" y="5503899"/>
            <a:ext cx="1638300" cy="382550"/>
          </a:xfrm>
          <a:custGeom>
            <a:avLst/>
            <a:gdLst>
              <a:gd name="connsiteX0" fmla="*/ 0 w 1638300"/>
              <a:gd name="connsiteY0" fmla="*/ 20600 h 382550"/>
              <a:gd name="connsiteX1" fmla="*/ 123825 w 1638300"/>
              <a:gd name="connsiteY1" fmla="*/ 30125 h 382550"/>
              <a:gd name="connsiteX2" fmla="*/ 152400 w 1638300"/>
              <a:gd name="connsiteY2" fmla="*/ 39650 h 382550"/>
              <a:gd name="connsiteX3" fmla="*/ 228600 w 1638300"/>
              <a:gd name="connsiteY3" fmla="*/ 58700 h 382550"/>
              <a:gd name="connsiteX4" fmla="*/ 257175 w 1638300"/>
              <a:gd name="connsiteY4" fmla="*/ 68225 h 382550"/>
              <a:gd name="connsiteX5" fmla="*/ 542925 w 1638300"/>
              <a:gd name="connsiteY5" fmla="*/ 77750 h 382550"/>
              <a:gd name="connsiteX6" fmla="*/ 590550 w 1638300"/>
              <a:gd name="connsiteY6" fmla="*/ 125375 h 382550"/>
              <a:gd name="connsiteX7" fmla="*/ 609600 w 1638300"/>
              <a:gd name="connsiteY7" fmla="*/ 153950 h 382550"/>
              <a:gd name="connsiteX8" fmla="*/ 638175 w 1638300"/>
              <a:gd name="connsiteY8" fmla="*/ 182525 h 382550"/>
              <a:gd name="connsiteX9" fmla="*/ 647700 w 1638300"/>
              <a:gd name="connsiteY9" fmla="*/ 211100 h 382550"/>
              <a:gd name="connsiteX10" fmla="*/ 704850 w 1638300"/>
              <a:gd name="connsiteY10" fmla="*/ 239675 h 382550"/>
              <a:gd name="connsiteX11" fmla="*/ 762000 w 1638300"/>
              <a:gd name="connsiteY11" fmla="*/ 277775 h 382550"/>
              <a:gd name="connsiteX12" fmla="*/ 790575 w 1638300"/>
              <a:gd name="connsiteY12" fmla="*/ 296825 h 382550"/>
              <a:gd name="connsiteX13" fmla="*/ 904875 w 1638300"/>
              <a:gd name="connsiteY13" fmla="*/ 325400 h 382550"/>
              <a:gd name="connsiteX14" fmla="*/ 981075 w 1638300"/>
              <a:gd name="connsiteY14" fmla="*/ 363500 h 382550"/>
              <a:gd name="connsiteX15" fmla="*/ 1047750 w 1638300"/>
              <a:gd name="connsiteY15" fmla="*/ 382550 h 382550"/>
              <a:gd name="connsiteX16" fmla="*/ 1181100 w 1638300"/>
              <a:gd name="connsiteY16" fmla="*/ 373025 h 382550"/>
              <a:gd name="connsiteX17" fmla="*/ 1209675 w 1638300"/>
              <a:gd name="connsiteY17" fmla="*/ 353975 h 382550"/>
              <a:gd name="connsiteX18" fmla="*/ 1276350 w 1638300"/>
              <a:gd name="connsiteY18" fmla="*/ 344450 h 382550"/>
              <a:gd name="connsiteX19" fmla="*/ 1314450 w 1638300"/>
              <a:gd name="connsiteY19" fmla="*/ 287300 h 382550"/>
              <a:gd name="connsiteX20" fmla="*/ 1323975 w 1638300"/>
              <a:gd name="connsiteY20" fmla="*/ 258725 h 382550"/>
              <a:gd name="connsiteX21" fmla="*/ 1343025 w 1638300"/>
              <a:gd name="connsiteY21" fmla="*/ 220625 h 382550"/>
              <a:gd name="connsiteX22" fmla="*/ 1409700 w 1638300"/>
              <a:gd name="connsiteY22" fmla="*/ 134900 h 382550"/>
              <a:gd name="connsiteX23" fmla="*/ 1438275 w 1638300"/>
              <a:gd name="connsiteY23" fmla="*/ 115850 h 382550"/>
              <a:gd name="connsiteX24" fmla="*/ 1457325 w 1638300"/>
              <a:gd name="connsiteY24" fmla="*/ 87275 h 382550"/>
              <a:gd name="connsiteX25" fmla="*/ 1514475 w 1638300"/>
              <a:gd name="connsiteY25" fmla="*/ 58700 h 382550"/>
              <a:gd name="connsiteX26" fmla="*/ 1571625 w 1638300"/>
              <a:gd name="connsiteY26" fmla="*/ 20600 h 382550"/>
              <a:gd name="connsiteX27" fmla="*/ 1600200 w 1638300"/>
              <a:gd name="connsiteY27" fmla="*/ 1550 h 382550"/>
              <a:gd name="connsiteX28" fmla="*/ 1638300 w 1638300"/>
              <a:gd name="connsiteY28" fmla="*/ 1550 h 3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38300" h="382550">
                <a:moveTo>
                  <a:pt x="0" y="20600"/>
                </a:moveTo>
                <a:cubicBezTo>
                  <a:pt x="41275" y="23775"/>
                  <a:pt x="82748" y="24990"/>
                  <a:pt x="123825" y="30125"/>
                </a:cubicBezTo>
                <a:cubicBezTo>
                  <a:pt x="133788" y="31370"/>
                  <a:pt x="142714" y="37008"/>
                  <a:pt x="152400" y="39650"/>
                </a:cubicBezTo>
                <a:cubicBezTo>
                  <a:pt x="177659" y="46539"/>
                  <a:pt x="203762" y="50421"/>
                  <a:pt x="228600" y="58700"/>
                </a:cubicBezTo>
                <a:cubicBezTo>
                  <a:pt x="238125" y="61875"/>
                  <a:pt x="247153" y="67618"/>
                  <a:pt x="257175" y="68225"/>
                </a:cubicBezTo>
                <a:cubicBezTo>
                  <a:pt x="352303" y="73990"/>
                  <a:pt x="447675" y="74575"/>
                  <a:pt x="542925" y="77750"/>
                </a:cubicBezTo>
                <a:cubicBezTo>
                  <a:pt x="593725" y="153950"/>
                  <a:pt x="527050" y="61875"/>
                  <a:pt x="590550" y="125375"/>
                </a:cubicBezTo>
                <a:cubicBezTo>
                  <a:pt x="598645" y="133470"/>
                  <a:pt x="602271" y="145156"/>
                  <a:pt x="609600" y="153950"/>
                </a:cubicBezTo>
                <a:cubicBezTo>
                  <a:pt x="618224" y="164298"/>
                  <a:pt x="628650" y="173000"/>
                  <a:pt x="638175" y="182525"/>
                </a:cubicBezTo>
                <a:cubicBezTo>
                  <a:pt x="641350" y="192050"/>
                  <a:pt x="641428" y="203260"/>
                  <a:pt x="647700" y="211100"/>
                </a:cubicBezTo>
                <a:cubicBezTo>
                  <a:pt x="667997" y="236471"/>
                  <a:pt x="680002" y="225871"/>
                  <a:pt x="704850" y="239675"/>
                </a:cubicBezTo>
                <a:cubicBezTo>
                  <a:pt x="724864" y="250794"/>
                  <a:pt x="742950" y="265075"/>
                  <a:pt x="762000" y="277775"/>
                </a:cubicBezTo>
                <a:cubicBezTo>
                  <a:pt x="771525" y="284125"/>
                  <a:pt x="779283" y="294943"/>
                  <a:pt x="790575" y="296825"/>
                </a:cubicBezTo>
                <a:cubicBezTo>
                  <a:pt x="831239" y="303602"/>
                  <a:pt x="867139" y="306532"/>
                  <a:pt x="904875" y="325400"/>
                </a:cubicBezTo>
                <a:cubicBezTo>
                  <a:pt x="930275" y="338100"/>
                  <a:pt x="953525" y="356612"/>
                  <a:pt x="981075" y="363500"/>
                </a:cubicBezTo>
                <a:cubicBezTo>
                  <a:pt x="1028915" y="375460"/>
                  <a:pt x="1006756" y="368885"/>
                  <a:pt x="1047750" y="382550"/>
                </a:cubicBezTo>
                <a:cubicBezTo>
                  <a:pt x="1092200" y="379375"/>
                  <a:pt x="1137215" y="380769"/>
                  <a:pt x="1181100" y="373025"/>
                </a:cubicBezTo>
                <a:cubicBezTo>
                  <a:pt x="1192373" y="371036"/>
                  <a:pt x="1198710" y="357264"/>
                  <a:pt x="1209675" y="353975"/>
                </a:cubicBezTo>
                <a:cubicBezTo>
                  <a:pt x="1231179" y="347524"/>
                  <a:pt x="1254125" y="347625"/>
                  <a:pt x="1276350" y="344450"/>
                </a:cubicBezTo>
                <a:cubicBezTo>
                  <a:pt x="1298998" y="276506"/>
                  <a:pt x="1266884" y="358649"/>
                  <a:pt x="1314450" y="287300"/>
                </a:cubicBezTo>
                <a:cubicBezTo>
                  <a:pt x="1320019" y="278946"/>
                  <a:pt x="1320020" y="267953"/>
                  <a:pt x="1323975" y="258725"/>
                </a:cubicBezTo>
                <a:cubicBezTo>
                  <a:pt x="1329568" y="245674"/>
                  <a:pt x="1335720" y="232801"/>
                  <a:pt x="1343025" y="220625"/>
                </a:cubicBezTo>
                <a:cubicBezTo>
                  <a:pt x="1364266" y="185224"/>
                  <a:pt x="1379251" y="160274"/>
                  <a:pt x="1409700" y="134900"/>
                </a:cubicBezTo>
                <a:cubicBezTo>
                  <a:pt x="1418494" y="127571"/>
                  <a:pt x="1428750" y="122200"/>
                  <a:pt x="1438275" y="115850"/>
                </a:cubicBezTo>
                <a:cubicBezTo>
                  <a:pt x="1444625" y="106325"/>
                  <a:pt x="1449230" y="95370"/>
                  <a:pt x="1457325" y="87275"/>
                </a:cubicBezTo>
                <a:cubicBezTo>
                  <a:pt x="1475789" y="68811"/>
                  <a:pt x="1491234" y="66447"/>
                  <a:pt x="1514475" y="58700"/>
                </a:cubicBezTo>
                <a:cubicBezTo>
                  <a:pt x="1568644" y="4531"/>
                  <a:pt x="1516486" y="48169"/>
                  <a:pt x="1571625" y="20600"/>
                </a:cubicBezTo>
                <a:cubicBezTo>
                  <a:pt x="1581864" y="15480"/>
                  <a:pt x="1589193" y="4695"/>
                  <a:pt x="1600200" y="1550"/>
                </a:cubicBezTo>
                <a:cubicBezTo>
                  <a:pt x="1612411" y="-1939"/>
                  <a:pt x="1625600" y="1550"/>
                  <a:pt x="1638300" y="15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65B2C4-3A65-45A8-AE4E-147958570AA3}"/>
              </a:ext>
            </a:extLst>
          </p:cNvPr>
          <p:cNvCxnSpPr/>
          <p:nvPr/>
        </p:nvCxnSpPr>
        <p:spPr>
          <a:xfrm>
            <a:off x="3429000" y="421005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725002-5A24-4EC7-866A-0C108B6EA7EF}"/>
              </a:ext>
            </a:extLst>
          </p:cNvPr>
          <p:cNvSpPr txBox="1"/>
          <p:nvPr/>
        </p:nvSpPr>
        <p:spPr>
          <a:xfrm>
            <a:off x="3002449" y="3753443"/>
            <a:ext cx="1777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1. Assign clusters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17098E-7F61-42C9-8729-B31877F68BEF}"/>
              </a:ext>
            </a:extLst>
          </p:cNvPr>
          <p:cNvSpPr txBox="1"/>
          <p:nvPr/>
        </p:nvSpPr>
        <p:spPr>
          <a:xfrm>
            <a:off x="5086044" y="255115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98E14B-4391-44E6-B23D-59EEDEA4A9DC}"/>
              </a:ext>
            </a:extLst>
          </p:cNvPr>
          <p:cNvSpPr txBox="1"/>
          <p:nvPr/>
        </p:nvSpPr>
        <p:spPr>
          <a:xfrm>
            <a:off x="5086044" y="393810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0B767-755E-44D7-BE66-3B059F038972}"/>
              </a:ext>
            </a:extLst>
          </p:cNvPr>
          <p:cNvSpPr txBox="1"/>
          <p:nvPr/>
        </p:nvSpPr>
        <p:spPr>
          <a:xfrm>
            <a:off x="5086044" y="5454133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137A2-1971-4D9C-87F4-050BFA5A8AE3}"/>
              </a:ext>
            </a:extLst>
          </p:cNvPr>
          <p:cNvCxnSpPr/>
          <p:nvPr/>
        </p:nvCxnSpPr>
        <p:spPr>
          <a:xfrm>
            <a:off x="6888193" y="421005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77E85C-E3B9-4A74-8193-87CDAB67C57A}"/>
              </a:ext>
            </a:extLst>
          </p:cNvPr>
          <p:cNvSpPr txBox="1"/>
          <p:nvPr/>
        </p:nvSpPr>
        <p:spPr>
          <a:xfrm>
            <a:off x="6433299" y="3086693"/>
            <a:ext cx="19584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Quantify cluster proportion within experiment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F5CBF-DBC1-445E-A4AB-DFCBF46B4CA3}"/>
              </a:ext>
            </a:extLst>
          </p:cNvPr>
          <p:cNvSpPr txBox="1"/>
          <p:nvPr/>
        </p:nvSpPr>
        <p:spPr>
          <a:xfrm>
            <a:off x="9314837" y="2551150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 = 0.67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70B71-E596-430E-B9AA-3A1B76983FAD}"/>
              </a:ext>
            </a:extLst>
          </p:cNvPr>
          <p:cNvSpPr txBox="1"/>
          <p:nvPr/>
        </p:nvSpPr>
        <p:spPr>
          <a:xfrm>
            <a:off x="9314837" y="3938109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 = 0.33</a:t>
            </a:r>
          </a:p>
        </p:txBody>
      </p:sp>
    </p:spTree>
    <p:extLst>
      <p:ext uri="{BB962C8B-B14F-4D97-AF65-F5344CB8AC3E}">
        <p14:creationId xmlns:p14="http://schemas.microsoft.com/office/powerpoint/2010/main" val="218391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DDE4-A66E-480B-8D7C-E9F7BE9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5660-4457-4D42-93F8-AE2EC870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Feature correlation suggests many of these clusters commonly co-occur within. </a:t>
            </a:r>
          </a:p>
          <a:p>
            <a:r>
              <a:rPr lang="en-US" i="1" dirty="0"/>
              <a:t>Could </a:t>
            </a:r>
            <a:r>
              <a:rPr lang="en-US" dirty="0"/>
              <a:t>suggest that we’ve identified multiple clusters that are representative of smaller subset or dynamics (aka, too many clusters)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9A894E-D0EF-4318-9AB1-948FCC7F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795338"/>
            <a:ext cx="55530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49715-52DC-4E24-87EF-3895D2F0C514}"/>
              </a:ext>
            </a:extLst>
          </p:cNvPr>
          <p:cNvSpPr txBox="1"/>
          <p:nvPr/>
        </p:nvSpPr>
        <p:spPr>
          <a:xfrm>
            <a:off x="9058275" y="6176963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Label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5072E-E6DB-431B-B2B0-A3A89AFA31DB}"/>
              </a:ext>
            </a:extLst>
          </p:cNvPr>
          <p:cNvSpPr txBox="1"/>
          <p:nvPr/>
        </p:nvSpPr>
        <p:spPr>
          <a:xfrm rot="16200000">
            <a:off x="11324816" y="3816627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F2A8F-E576-495A-A570-2F9FA0A22CFA}"/>
              </a:ext>
            </a:extLst>
          </p:cNvPr>
          <p:cNvSpPr txBox="1"/>
          <p:nvPr/>
        </p:nvSpPr>
        <p:spPr>
          <a:xfrm>
            <a:off x="5791200" y="585787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 Corr.</a:t>
            </a:r>
          </a:p>
        </p:txBody>
      </p:sp>
    </p:spTree>
    <p:extLst>
      <p:ext uri="{BB962C8B-B14F-4D97-AF65-F5344CB8AC3E}">
        <p14:creationId xmlns:p14="http://schemas.microsoft.com/office/powerpoint/2010/main" val="112445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685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Office Theme</vt:lpstr>
      <vt:lpstr>HER2 Project  Making Sensitive/Resistant Calls </vt:lpstr>
      <vt:lpstr>Overview</vt:lpstr>
      <vt:lpstr>Data analysis overview</vt:lpstr>
      <vt:lpstr>Neratinib Analysis First</vt:lpstr>
      <vt:lpstr>Data Pre-Processing, QC, Filtering </vt:lpstr>
      <vt:lpstr>K-Means Time Series Clustering</vt:lpstr>
      <vt:lpstr>PowerPoint Presentation</vt:lpstr>
      <vt:lpstr>Experiment cluster proportion</vt:lpstr>
      <vt:lpstr>Feature Correlation</vt:lpstr>
      <vt:lpstr>Feature Variance</vt:lpstr>
      <vt:lpstr>Cluster Proportion Heatmap</vt:lpstr>
      <vt:lpstr>Cluster proportion heatmap (neratinib only)</vt:lpstr>
      <vt:lpstr>Dimensionality Reduction (PCA) </vt:lpstr>
      <vt:lpstr>Classifier</vt:lpstr>
      <vt:lpstr>Sensitivity/Resistance Calls for all Treatment</vt:lpstr>
      <vt:lpstr>Resistant Calls (Sorted by prob. resistant) </vt:lpstr>
      <vt:lpstr>Sens/Res Classifier</vt:lpstr>
      <vt:lpstr>Resistant Calls </vt:lpstr>
      <vt:lpstr>QC &amp; Next steps </vt:lpstr>
      <vt:lpstr>Trastuzumab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HER2 Project  Making Sensitive/Resistant Calls </dc:title>
  <dc:creator>Nathaniel Evans</dc:creator>
  <cp:lastModifiedBy>Nathaniel Evans</cp:lastModifiedBy>
  <cp:revision>25</cp:revision>
  <dcterms:created xsi:type="dcterms:W3CDTF">2021-03-30T18:45:01Z</dcterms:created>
  <dcterms:modified xsi:type="dcterms:W3CDTF">2021-04-05T22:06:31Z</dcterms:modified>
</cp:coreProperties>
</file>