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947ED-B644-4AEC-900A-28FF08A98F6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641E4-B7CE-43DC-A906-0BAB4288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TextBox 4"/>
          <p:cNvSpPr txBox="1"/>
          <p:nvPr/>
        </p:nvSpPr>
        <p:spPr>
          <a:xfrm>
            <a:off x="0" y="6550223"/>
            <a:ext cx="39624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sz="1400"/>
              <a:t>Presenter: Abbr Presentation Title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1828800" y="6550223"/>
            <a:ext cx="88392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i="1"/>
            </a:lvl1pPr>
          </a:lstStyle>
          <a:p>
            <a:r>
              <a:rPr sz="1400"/>
              <a:t>Competition Sensitive</a:t>
            </a:r>
          </a:p>
        </p:txBody>
      </p:sp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12"/>
          <p:cNvSpPr/>
          <p:nvPr/>
        </p:nvSpPr>
        <p:spPr>
          <a:xfrm>
            <a:off x="406400" y="1143000"/>
            <a:ext cx="11379200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92796" y="1251866"/>
            <a:ext cx="7010401" cy="5624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873" y="1142564"/>
            <a:ext cx="3131865" cy="432598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11"/>
          <p:cNvSpPr txBox="1"/>
          <p:nvPr/>
        </p:nvSpPr>
        <p:spPr>
          <a:xfrm>
            <a:off x="406400" y="457201"/>
            <a:ext cx="11379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FEF3A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sz="2400"/>
              <a:t>Polarimeter to Unify the Corona and Heliosphere</a:t>
            </a:r>
          </a:p>
        </p:txBody>
      </p:sp>
      <p:pic>
        <p:nvPicPr>
          <p:cNvPr id="28" name="Picture 14" descr="Picture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475" y="5338383"/>
            <a:ext cx="2767532" cy="13273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 userDrawn="1"/>
        </p:nvGrpSpPr>
        <p:grpSpPr>
          <a:xfrm>
            <a:off x="9660137" y="5619167"/>
            <a:ext cx="1879408" cy="729498"/>
            <a:chOff x="7658099" y="5791200"/>
            <a:chExt cx="1244601" cy="451858"/>
          </a:xfrm>
        </p:grpSpPr>
        <p:sp>
          <p:nvSpPr>
            <p:cNvPr id="27" name="Rectangle"/>
            <p:cNvSpPr/>
            <p:nvPr/>
          </p:nvSpPr>
          <p:spPr>
            <a:xfrm>
              <a:off x="7658099" y="5821171"/>
              <a:ext cx="1244601" cy="3919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800"/>
            </a:p>
          </p:txBody>
        </p:sp>
        <p:pic>
          <p:nvPicPr>
            <p:cNvPr id="29" name="Picture 15" descr="Picture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6200" y="5791200"/>
              <a:ext cx="1163348" cy="45185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Group 2"/>
          <p:cNvGrpSpPr/>
          <p:nvPr userDrawn="1"/>
        </p:nvGrpSpPr>
        <p:grpSpPr>
          <a:xfrm>
            <a:off x="4580425" y="5554018"/>
            <a:ext cx="1575524" cy="849175"/>
            <a:chOff x="3435318" y="5701388"/>
            <a:chExt cx="926189" cy="646388"/>
          </a:xfrm>
        </p:grpSpPr>
        <p:sp>
          <p:nvSpPr>
            <p:cNvPr id="30" name="Rectangle"/>
            <p:cNvSpPr/>
            <p:nvPr/>
          </p:nvSpPr>
          <p:spPr>
            <a:xfrm>
              <a:off x="3444596" y="5701388"/>
              <a:ext cx="888536" cy="632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800"/>
            </a:p>
          </p:txBody>
        </p:sp>
        <p:pic>
          <p:nvPicPr>
            <p:cNvPr id="31" name="Picture 16" descr="Picture 16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5318" y="5712775"/>
              <a:ext cx="926189" cy="635001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D0C9077-4038-8640-8755-EADEDA023A9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51228" y="3446196"/>
            <a:ext cx="4008909" cy="1887805"/>
          </a:xfrm>
          <a:prstGeom prst="rect">
            <a:avLst/>
          </a:prstGeom>
        </p:spPr>
      </p:pic>
      <p:sp>
        <p:nvSpPr>
          <p:cNvPr id="33" name="Body Level One…">
            <a:extLst>
              <a:ext uri="{FF2B5EF4-FFF2-40B4-BE49-F238E27FC236}">
                <a16:creationId xmlns:a16="http://schemas.microsoft.com/office/drawing/2014/main" id="{05F5C1DD-C989-5C4B-9D4B-BF6E3286D77E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4662772" y="1970442"/>
            <a:ext cx="7010401" cy="1060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Presenter and Role</a:t>
            </a:r>
          </a:p>
        </p:txBody>
      </p:sp>
      <p:sp>
        <p:nvSpPr>
          <p:cNvPr id="34" name="Body Level One…">
            <a:extLst>
              <a:ext uri="{FF2B5EF4-FFF2-40B4-BE49-F238E27FC236}">
                <a16:creationId xmlns:a16="http://schemas.microsoft.com/office/drawing/2014/main" id="{73E9DB15-114F-4C42-86DE-1718C423B177}"/>
              </a:ext>
            </a:extLst>
          </p:cNvPr>
          <p:cNvSpPr txBox="1">
            <a:spLocks noGrp="1"/>
          </p:cNvSpPr>
          <p:nvPr>
            <p:ph type="body" sz="quarter" idx="12" hasCustomPrompt="1"/>
          </p:nvPr>
        </p:nvSpPr>
        <p:spPr>
          <a:xfrm>
            <a:off x="693685" y="5554018"/>
            <a:ext cx="3312243" cy="1060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Event/Review, Date(s) and Location</a:t>
            </a:r>
          </a:p>
        </p:txBody>
      </p:sp>
    </p:spTree>
    <p:extLst>
      <p:ext uri="{BB962C8B-B14F-4D97-AF65-F5344CB8AC3E}">
        <p14:creationId xmlns:p14="http://schemas.microsoft.com/office/powerpoint/2010/main" val="34054051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TextBox 4"/>
          <p:cNvSpPr txBox="1"/>
          <p:nvPr/>
        </p:nvSpPr>
        <p:spPr>
          <a:xfrm>
            <a:off x="0" y="6550223"/>
            <a:ext cx="39624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sz="1400"/>
              <a:t>Presenter: Abbr Presentation Title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1828800" y="6550223"/>
            <a:ext cx="88392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i="1"/>
            </a:lvl1pPr>
          </a:lstStyle>
          <a:p>
            <a:r>
              <a:rPr sz="1400"/>
              <a:t>Competition Sensitive</a:t>
            </a:r>
          </a:p>
        </p:txBody>
      </p:sp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12"/>
          <p:cNvSpPr/>
          <p:nvPr/>
        </p:nvSpPr>
        <p:spPr>
          <a:xfrm>
            <a:off x="406400" y="1143000"/>
            <a:ext cx="11379200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48668" y="1992617"/>
            <a:ext cx="7010401" cy="5624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Section Title</a:t>
            </a:r>
          </a:p>
        </p:txBody>
      </p:sp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06" y="1570593"/>
            <a:ext cx="3131865" cy="432598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11"/>
          <p:cNvSpPr txBox="1"/>
          <p:nvPr/>
        </p:nvSpPr>
        <p:spPr>
          <a:xfrm>
            <a:off x="406400" y="457201"/>
            <a:ext cx="11379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FEF3A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sz="2400"/>
              <a:t>Polarimeter to Unify the Corona and Heliosphere</a:t>
            </a:r>
          </a:p>
        </p:txBody>
      </p:sp>
      <p:sp>
        <p:nvSpPr>
          <p:cNvPr id="33" name="Body Level One…">
            <a:extLst>
              <a:ext uri="{FF2B5EF4-FFF2-40B4-BE49-F238E27FC236}">
                <a16:creationId xmlns:a16="http://schemas.microsoft.com/office/drawing/2014/main" id="{05F5C1DD-C989-5C4B-9D4B-BF6E3286D77E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4592796" y="3223509"/>
            <a:ext cx="7010401" cy="10601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Presenter and Role</a:t>
            </a:r>
          </a:p>
        </p:txBody>
      </p:sp>
    </p:spTree>
    <p:extLst>
      <p:ext uri="{BB962C8B-B14F-4D97-AF65-F5344CB8AC3E}">
        <p14:creationId xmlns:p14="http://schemas.microsoft.com/office/powerpoint/2010/main" val="29602244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95416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D94-A1B4-724E-878B-F194C6A0F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92945-103B-5646-93C7-54CEF4FAE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01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0CF5-8EF7-AF40-AC8E-F7AA6B838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4B519-22F9-174C-874B-2F9DB9551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EF47B-C83B-514C-B546-A48368B61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486" y="1590537"/>
            <a:ext cx="5419217" cy="46114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500AE1-E269-9E40-AE78-770FD6D93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6381" y="1590537"/>
            <a:ext cx="5419217" cy="4611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8604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0CF5-8EF7-AF40-AC8E-F7AA6B838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4B519-22F9-174C-874B-2F9DB9551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EF47B-C83B-514C-B546-A48368B61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486" y="2146852"/>
            <a:ext cx="5419217" cy="40551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500AE1-E269-9E40-AE78-770FD6D93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6381" y="2146852"/>
            <a:ext cx="5419217" cy="40551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CC98103-1CE0-AA42-8770-F4F5F27A55B9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8486" y="1431068"/>
            <a:ext cx="5419217" cy="5624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Column Heading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4D673C83-1039-0844-89C6-5C43CF8E9E6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366381" y="1431067"/>
            <a:ext cx="5419217" cy="5624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Column Heading</a:t>
            </a:r>
          </a:p>
        </p:txBody>
      </p:sp>
    </p:spTree>
    <p:extLst>
      <p:ext uri="{BB962C8B-B14F-4D97-AF65-F5344CB8AC3E}">
        <p14:creationId xmlns:p14="http://schemas.microsoft.com/office/powerpoint/2010/main" val="24310390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8075" y="6550222"/>
            <a:ext cx="303927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513"/>
            <a:ext cx="12192000" cy="50104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063824"/>
            <a:ext cx="11480800" cy="541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422400" y="0"/>
            <a:ext cx="10769600" cy="75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8" name="Picture 14" descr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534" y="1"/>
            <a:ext cx="745066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/>
        </p:nvSpPr>
        <p:spPr>
          <a:xfrm>
            <a:off x="11277600" y="6550223"/>
            <a:ext cx="9144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 sz="1400"/>
            </a:pPr>
            <a:endParaRPr sz="1400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0ACE991F-5EA8-E542-A567-B9F1C091E87A}"/>
              </a:ext>
            </a:extLst>
          </p:cNvPr>
          <p:cNvSpPr txBox="1"/>
          <p:nvPr userDrawn="1"/>
        </p:nvSpPr>
        <p:spPr>
          <a:xfrm>
            <a:off x="3666185" y="6541390"/>
            <a:ext cx="51816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 i="1"/>
            </a:lvl1pPr>
          </a:lstStyle>
          <a:p>
            <a:endParaRPr sz="1400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CC0910D-49E3-FE47-9A63-2D6F73502D2C}"/>
              </a:ext>
            </a:extLst>
          </p:cNvPr>
          <p:cNvSpPr txBox="1"/>
          <p:nvPr userDrawn="1"/>
        </p:nvSpPr>
        <p:spPr>
          <a:xfrm>
            <a:off x="4041912" y="6531786"/>
            <a:ext cx="38862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 i="1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860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2146A-A6AE-D04F-8CCD-F1ADA8F56D6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650217" y="1251866"/>
            <a:ext cx="7010401" cy="562463"/>
          </a:xfrm>
        </p:spPr>
        <p:txBody>
          <a:bodyPr/>
          <a:lstStyle/>
          <a:p>
            <a:r>
              <a:rPr lang="en-US" dirty="0"/>
              <a:t>CME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70BBB-381D-ED4E-99DC-730ACF81B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Nathaniel Laurent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8C994-73B6-F54E-80D1-467D641181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13,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E1197-4819-E94F-A457-197675024B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08299" y="6550222"/>
            <a:ext cx="183703" cy="307777"/>
          </a:xfrm>
        </p:spPr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3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691-3FCB-9197-EC31-F83C3287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CME 0 (90°E)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C5586-943F-52EF-7A8F-7962B682A984}"/>
              </a:ext>
            </a:extLst>
          </p:cNvPr>
          <p:cNvSpPr txBox="1"/>
          <p:nvPr/>
        </p:nvSpPr>
        <p:spPr>
          <a:xfrm>
            <a:off x="352993" y="5212896"/>
            <a:ext cx="3468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(from timestep 0 to 20):</a:t>
            </a:r>
          </a:p>
          <a:p>
            <a:endParaRPr lang="en-US" dirty="0"/>
          </a:p>
          <a:p>
            <a:r>
              <a:rPr lang="en-US" dirty="0"/>
              <a:t>Positive sqrt (blue):</a:t>
            </a:r>
          </a:p>
          <a:p>
            <a:r>
              <a:rPr lang="en-US" dirty="0"/>
              <a:t>slope = 0.70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/timestep</a:t>
            </a:r>
          </a:p>
          <a:p>
            <a:r>
              <a:rPr lang="en-US" dirty="0"/>
              <a:t>mean = 32.3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10D0EC-EB03-0020-9106-06D05044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33" y="1586348"/>
            <a:ext cx="5988771" cy="1117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E7292B-3620-C762-984D-D6224CF4DCE0}"/>
              </a:ext>
            </a:extLst>
          </p:cNvPr>
          <p:cNvSpPr txBox="1"/>
          <p:nvPr/>
        </p:nvSpPr>
        <p:spPr>
          <a:xfrm>
            <a:off x="2960915" y="57719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 sqrt (orange):</a:t>
            </a:r>
          </a:p>
          <a:p>
            <a:r>
              <a:rPr lang="en-US" dirty="0"/>
              <a:t>slope = 0.20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 timestep</a:t>
            </a:r>
          </a:p>
          <a:p>
            <a:r>
              <a:rPr lang="en-US" dirty="0"/>
              <a:t>mean = </a:t>
            </a:r>
            <a:r>
              <a:rPr lang="en-US" b="1" dirty="0"/>
              <a:t>-7.6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13A791-B4D2-BDF3-298C-7FAF67FAB895}"/>
              </a:ext>
            </a:extLst>
          </p:cNvPr>
          <p:cNvSpPr/>
          <p:nvPr/>
        </p:nvSpPr>
        <p:spPr>
          <a:xfrm>
            <a:off x="5645426" y="1784626"/>
            <a:ext cx="5879548" cy="31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27D258-155E-D2D5-C9A9-E999602A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0" y="1332415"/>
            <a:ext cx="5209969" cy="36769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0F5572-5522-A230-4DCA-C51F676B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0" y="2999413"/>
            <a:ext cx="6162675" cy="35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01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691-3FCB-9197-EC31-F83C3287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CME 0 (30°E)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C5586-943F-52EF-7A8F-7962B682A984}"/>
              </a:ext>
            </a:extLst>
          </p:cNvPr>
          <p:cNvSpPr txBox="1"/>
          <p:nvPr/>
        </p:nvSpPr>
        <p:spPr>
          <a:xfrm>
            <a:off x="480731" y="5223063"/>
            <a:ext cx="3468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(from timestep 0 to 20):</a:t>
            </a:r>
          </a:p>
          <a:p>
            <a:endParaRPr lang="en-US" dirty="0"/>
          </a:p>
          <a:p>
            <a:r>
              <a:rPr lang="en-US" dirty="0"/>
              <a:t>Positive sqrt (blue):</a:t>
            </a:r>
          </a:p>
          <a:p>
            <a:r>
              <a:rPr lang="en-US" dirty="0"/>
              <a:t>slope = 0.05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 timestep</a:t>
            </a:r>
          </a:p>
          <a:p>
            <a:r>
              <a:rPr lang="en-US" dirty="0"/>
              <a:t>mean = </a:t>
            </a:r>
            <a:r>
              <a:rPr lang="en-US" b="1" dirty="0"/>
              <a:t>42.2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CEC5E-22FD-D779-D2A9-AC0F7128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4070"/>
            <a:ext cx="5988771" cy="1117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12C19B-16C7-7BA2-5E90-718C8FF4FD60}"/>
              </a:ext>
            </a:extLst>
          </p:cNvPr>
          <p:cNvSpPr/>
          <p:nvPr/>
        </p:nvSpPr>
        <p:spPr>
          <a:xfrm>
            <a:off x="6150611" y="1934818"/>
            <a:ext cx="5879548" cy="1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0F9EF-76CA-33C0-2D03-B5BEFD63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1" y="1851556"/>
            <a:ext cx="5294568" cy="3736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F6BD5-4785-69AD-2EF5-836D9842ED8F}"/>
              </a:ext>
            </a:extLst>
          </p:cNvPr>
          <p:cNvSpPr txBox="1"/>
          <p:nvPr/>
        </p:nvSpPr>
        <p:spPr>
          <a:xfrm>
            <a:off x="3102611" y="57490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Negative sqrt (orange):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slope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= 0.84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 timestep</a:t>
            </a:r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mean = -18.3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770C40-3CBE-B18F-6D71-F843F6EB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99" y="3066386"/>
            <a:ext cx="6095333" cy="35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39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691-3FCB-9197-EC31-F83C3287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CME 2 (30°E)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C5586-943F-52EF-7A8F-7962B682A984}"/>
              </a:ext>
            </a:extLst>
          </p:cNvPr>
          <p:cNvSpPr txBox="1"/>
          <p:nvPr/>
        </p:nvSpPr>
        <p:spPr>
          <a:xfrm>
            <a:off x="0" y="5276299"/>
            <a:ext cx="3468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(from timestep 0 to 20):</a:t>
            </a:r>
          </a:p>
          <a:p>
            <a:endParaRPr lang="en-US" dirty="0"/>
          </a:p>
          <a:p>
            <a:r>
              <a:rPr lang="en-US" dirty="0"/>
              <a:t>Positive sqrt (blue):</a:t>
            </a:r>
          </a:p>
          <a:p>
            <a:r>
              <a:rPr lang="en-US" dirty="0"/>
              <a:t>slope = 0.22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 timestep</a:t>
            </a:r>
          </a:p>
          <a:p>
            <a:r>
              <a:rPr lang="en-US" dirty="0"/>
              <a:t>mean = </a:t>
            </a:r>
            <a:r>
              <a:rPr lang="en-US" b="1" dirty="0"/>
              <a:t>40.6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CA27AF4-AC07-47EC-FF71-85CD5ECB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9" y="1347809"/>
            <a:ext cx="5988771" cy="11170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420D3B-CA5D-0CFA-F2ED-C8B2C7767628}"/>
              </a:ext>
            </a:extLst>
          </p:cNvPr>
          <p:cNvSpPr txBox="1"/>
          <p:nvPr/>
        </p:nvSpPr>
        <p:spPr>
          <a:xfrm>
            <a:off x="2696357" y="57991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 sqrt (orange):</a:t>
            </a:r>
          </a:p>
          <a:p>
            <a:r>
              <a:rPr lang="en-US" dirty="0"/>
              <a:t>slope = 1.03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r>
              <a:rPr lang="en-US" dirty="0"/>
              <a:t>/ timestep</a:t>
            </a:r>
          </a:p>
          <a:p>
            <a:r>
              <a:rPr lang="en-US" dirty="0"/>
              <a:t>mean = -13.1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3927DAA-FFFA-672A-5239-0C4A8B6E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0" y="1512815"/>
            <a:ext cx="5341815" cy="37699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BE7551-9571-A041-EB9E-634F8F58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15" y="2910730"/>
            <a:ext cx="6495685" cy="376995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597CBD-C7E9-B062-EE05-FC83BFE590CE}"/>
              </a:ext>
            </a:extLst>
          </p:cNvPr>
          <p:cNvSpPr/>
          <p:nvPr/>
        </p:nvSpPr>
        <p:spPr>
          <a:xfrm>
            <a:off x="6177113" y="1864146"/>
            <a:ext cx="5879548" cy="1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7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691-3FCB-9197-EC31-F83C3287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CME 3 (90°E)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C5586-943F-52EF-7A8F-7962B682A984}"/>
              </a:ext>
            </a:extLst>
          </p:cNvPr>
          <p:cNvSpPr txBox="1"/>
          <p:nvPr/>
        </p:nvSpPr>
        <p:spPr>
          <a:xfrm>
            <a:off x="299278" y="5287234"/>
            <a:ext cx="3468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(from timestep 0 to 20):</a:t>
            </a:r>
          </a:p>
          <a:p>
            <a:endParaRPr lang="en-US" dirty="0"/>
          </a:p>
          <a:p>
            <a:r>
              <a:rPr lang="en-US" dirty="0"/>
              <a:t>Positive sqrt (blue):</a:t>
            </a:r>
          </a:p>
          <a:p>
            <a:r>
              <a:rPr lang="en-US" dirty="0"/>
              <a:t>slope = 1.00</a:t>
            </a:r>
            <a:r>
              <a:rPr lang="en-US" sz="1800" kern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ea"/>
                <a:ea typeface="+mn-ea"/>
                <a:cs typeface="+mn-cs"/>
              </a:rPr>
              <a:t> °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/</a:t>
            </a:r>
            <a:r>
              <a:rPr lang="en-US" dirty="0"/>
              <a:t> timestep</a:t>
            </a:r>
          </a:p>
          <a:p>
            <a:r>
              <a:rPr lang="en-US" dirty="0"/>
              <a:t>mean = 36.0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7D5FA-DEA4-0CE2-45BF-9CBD0F34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9218"/>
            <a:ext cx="5988771" cy="11170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D2D64-DFEF-5916-360E-2E31EE7FAFFD}"/>
              </a:ext>
            </a:extLst>
          </p:cNvPr>
          <p:cNvSpPr/>
          <p:nvPr/>
        </p:nvSpPr>
        <p:spPr>
          <a:xfrm>
            <a:off x="6133893" y="1497496"/>
            <a:ext cx="5879548" cy="31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2B37B-D882-F2B5-53D1-EFE965605E86}"/>
              </a:ext>
            </a:extLst>
          </p:cNvPr>
          <p:cNvSpPr txBox="1"/>
          <p:nvPr/>
        </p:nvSpPr>
        <p:spPr>
          <a:xfrm>
            <a:off x="2936924" y="5878964"/>
            <a:ext cx="6104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 sqrt (orange):</a:t>
            </a:r>
          </a:p>
          <a:p>
            <a:r>
              <a:rPr lang="en-US" dirty="0"/>
              <a:t>slope = 0.09</a:t>
            </a:r>
            <a:r>
              <a:rPr lang="en-US" sz="1800" kern="12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ea"/>
                <a:ea typeface="+mn-ea"/>
                <a:cs typeface="+mn-cs"/>
              </a:rPr>
              <a:t>°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/</a:t>
            </a:r>
            <a:r>
              <a:rPr lang="en-US" dirty="0"/>
              <a:t> timestep</a:t>
            </a:r>
          </a:p>
          <a:p>
            <a:r>
              <a:rPr lang="en-US" dirty="0"/>
              <a:t>mean =</a:t>
            </a:r>
            <a:r>
              <a:rPr lang="en-US" b="1" dirty="0"/>
              <a:t> -4.5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°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75EC8E-395F-2FDA-0313-9201992F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5" y="1274194"/>
            <a:ext cx="5564325" cy="39269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07F3A9-EB04-4A54-E7FD-7E1B85475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3" y="3008244"/>
            <a:ext cx="6209571" cy="36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20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185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1_Office Theme</vt:lpstr>
      <vt:lpstr>PowerPoint Presentation</vt:lpstr>
      <vt:lpstr>CME 0 (90°E)</vt:lpstr>
      <vt:lpstr>CME 0 (30°E)</vt:lpstr>
      <vt:lpstr>CME 2 (30°E)</vt:lpstr>
      <vt:lpstr>CME 3 (90°E)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Laurent (Student)</dc:creator>
  <cp:lastModifiedBy>Nathaniel Laurent (Student)</cp:lastModifiedBy>
  <cp:revision>3</cp:revision>
  <dcterms:created xsi:type="dcterms:W3CDTF">2024-08-12T16:49:38Z</dcterms:created>
  <dcterms:modified xsi:type="dcterms:W3CDTF">2024-08-16T01:16:43Z</dcterms:modified>
</cp:coreProperties>
</file>