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Nunito Sans Heavy" charset="1" panose="00000A00000000000000"/>
      <p:regular r:id="rId16"/>
    </p:embeddedFont>
    <p:embeddedFont>
      <p:font typeface="Roboto Bold" charset="1" panose="02000000000000000000"/>
      <p:regular r:id="rId17"/>
    </p:embeddedFont>
    <p:embeddedFont>
      <p:font typeface="Roboto" charset="1" panose="02000000000000000000"/>
      <p:regular r:id="rId18"/>
    </p:embeddedFont>
    <p:embeddedFont>
      <p:font typeface="Nunito Sans" charset="1" panose="00000500000000000000"/>
      <p:regular r:id="rId19"/>
    </p:embeddedFont>
    <p:embeddedFont>
      <p:font typeface="Canva Sans Bold" charset="1" panose="020B0803030501040103"/>
      <p:regular r:id="rId20"/>
    </p:embeddedFont>
    <p:embeddedFont>
      <p:font typeface="Nunito Sans Bold" charset="1" panose="000008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 Id="rId6" Target="../media/image15.png" Type="http://schemas.openxmlformats.org/officeDocument/2006/relationships/image"/><Relationship Id="rId7" Target="../media/image1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png" Type="http://schemas.openxmlformats.org/officeDocument/2006/relationships/image"/><Relationship Id="rId6" Target="../media/image19.png" Type="http://schemas.openxmlformats.org/officeDocument/2006/relationships/image"/><Relationship Id="rId7" Target="../media/image2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sp>
        <p:nvSpPr>
          <p:cNvPr name="TextBox 9" id="9"/>
          <p:cNvSpPr txBox="true"/>
          <p:nvPr/>
        </p:nvSpPr>
        <p:spPr>
          <a:xfrm rot="0">
            <a:off x="153038" y="2357941"/>
            <a:ext cx="18134962" cy="7604626"/>
          </a:xfrm>
          <a:prstGeom prst="rect">
            <a:avLst/>
          </a:prstGeom>
        </p:spPr>
        <p:txBody>
          <a:bodyPr anchor="t" rtlCol="false" tIns="0" lIns="0" bIns="0" rIns="0">
            <a:spAutoFit/>
          </a:bodyPr>
          <a:lstStyle/>
          <a:p>
            <a:pPr algn="ctr">
              <a:lnSpc>
                <a:spcPts val="11955"/>
              </a:lnSpc>
            </a:pPr>
            <a:r>
              <a:rPr lang="en-US" b="true" sz="10674" spc="-725">
                <a:solidFill>
                  <a:srgbClr val="000000"/>
                </a:solidFill>
                <a:latin typeface="Nunito Sans Heavy"/>
                <a:ea typeface="Nunito Sans Heavy"/>
                <a:cs typeface="Nunito Sans Heavy"/>
                <a:sym typeface="Nunito Sans Heavy"/>
              </a:rPr>
              <a:t>“BHHAI: An Online Payment Portal System and Profiling for Brooklyn Heights Subdivision, Guiguinto,Bulacan”</a:t>
            </a:r>
          </a:p>
          <a:p>
            <a:pPr algn="ctr">
              <a:lnSpc>
                <a:spcPts val="11955"/>
              </a:lnSpc>
            </a:pPr>
          </a:p>
        </p:txBody>
      </p:sp>
      <p:sp>
        <p:nvSpPr>
          <p:cNvPr name="Freeform 10" id="10"/>
          <p:cNvSpPr/>
          <p:nvPr/>
        </p:nvSpPr>
        <p:spPr>
          <a:xfrm flipH="true" flipV="false" rot="0">
            <a:off x="0" y="8618398"/>
            <a:ext cx="5173960" cy="1668602"/>
          </a:xfrm>
          <a:custGeom>
            <a:avLst/>
            <a:gdLst/>
            <a:ahLst/>
            <a:cxnLst/>
            <a:rect r="r" b="b" t="t" l="l"/>
            <a:pathLst>
              <a:path h="1668602" w="5173960">
                <a:moveTo>
                  <a:pt x="5173960" y="0"/>
                </a:moveTo>
                <a:lnTo>
                  <a:pt x="0" y="0"/>
                </a:lnTo>
                <a:lnTo>
                  <a:pt x="0" y="1668602"/>
                </a:lnTo>
                <a:lnTo>
                  <a:pt x="5173960" y="1668602"/>
                </a:lnTo>
                <a:lnTo>
                  <a:pt x="517396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true" rot="0">
            <a:off x="13114040" y="0"/>
            <a:ext cx="5173960" cy="1668602"/>
          </a:xfrm>
          <a:custGeom>
            <a:avLst/>
            <a:gdLst/>
            <a:ahLst/>
            <a:cxnLst/>
            <a:rect r="r" b="b" t="t" l="l"/>
            <a:pathLst>
              <a:path h="1668602" w="5173960">
                <a:moveTo>
                  <a:pt x="0" y="1668602"/>
                </a:moveTo>
                <a:lnTo>
                  <a:pt x="5173960" y="1668602"/>
                </a:lnTo>
                <a:lnTo>
                  <a:pt x="5173960" y="0"/>
                </a:lnTo>
                <a:lnTo>
                  <a:pt x="0" y="0"/>
                </a:lnTo>
                <a:lnTo>
                  <a:pt x="0" y="1668602"/>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sp>
        <p:nvSpPr>
          <p:cNvPr name="TextBox 9" id="9"/>
          <p:cNvSpPr txBox="true"/>
          <p:nvPr/>
        </p:nvSpPr>
        <p:spPr>
          <a:xfrm rot="0">
            <a:off x="2586980" y="3149373"/>
            <a:ext cx="13114040" cy="3324269"/>
          </a:xfrm>
          <a:prstGeom prst="rect">
            <a:avLst/>
          </a:prstGeom>
        </p:spPr>
        <p:txBody>
          <a:bodyPr anchor="t" rtlCol="false" tIns="0" lIns="0" bIns="0" rIns="0">
            <a:spAutoFit/>
          </a:bodyPr>
          <a:lstStyle/>
          <a:p>
            <a:pPr algn="ctr">
              <a:lnSpc>
                <a:spcPts val="27297"/>
              </a:lnSpc>
            </a:pPr>
            <a:r>
              <a:rPr lang="en-US" sz="19498" b="true">
                <a:solidFill>
                  <a:srgbClr val="004AAD"/>
                </a:solidFill>
                <a:latin typeface="Nunito Sans Heavy"/>
                <a:ea typeface="Nunito Sans Heavy"/>
                <a:cs typeface="Nunito Sans Heavy"/>
                <a:sym typeface="Nunito Sans Heavy"/>
              </a:rPr>
              <a:t>Thank You</a:t>
            </a:r>
          </a:p>
        </p:txBody>
      </p:sp>
      <p:sp>
        <p:nvSpPr>
          <p:cNvPr name="Freeform 10" id="10"/>
          <p:cNvSpPr/>
          <p:nvPr/>
        </p:nvSpPr>
        <p:spPr>
          <a:xfrm flipH="true" flipV="false" rot="0">
            <a:off x="0" y="8618398"/>
            <a:ext cx="5173960" cy="1668602"/>
          </a:xfrm>
          <a:custGeom>
            <a:avLst/>
            <a:gdLst/>
            <a:ahLst/>
            <a:cxnLst/>
            <a:rect r="r" b="b" t="t" l="l"/>
            <a:pathLst>
              <a:path h="1668602" w="5173960">
                <a:moveTo>
                  <a:pt x="5173960" y="0"/>
                </a:moveTo>
                <a:lnTo>
                  <a:pt x="0" y="0"/>
                </a:lnTo>
                <a:lnTo>
                  <a:pt x="0" y="1668602"/>
                </a:lnTo>
                <a:lnTo>
                  <a:pt x="5173960" y="1668602"/>
                </a:lnTo>
                <a:lnTo>
                  <a:pt x="517396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true" rot="0">
            <a:off x="13114040" y="0"/>
            <a:ext cx="5173960" cy="1668602"/>
          </a:xfrm>
          <a:custGeom>
            <a:avLst/>
            <a:gdLst/>
            <a:ahLst/>
            <a:cxnLst/>
            <a:rect r="r" b="b" t="t" l="l"/>
            <a:pathLst>
              <a:path h="1668602" w="5173960">
                <a:moveTo>
                  <a:pt x="0" y="1668602"/>
                </a:moveTo>
                <a:lnTo>
                  <a:pt x="5173960" y="1668602"/>
                </a:lnTo>
                <a:lnTo>
                  <a:pt x="5173960" y="0"/>
                </a:lnTo>
                <a:lnTo>
                  <a:pt x="0" y="0"/>
                </a:lnTo>
                <a:lnTo>
                  <a:pt x="0" y="1668602"/>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8618398"/>
            <a:ext cx="5173960" cy="1668602"/>
          </a:xfrm>
          <a:custGeom>
            <a:avLst/>
            <a:gdLst/>
            <a:ahLst/>
            <a:cxnLst/>
            <a:rect r="r" b="b" t="t" l="l"/>
            <a:pathLst>
              <a:path h="1668602" w="5173960">
                <a:moveTo>
                  <a:pt x="5173960" y="0"/>
                </a:moveTo>
                <a:lnTo>
                  <a:pt x="0" y="0"/>
                </a:lnTo>
                <a:lnTo>
                  <a:pt x="0" y="1668602"/>
                </a:lnTo>
                <a:lnTo>
                  <a:pt x="5173960" y="1668602"/>
                </a:lnTo>
                <a:lnTo>
                  <a:pt x="517396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3114040" y="0"/>
            <a:ext cx="5173960" cy="1668602"/>
          </a:xfrm>
          <a:custGeom>
            <a:avLst/>
            <a:gdLst/>
            <a:ahLst/>
            <a:cxnLst/>
            <a:rect r="r" b="b" t="t" l="l"/>
            <a:pathLst>
              <a:path h="1668602" w="5173960">
                <a:moveTo>
                  <a:pt x="0" y="1668602"/>
                </a:moveTo>
                <a:lnTo>
                  <a:pt x="5173960" y="1668602"/>
                </a:lnTo>
                <a:lnTo>
                  <a:pt x="5173960" y="0"/>
                </a:lnTo>
                <a:lnTo>
                  <a:pt x="0" y="0"/>
                </a:lnTo>
                <a:lnTo>
                  <a:pt x="0" y="1668602"/>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0" y="-245164"/>
            <a:ext cx="18853119" cy="11161890"/>
            <a:chOff x="0" y="0"/>
            <a:chExt cx="4965431" cy="2939757"/>
          </a:xfrm>
        </p:grpSpPr>
        <p:sp>
          <p:nvSpPr>
            <p:cNvPr name="Freeform 5" id="5"/>
            <p:cNvSpPr/>
            <p:nvPr/>
          </p:nvSpPr>
          <p:spPr>
            <a:xfrm flipH="false" flipV="false" rot="0">
              <a:off x="0" y="0"/>
              <a:ext cx="4965431" cy="2939757"/>
            </a:xfrm>
            <a:custGeom>
              <a:avLst/>
              <a:gdLst/>
              <a:ahLst/>
              <a:cxnLst/>
              <a:rect r="r" b="b" t="t" l="l"/>
              <a:pathLst>
                <a:path h="2939757" w="4965431">
                  <a:moveTo>
                    <a:pt x="0" y="0"/>
                  </a:moveTo>
                  <a:lnTo>
                    <a:pt x="4965431" y="0"/>
                  </a:lnTo>
                  <a:lnTo>
                    <a:pt x="4965431" y="2939757"/>
                  </a:lnTo>
                  <a:lnTo>
                    <a:pt x="0" y="2939757"/>
                  </a:lnTo>
                  <a:close/>
                </a:path>
              </a:pathLst>
            </a:custGeom>
            <a:solidFill>
              <a:srgbClr val="004AAD"/>
            </a:solidFill>
          </p:spPr>
        </p:sp>
        <p:sp>
          <p:nvSpPr>
            <p:cNvPr name="TextBox 6" id="6"/>
            <p:cNvSpPr txBox="true"/>
            <p:nvPr/>
          </p:nvSpPr>
          <p:spPr>
            <a:xfrm>
              <a:off x="0" y="-38100"/>
              <a:ext cx="4965431" cy="2977857"/>
            </a:xfrm>
            <a:prstGeom prst="rect">
              <a:avLst/>
            </a:prstGeom>
          </p:spPr>
          <p:txBody>
            <a:bodyPr anchor="ctr" rtlCol="false" tIns="50800" lIns="50800" bIns="50800" rIns="50800"/>
            <a:lstStyle/>
            <a:p>
              <a:pPr algn="ctr">
                <a:lnSpc>
                  <a:spcPts val="2800"/>
                </a:lnSpc>
              </a:pPr>
            </a:p>
          </p:txBody>
        </p:sp>
      </p:grpSp>
      <p:sp>
        <p:nvSpPr>
          <p:cNvPr name="TextBox 7" id="7"/>
          <p:cNvSpPr txBox="true"/>
          <p:nvPr/>
        </p:nvSpPr>
        <p:spPr>
          <a:xfrm rot="0">
            <a:off x="529140" y="64364"/>
            <a:ext cx="14323181" cy="1377949"/>
          </a:xfrm>
          <a:prstGeom prst="rect">
            <a:avLst/>
          </a:prstGeom>
        </p:spPr>
        <p:txBody>
          <a:bodyPr anchor="t" rtlCol="false" tIns="0" lIns="0" bIns="0" rIns="0">
            <a:spAutoFit/>
          </a:bodyPr>
          <a:lstStyle/>
          <a:p>
            <a:pPr algn="ctr">
              <a:lnSpc>
                <a:spcPts val="11200"/>
              </a:lnSpc>
            </a:pPr>
            <a:r>
              <a:rPr lang="en-US" sz="8000" b="true">
                <a:solidFill>
                  <a:srgbClr val="FFFFFF"/>
                </a:solidFill>
                <a:latin typeface="Nunito Sans Heavy"/>
                <a:ea typeface="Nunito Sans Heavy"/>
                <a:cs typeface="Nunito Sans Heavy"/>
                <a:sym typeface="Nunito Sans Heavy"/>
              </a:rPr>
              <a:t>TEAM STARTECHNOLOGIES</a:t>
            </a:r>
          </a:p>
        </p:txBody>
      </p:sp>
      <p:sp>
        <p:nvSpPr>
          <p:cNvPr name="TextBox 8" id="8"/>
          <p:cNvSpPr txBox="true"/>
          <p:nvPr/>
        </p:nvSpPr>
        <p:spPr>
          <a:xfrm rot="0">
            <a:off x="4286883" y="9300299"/>
            <a:ext cx="9714234" cy="919979"/>
          </a:xfrm>
          <a:prstGeom prst="rect">
            <a:avLst/>
          </a:prstGeom>
        </p:spPr>
        <p:txBody>
          <a:bodyPr anchor="t" rtlCol="false" tIns="0" lIns="0" bIns="0" rIns="0">
            <a:spAutoFit/>
          </a:bodyPr>
          <a:lstStyle/>
          <a:p>
            <a:pPr algn="ctr">
              <a:lnSpc>
                <a:spcPts val="7596"/>
              </a:lnSpc>
            </a:pPr>
            <a:r>
              <a:rPr lang="en-US" sz="5425" b="true">
                <a:solidFill>
                  <a:srgbClr val="FFFFFF"/>
                </a:solidFill>
                <a:latin typeface="Nunito Sans Heavy"/>
                <a:ea typeface="Nunito Sans Heavy"/>
                <a:cs typeface="Nunito Sans Heavy"/>
                <a:sym typeface="Nunito Sans Heavy"/>
              </a:rPr>
              <a:t>BSIT4H-G1</a:t>
            </a:r>
          </a:p>
        </p:txBody>
      </p:sp>
      <p:sp>
        <p:nvSpPr>
          <p:cNvPr name="Freeform 9" id="9"/>
          <p:cNvSpPr/>
          <p:nvPr/>
        </p:nvSpPr>
        <p:spPr>
          <a:xfrm flipH="true" flipV="false" rot="0">
            <a:off x="-301926" y="9248124"/>
            <a:ext cx="5173960" cy="1668602"/>
          </a:xfrm>
          <a:custGeom>
            <a:avLst/>
            <a:gdLst/>
            <a:ahLst/>
            <a:cxnLst/>
            <a:rect r="r" b="b" t="t" l="l"/>
            <a:pathLst>
              <a:path h="1668602" w="5173960">
                <a:moveTo>
                  <a:pt x="5173961" y="0"/>
                </a:moveTo>
                <a:lnTo>
                  <a:pt x="0" y="0"/>
                </a:lnTo>
                <a:lnTo>
                  <a:pt x="0" y="1668602"/>
                </a:lnTo>
                <a:lnTo>
                  <a:pt x="5173961" y="1668602"/>
                </a:lnTo>
                <a:lnTo>
                  <a:pt x="517396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4672320" y="-226289"/>
            <a:ext cx="5173960" cy="1668602"/>
          </a:xfrm>
          <a:custGeom>
            <a:avLst/>
            <a:gdLst/>
            <a:ahLst/>
            <a:cxnLst/>
            <a:rect r="r" b="b" t="t" l="l"/>
            <a:pathLst>
              <a:path h="1668602" w="5173960">
                <a:moveTo>
                  <a:pt x="0" y="0"/>
                </a:moveTo>
                <a:lnTo>
                  <a:pt x="5173960" y="0"/>
                </a:lnTo>
                <a:lnTo>
                  <a:pt x="5173960" y="1668602"/>
                </a:lnTo>
                <a:lnTo>
                  <a:pt x="0" y="16686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1374623" y="4778193"/>
            <a:ext cx="6544611" cy="1235055"/>
          </a:xfrm>
          <a:prstGeom prst="rect">
            <a:avLst/>
          </a:prstGeom>
        </p:spPr>
        <p:txBody>
          <a:bodyPr anchor="t" rtlCol="false" tIns="0" lIns="0" bIns="0" rIns="0">
            <a:spAutoFit/>
          </a:bodyPr>
          <a:lstStyle/>
          <a:p>
            <a:pPr algn="ctr">
              <a:lnSpc>
                <a:spcPts val="4901"/>
              </a:lnSpc>
            </a:pPr>
            <a:r>
              <a:rPr lang="en-US" b="true" sz="3500">
                <a:solidFill>
                  <a:srgbClr val="FFFFFF"/>
                </a:solidFill>
                <a:latin typeface="Roboto Bold"/>
                <a:ea typeface="Roboto Bold"/>
                <a:cs typeface="Roboto Bold"/>
                <a:sym typeface="Roboto Bold"/>
              </a:rPr>
              <a:t>CLYDE T. CANAS</a:t>
            </a:r>
          </a:p>
          <a:p>
            <a:pPr algn="ctr">
              <a:lnSpc>
                <a:spcPts val="4901"/>
              </a:lnSpc>
            </a:pPr>
          </a:p>
        </p:txBody>
      </p:sp>
      <p:grpSp>
        <p:nvGrpSpPr>
          <p:cNvPr name="Group 12" id="12"/>
          <p:cNvGrpSpPr/>
          <p:nvPr/>
        </p:nvGrpSpPr>
        <p:grpSpPr>
          <a:xfrm rot="0">
            <a:off x="7345242" y="1668602"/>
            <a:ext cx="2727845" cy="3095496"/>
            <a:chOff x="0" y="0"/>
            <a:chExt cx="812800" cy="922347"/>
          </a:xfrm>
        </p:grpSpPr>
        <p:sp>
          <p:nvSpPr>
            <p:cNvPr name="Freeform 13" id="13"/>
            <p:cNvSpPr/>
            <p:nvPr/>
          </p:nvSpPr>
          <p:spPr>
            <a:xfrm flipH="false" flipV="false" rot="0">
              <a:off x="0" y="0"/>
              <a:ext cx="812800" cy="922347"/>
            </a:xfrm>
            <a:custGeom>
              <a:avLst/>
              <a:gdLst/>
              <a:ahLst/>
              <a:cxnLst/>
              <a:rect r="r" b="b" t="t" l="l"/>
              <a:pathLst>
                <a:path h="922347" w="812800">
                  <a:moveTo>
                    <a:pt x="406400" y="0"/>
                  </a:moveTo>
                  <a:cubicBezTo>
                    <a:pt x="181951" y="0"/>
                    <a:pt x="0" y="206474"/>
                    <a:pt x="0" y="461173"/>
                  </a:cubicBezTo>
                  <a:cubicBezTo>
                    <a:pt x="0" y="715872"/>
                    <a:pt x="181951" y="922347"/>
                    <a:pt x="406400" y="922347"/>
                  </a:cubicBezTo>
                  <a:cubicBezTo>
                    <a:pt x="630849" y="922347"/>
                    <a:pt x="812800" y="715872"/>
                    <a:pt x="812800" y="461173"/>
                  </a:cubicBezTo>
                  <a:cubicBezTo>
                    <a:pt x="812800" y="206474"/>
                    <a:pt x="630849" y="0"/>
                    <a:pt x="406400" y="0"/>
                  </a:cubicBezTo>
                  <a:close/>
                </a:path>
              </a:pathLst>
            </a:custGeom>
            <a:blipFill>
              <a:blip r:embed="rId6"/>
              <a:stretch>
                <a:fillRect l="0" t="-4311" r="0" b="-8989"/>
              </a:stretch>
            </a:blipFill>
          </p:spPr>
        </p:sp>
      </p:grpSp>
      <p:grpSp>
        <p:nvGrpSpPr>
          <p:cNvPr name="Group 14" id="14"/>
          <p:cNvGrpSpPr/>
          <p:nvPr/>
        </p:nvGrpSpPr>
        <p:grpSpPr>
          <a:xfrm rot="0">
            <a:off x="14159312" y="1592541"/>
            <a:ext cx="2727845" cy="3171558"/>
            <a:chOff x="0" y="0"/>
            <a:chExt cx="812800" cy="945010"/>
          </a:xfrm>
        </p:grpSpPr>
        <p:sp>
          <p:nvSpPr>
            <p:cNvPr name="Freeform 15" id="15"/>
            <p:cNvSpPr/>
            <p:nvPr/>
          </p:nvSpPr>
          <p:spPr>
            <a:xfrm flipH="false" flipV="false" rot="0">
              <a:off x="0" y="0"/>
              <a:ext cx="812800" cy="945010"/>
            </a:xfrm>
            <a:custGeom>
              <a:avLst/>
              <a:gdLst/>
              <a:ahLst/>
              <a:cxnLst/>
              <a:rect r="r" b="b" t="t" l="l"/>
              <a:pathLst>
                <a:path h="945010" w="812800">
                  <a:moveTo>
                    <a:pt x="406400" y="0"/>
                  </a:moveTo>
                  <a:cubicBezTo>
                    <a:pt x="181951" y="0"/>
                    <a:pt x="0" y="211548"/>
                    <a:pt x="0" y="472505"/>
                  </a:cubicBezTo>
                  <a:cubicBezTo>
                    <a:pt x="0" y="733463"/>
                    <a:pt x="181951" y="945010"/>
                    <a:pt x="406400" y="945010"/>
                  </a:cubicBezTo>
                  <a:cubicBezTo>
                    <a:pt x="630849" y="945010"/>
                    <a:pt x="812800" y="733463"/>
                    <a:pt x="812800" y="472505"/>
                  </a:cubicBezTo>
                  <a:cubicBezTo>
                    <a:pt x="812800" y="211548"/>
                    <a:pt x="630849" y="0"/>
                    <a:pt x="406400" y="0"/>
                  </a:cubicBezTo>
                  <a:close/>
                </a:path>
              </a:pathLst>
            </a:custGeom>
            <a:blipFill>
              <a:blip r:embed="rId7"/>
              <a:stretch>
                <a:fillRect l="-19329" t="-5842" r="-23649" b="0"/>
              </a:stretch>
            </a:blipFill>
          </p:spPr>
        </p:sp>
      </p:grpSp>
      <p:grpSp>
        <p:nvGrpSpPr>
          <p:cNvPr name="Group 16" id="16"/>
          <p:cNvGrpSpPr/>
          <p:nvPr/>
        </p:nvGrpSpPr>
        <p:grpSpPr>
          <a:xfrm rot="0">
            <a:off x="560133" y="1592541"/>
            <a:ext cx="2675098" cy="3247620"/>
            <a:chOff x="0" y="0"/>
            <a:chExt cx="751959" cy="912892"/>
          </a:xfrm>
        </p:grpSpPr>
        <p:sp>
          <p:nvSpPr>
            <p:cNvPr name="Freeform 17" id="17"/>
            <p:cNvSpPr/>
            <p:nvPr/>
          </p:nvSpPr>
          <p:spPr>
            <a:xfrm flipH="false" flipV="false" rot="0">
              <a:off x="0" y="0"/>
              <a:ext cx="751959" cy="912892"/>
            </a:xfrm>
            <a:custGeom>
              <a:avLst/>
              <a:gdLst/>
              <a:ahLst/>
              <a:cxnLst/>
              <a:rect r="r" b="b" t="t" l="l"/>
              <a:pathLst>
                <a:path h="912892" w="751959">
                  <a:moveTo>
                    <a:pt x="375979" y="0"/>
                  </a:moveTo>
                  <a:cubicBezTo>
                    <a:pt x="168332" y="0"/>
                    <a:pt x="0" y="204358"/>
                    <a:pt x="0" y="456446"/>
                  </a:cubicBezTo>
                  <a:cubicBezTo>
                    <a:pt x="0" y="708534"/>
                    <a:pt x="168332" y="912892"/>
                    <a:pt x="375979" y="912892"/>
                  </a:cubicBezTo>
                  <a:cubicBezTo>
                    <a:pt x="583627" y="912892"/>
                    <a:pt x="751959" y="708534"/>
                    <a:pt x="751959" y="456446"/>
                  </a:cubicBezTo>
                  <a:cubicBezTo>
                    <a:pt x="751959" y="204358"/>
                    <a:pt x="583627" y="0"/>
                    <a:pt x="375979" y="0"/>
                  </a:cubicBezTo>
                  <a:close/>
                </a:path>
              </a:pathLst>
            </a:custGeom>
            <a:blipFill>
              <a:blip r:embed="rId8"/>
              <a:stretch>
                <a:fillRect l="0" t="-6807" r="0" b="-6807"/>
              </a:stretch>
            </a:blipFill>
          </p:spPr>
        </p:sp>
      </p:grpSp>
      <p:grpSp>
        <p:nvGrpSpPr>
          <p:cNvPr name="Group 18" id="18"/>
          <p:cNvGrpSpPr/>
          <p:nvPr/>
        </p:nvGrpSpPr>
        <p:grpSpPr>
          <a:xfrm rot="0">
            <a:off x="3261605" y="5547568"/>
            <a:ext cx="2727845" cy="3032730"/>
            <a:chOff x="0" y="0"/>
            <a:chExt cx="812800" cy="903645"/>
          </a:xfrm>
        </p:grpSpPr>
        <p:sp>
          <p:nvSpPr>
            <p:cNvPr name="Freeform 19" id="19"/>
            <p:cNvSpPr/>
            <p:nvPr/>
          </p:nvSpPr>
          <p:spPr>
            <a:xfrm flipH="false" flipV="false" rot="0">
              <a:off x="0" y="0"/>
              <a:ext cx="812800" cy="903645"/>
            </a:xfrm>
            <a:custGeom>
              <a:avLst/>
              <a:gdLst/>
              <a:ahLst/>
              <a:cxnLst/>
              <a:rect r="r" b="b" t="t" l="l"/>
              <a:pathLst>
                <a:path h="903645" w="812800">
                  <a:moveTo>
                    <a:pt x="406400" y="0"/>
                  </a:moveTo>
                  <a:cubicBezTo>
                    <a:pt x="181951" y="0"/>
                    <a:pt x="0" y="202288"/>
                    <a:pt x="0" y="451822"/>
                  </a:cubicBezTo>
                  <a:cubicBezTo>
                    <a:pt x="0" y="701357"/>
                    <a:pt x="181951" y="903645"/>
                    <a:pt x="406400" y="903645"/>
                  </a:cubicBezTo>
                  <a:cubicBezTo>
                    <a:pt x="630849" y="903645"/>
                    <a:pt x="812800" y="701357"/>
                    <a:pt x="812800" y="451822"/>
                  </a:cubicBezTo>
                  <a:cubicBezTo>
                    <a:pt x="812800" y="202288"/>
                    <a:pt x="630849" y="0"/>
                    <a:pt x="406400" y="0"/>
                  </a:cubicBezTo>
                  <a:close/>
                </a:path>
              </a:pathLst>
            </a:custGeom>
            <a:blipFill>
              <a:blip r:embed="rId9"/>
              <a:stretch>
                <a:fillRect l="0" t="-7822" r="0" b="-7822"/>
              </a:stretch>
            </a:blipFill>
          </p:spPr>
        </p:sp>
      </p:grpSp>
      <p:grpSp>
        <p:nvGrpSpPr>
          <p:cNvPr name="Group 20" id="20"/>
          <p:cNvGrpSpPr/>
          <p:nvPr/>
        </p:nvGrpSpPr>
        <p:grpSpPr>
          <a:xfrm rot="0">
            <a:off x="11292800" y="5438583"/>
            <a:ext cx="2727845" cy="3081425"/>
            <a:chOff x="0" y="0"/>
            <a:chExt cx="812800" cy="918154"/>
          </a:xfrm>
        </p:grpSpPr>
        <p:sp>
          <p:nvSpPr>
            <p:cNvPr name="Freeform 21" id="21"/>
            <p:cNvSpPr/>
            <p:nvPr/>
          </p:nvSpPr>
          <p:spPr>
            <a:xfrm flipH="false" flipV="false" rot="0">
              <a:off x="0" y="0"/>
              <a:ext cx="812800" cy="918154"/>
            </a:xfrm>
            <a:custGeom>
              <a:avLst/>
              <a:gdLst/>
              <a:ahLst/>
              <a:cxnLst/>
              <a:rect r="r" b="b" t="t" l="l"/>
              <a:pathLst>
                <a:path h="918154" w="812800">
                  <a:moveTo>
                    <a:pt x="406400" y="0"/>
                  </a:moveTo>
                  <a:cubicBezTo>
                    <a:pt x="181951" y="0"/>
                    <a:pt x="0" y="205536"/>
                    <a:pt x="0" y="459077"/>
                  </a:cubicBezTo>
                  <a:cubicBezTo>
                    <a:pt x="0" y="712618"/>
                    <a:pt x="181951" y="918154"/>
                    <a:pt x="406400" y="918154"/>
                  </a:cubicBezTo>
                  <a:cubicBezTo>
                    <a:pt x="630849" y="918154"/>
                    <a:pt x="812800" y="712618"/>
                    <a:pt x="812800" y="459077"/>
                  </a:cubicBezTo>
                  <a:cubicBezTo>
                    <a:pt x="812800" y="205536"/>
                    <a:pt x="630849" y="0"/>
                    <a:pt x="406400" y="0"/>
                  </a:cubicBezTo>
                  <a:close/>
                </a:path>
              </a:pathLst>
            </a:custGeom>
            <a:blipFill>
              <a:blip r:embed="rId10"/>
              <a:stretch>
                <a:fillRect l="0" t="-6909" r="0" b="-6909"/>
              </a:stretch>
            </a:blipFill>
          </p:spPr>
        </p:sp>
      </p:grpSp>
      <p:sp>
        <p:nvSpPr>
          <p:cNvPr name="TextBox 22" id="22"/>
          <p:cNvSpPr txBox="true"/>
          <p:nvPr/>
        </p:nvSpPr>
        <p:spPr>
          <a:xfrm rot="0">
            <a:off x="5893526" y="4811722"/>
            <a:ext cx="5631278" cy="596880"/>
          </a:xfrm>
          <a:prstGeom prst="rect">
            <a:avLst/>
          </a:prstGeom>
        </p:spPr>
        <p:txBody>
          <a:bodyPr anchor="t" rtlCol="false" tIns="0" lIns="0" bIns="0" rIns="0">
            <a:spAutoFit/>
          </a:bodyPr>
          <a:lstStyle/>
          <a:p>
            <a:pPr algn="ctr">
              <a:lnSpc>
                <a:spcPts val="4901"/>
              </a:lnSpc>
            </a:pPr>
            <a:r>
              <a:rPr lang="en-US" sz="3500" b="true">
                <a:solidFill>
                  <a:srgbClr val="FFFFFF"/>
                </a:solidFill>
                <a:latin typeface="Nunito Sans Heavy"/>
                <a:ea typeface="Nunito Sans Heavy"/>
                <a:cs typeface="Nunito Sans Heavy"/>
                <a:sym typeface="Nunito Sans Heavy"/>
              </a:rPr>
              <a:t>JOSELITO M. JUCAY JR</a:t>
            </a:r>
          </a:p>
        </p:txBody>
      </p:sp>
      <p:sp>
        <p:nvSpPr>
          <p:cNvPr name="TextBox 23" id="23"/>
          <p:cNvSpPr txBox="true"/>
          <p:nvPr/>
        </p:nvSpPr>
        <p:spPr>
          <a:xfrm rot="0">
            <a:off x="12656722" y="4713720"/>
            <a:ext cx="5631278" cy="596880"/>
          </a:xfrm>
          <a:prstGeom prst="rect">
            <a:avLst/>
          </a:prstGeom>
        </p:spPr>
        <p:txBody>
          <a:bodyPr anchor="t" rtlCol="false" tIns="0" lIns="0" bIns="0" rIns="0">
            <a:spAutoFit/>
          </a:bodyPr>
          <a:lstStyle/>
          <a:p>
            <a:pPr algn="ctr">
              <a:lnSpc>
                <a:spcPts val="4901"/>
              </a:lnSpc>
            </a:pPr>
            <a:r>
              <a:rPr lang="en-US" sz="3500" b="true">
                <a:solidFill>
                  <a:srgbClr val="FFFFFF"/>
                </a:solidFill>
                <a:latin typeface="Nunito Sans Heavy"/>
                <a:ea typeface="Nunito Sans Heavy"/>
                <a:cs typeface="Nunito Sans Heavy"/>
                <a:sym typeface="Nunito Sans Heavy"/>
              </a:rPr>
              <a:t>NATHANIEL A. MORAL</a:t>
            </a:r>
          </a:p>
        </p:txBody>
      </p:sp>
      <p:sp>
        <p:nvSpPr>
          <p:cNvPr name="TextBox 24" id="24"/>
          <p:cNvSpPr txBox="true"/>
          <p:nvPr/>
        </p:nvSpPr>
        <p:spPr>
          <a:xfrm rot="0">
            <a:off x="784805" y="8566478"/>
            <a:ext cx="7674260" cy="596880"/>
          </a:xfrm>
          <a:prstGeom prst="rect">
            <a:avLst/>
          </a:prstGeom>
        </p:spPr>
        <p:txBody>
          <a:bodyPr anchor="t" rtlCol="false" tIns="0" lIns="0" bIns="0" rIns="0">
            <a:spAutoFit/>
          </a:bodyPr>
          <a:lstStyle/>
          <a:p>
            <a:pPr algn="ctr">
              <a:lnSpc>
                <a:spcPts val="4901"/>
              </a:lnSpc>
            </a:pPr>
            <a:r>
              <a:rPr lang="en-US" sz="3500" b="true">
                <a:solidFill>
                  <a:srgbClr val="FFFFFF"/>
                </a:solidFill>
                <a:latin typeface="Nunito Sans Heavy"/>
                <a:ea typeface="Nunito Sans Heavy"/>
                <a:cs typeface="Nunito Sans Heavy"/>
                <a:sym typeface="Nunito Sans Heavy"/>
              </a:rPr>
              <a:t>ROSECHELL R. SAN DIEGO</a:t>
            </a:r>
          </a:p>
        </p:txBody>
      </p:sp>
      <p:sp>
        <p:nvSpPr>
          <p:cNvPr name="TextBox 25" id="25"/>
          <p:cNvSpPr txBox="true"/>
          <p:nvPr/>
        </p:nvSpPr>
        <p:spPr>
          <a:xfrm rot="0">
            <a:off x="8709165" y="8513623"/>
            <a:ext cx="7674260" cy="596880"/>
          </a:xfrm>
          <a:prstGeom prst="rect">
            <a:avLst/>
          </a:prstGeom>
        </p:spPr>
        <p:txBody>
          <a:bodyPr anchor="t" rtlCol="false" tIns="0" lIns="0" bIns="0" rIns="0">
            <a:spAutoFit/>
          </a:bodyPr>
          <a:lstStyle/>
          <a:p>
            <a:pPr algn="ctr">
              <a:lnSpc>
                <a:spcPts val="4901"/>
              </a:lnSpc>
            </a:pPr>
            <a:r>
              <a:rPr lang="en-US" sz="3500" b="true">
                <a:solidFill>
                  <a:srgbClr val="FFFFFF"/>
                </a:solidFill>
                <a:latin typeface="Nunito Sans Heavy"/>
                <a:ea typeface="Nunito Sans Heavy"/>
                <a:cs typeface="Nunito Sans Heavy"/>
                <a:sym typeface="Nunito Sans Heavy"/>
              </a:rPr>
              <a:t>MIKE KEVIN A. UBAL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378097" y="-222708"/>
            <a:ext cx="9658350" cy="2395425"/>
            <a:chOff x="0" y="0"/>
            <a:chExt cx="2543763" cy="630894"/>
          </a:xfrm>
        </p:grpSpPr>
        <p:sp>
          <p:nvSpPr>
            <p:cNvPr name="Freeform 10" id="10"/>
            <p:cNvSpPr/>
            <p:nvPr/>
          </p:nvSpPr>
          <p:spPr>
            <a:xfrm flipH="false" flipV="false" rot="0">
              <a:off x="0" y="0"/>
              <a:ext cx="2543763" cy="630894"/>
            </a:xfrm>
            <a:custGeom>
              <a:avLst/>
              <a:gdLst/>
              <a:ahLst/>
              <a:cxnLst/>
              <a:rect r="r" b="b" t="t" l="l"/>
              <a:pathLst>
                <a:path h="630894" w="2543763">
                  <a:moveTo>
                    <a:pt x="0" y="0"/>
                  </a:moveTo>
                  <a:lnTo>
                    <a:pt x="2543763" y="0"/>
                  </a:lnTo>
                  <a:lnTo>
                    <a:pt x="2543763" y="630894"/>
                  </a:lnTo>
                  <a:lnTo>
                    <a:pt x="0" y="630894"/>
                  </a:lnTo>
                  <a:close/>
                </a:path>
              </a:pathLst>
            </a:custGeom>
            <a:solidFill>
              <a:srgbClr val="004AAD"/>
            </a:solidFill>
          </p:spPr>
        </p:sp>
        <p:sp>
          <p:nvSpPr>
            <p:cNvPr name="TextBox 11" id="11"/>
            <p:cNvSpPr txBox="true"/>
            <p:nvPr/>
          </p:nvSpPr>
          <p:spPr>
            <a:xfrm>
              <a:off x="0" y="-38100"/>
              <a:ext cx="2543763" cy="668994"/>
            </a:xfrm>
            <a:prstGeom prst="rect">
              <a:avLst/>
            </a:prstGeom>
          </p:spPr>
          <p:txBody>
            <a:bodyPr anchor="ctr" rtlCol="false" tIns="50800" lIns="50800" bIns="50800" rIns="50800"/>
            <a:lstStyle/>
            <a:p>
              <a:pPr algn="ctr">
                <a:lnSpc>
                  <a:spcPts val="2800"/>
                </a:lnSpc>
              </a:pPr>
            </a:p>
          </p:txBody>
        </p:sp>
      </p:grpSp>
      <p:sp>
        <p:nvSpPr>
          <p:cNvPr name="TextBox 12" id="12"/>
          <p:cNvSpPr txBox="true"/>
          <p:nvPr/>
        </p:nvSpPr>
        <p:spPr>
          <a:xfrm rot="0">
            <a:off x="1479294" y="270448"/>
            <a:ext cx="5243098" cy="1533531"/>
          </a:xfrm>
          <a:prstGeom prst="rect">
            <a:avLst/>
          </a:prstGeom>
        </p:spPr>
        <p:txBody>
          <a:bodyPr anchor="t" rtlCol="false" tIns="0" lIns="0" bIns="0" rIns="0">
            <a:spAutoFit/>
          </a:bodyPr>
          <a:lstStyle/>
          <a:p>
            <a:pPr algn="ctr">
              <a:lnSpc>
                <a:spcPts val="12599"/>
              </a:lnSpc>
            </a:pPr>
            <a:r>
              <a:rPr lang="en-US" sz="8999" b="true">
                <a:solidFill>
                  <a:srgbClr val="FFFFFF"/>
                </a:solidFill>
                <a:latin typeface="Nunito Sans Heavy"/>
                <a:ea typeface="Nunito Sans Heavy"/>
                <a:cs typeface="Nunito Sans Heavy"/>
                <a:sym typeface="Nunito Sans Heavy"/>
              </a:rPr>
              <a:t>Overview</a:t>
            </a:r>
          </a:p>
        </p:txBody>
      </p:sp>
      <p:sp>
        <p:nvSpPr>
          <p:cNvPr name="TextBox 13" id="13"/>
          <p:cNvSpPr txBox="true"/>
          <p:nvPr/>
        </p:nvSpPr>
        <p:spPr>
          <a:xfrm rot="0">
            <a:off x="383147" y="2578012"/>
            <a:ext cx="17470482" cy="7408546"/>
          </a:xfrm>
          <a:prstGeom prst="rect">
            <a:avLst/>
          </a:prstGeom>
        </p:spPr>
        <p:txBody>
          <a:bodyPr anchor="t" rtlCol="false" tIns="0" lIns="0" bIns="0" rIns="0">
            <a:spAutoFit/>
          </a:bodyPr>
          <a:lstStyle/>
          <a:p>
            <a:pPr algn="just">
              <a:lnSpc>
                <a:spcPts val="5879"/>
              </a:lnSpc>
              <a:spcBef>
                <a:spcPct val="0"/>
              </a:spcBef>
            </a:pPr>
            <a:r>
              <a:rPr lang="en-US" sz="4199">
                <a:solidFill>
                  <a:srgbClr val="000000"/>
                </a:solidFill>
                <a:latin typeface="Roboto"/>
                <a:ea typeface="Roboto"/>
                <a:cs typeface="Roboto"/>
                <a:sym typeface="Roboto"/>
              </a:rPr>
              <a:t>This project focuses on developing an online payment portal system for a homeowners association (HOA) to improve financial transactions and enhance community communication. The user-friendly platform will feature a Transparency Report that provides homeowners with detailed financial insights, including payment history and outstanding balances, promoting trust in the HOA. User Profiling will allow homeowners to maintain accurate profiles, while a secure Payment System will facilitate various payment methods for efficient processing. The system will also send reminders to encourage timely payments and track overdue amounts.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sp>
        <p:nvSpPr>
          <p:cNvPr name="TextBox 9" id="9"/>
          <p:cNvSpPr txBox="true"/>
          <p:nvPr/>
        </p:nvSpPr>
        <p:spPr>
          <a:xfrm rot="0">
            <a:off x="411934" y="502681"/>
            <a:ext cx="1939447" cy="1377949"/>
          </a:xfrm>
          <a:prstGeom prst="rect">
            <a:avLst/>
          </a:prstGeom>
        </p:spPr>
        <p:txBody>
          <a:bodyPr anchor="t" rtlCol="false" tIns="0" lIns="0" bIns="0" rIns="0">
            <a:spAutoFit/>
          </a:bodyPr>
          <a:lstStyle/>
          <a:p>
            <a:pPr algn="ctr">
              <a:lnSpc>
                <a:spcPts val="11200"/>
              </a:lnSpc>
            </a:pPr>
            <a:r>
              <a:rPr lang="en-US" sz="8000" b="true">
                <a:solidFill>
                  <a:srgbClr val="FFFFFF"/>
                </a:solidFill>
                <a:latin typeface="Nunito Sans Heavy"/>
                <a:ea typeface="Nunito Sans Heavy"/>
                <a:cs typeface="Nunito Sans Heavy"/>
                <a:sym typeface="Nunito Sans Heavy"/>
              </a:rPr>
              <a:t>01</a:t>
            </a:r>
          </a:p>
        </p:txBody>
      </p:sp>
      <p:sp>
        <p:nvSpPr>
          <p:cNvPr name="TextBox 10" id="10"/>
          <p:cNvSpPr txBox="true"/>
          <p:nvPr/>
        </p:nvSpPr>
        <p:spPr>
          <a:xfrm rot="0">
            <a:off x="411934" y="2225675"/>
            <a:ext cx="17360927" cy="7086600"/>
          </a:xfrm>
          <a:prstGeom prst="rect">
            <a:avLst/>
          </a:prstGeom>
        </p:spPr>
        <p:txBody>
          <a:bodyPr anchor="t" rtlCol="false" tIns="0" lIns="0" bIns="0" rIns="0">
            <a:spAutoFit/>
          </a:bodyPr>
          <a:lstStyle/>
          <a:p>
            <a:pPr algn="just">
              <a:lnSpc>
                <a:spcPts val="6299"/>
              </a:lnSpc>
            </a:pPr>
            <a:r>
              <a:rPr lang="en-US" sz="4499">
                <a:solidFill>
                  <a:srgbClr val="000000"/>
                </a:solidFill>
                <a:latin typeface="Nunito Sans"/>
                <a:ea typeface="Nunito Sans"/>
                <a:cs typeface="Nunito Sans"/>
                <a:sym typeface="Nunito Sans"/>
              </a:rPr>
              <a:t>The study aims to create an online payment portal for a homeowners association (HOA) that makes financial transactions easier and improves communication within the community. The goal is to offer features like transparency reports, so homeowners can see where their money is going, as well as user profiles for better account management. It will also have a secure payment system, reminders to help people pay on time. Overall, the study seeks to build trust among homeowners and encourage more active participation in community life.</a:t>
            </a:r>
          </a:p>
        </p:txBody>
      </p:sp>
      <p:grpSp>
        <p:nvGrpSpPr>
          <p:cNvPr name="Group 11" id="11"/>
          <p:cNvGrpSpPr/>
          <p:nvPr/>
        </p:nvGrpSpPr>
        <p:grpSpPr>
          <a:xfrm rot="0">
            <a:off x="3324904" y="241506"/>
            <a:ext cx="11638192" cy="1639124"/>
            <a:chOff x="0" y="0"/>
            <a:chExt cx="3065203" cy="431704"/>
          </a:xfrm>
        </p:grpSpPr>
        <p:sp>
          <p:nvSpPr>
            <p:cNvPr name="Freeform 12" id="12"/>
            <p:cNvSpPr/>
            <p:nvPr/>
          </p:nvSpPr>
          <p:spPr>
            <a:xfrm flipH="false" flipV="false" rot="0">
              <a:off x="0" y="0"/>
              <a:ext cx="3065203" cy="431704"/>
            </a:xfrm>
            <a:custGeom>
              <a:avLst/>
              <a:gdLst/>
              <a:ahLst/>
              <a:cxnLst/>
              <a:rect r="r" b="b" t="t" l="l"/>
              <a:pathLst>
                <a:path h="431704" w="3065203">
                  <a:moveTo>
                    <a:pt x="0" y="0"/>
                  </a:moveTo>
                  <a:lnTo>
                    <a:pt x="3065203" y="0"/>
                  </a:lnTo>
                  <a:lnTo>
                    <a:pt x="3065203" y="431704"/>
                  </a:lnTo>
                  <a:lnTo>
                    <a:pt x="0" y="431704"/>
                  </a:lnTo>
                  <a:close/>
                </a:path>
              </a:pathLst>
            </a:custGeom>
            <a:solidFill>
              <a:srgbClr val="004AAD"/>
            </a:solidFill>
          </p:spPr>
        </p:sp>
        <p:sp>
          <p:nvSpPr>
            <p:cNvPr name="TextBox 13" id="13"/>
            <p:cNvSpPr txBox="true"/>
            <p:nvPr/>
          </p:nvSpPr>
          <p:spPr>
            <a:xfrm>
              <a:off x="0" y="-38100"/>
              <a:ext cx="3065203" cy="469804"/>
            </a:xfrm>
            <a:prstGeom prst="rect">
              <a:avLst/>
            </a:prstGeom>
          </p:spPr>
          <p:txBody>
            <a:bodyPr anchor="ctr" rtlCol="false" tIns="50800" lIns="50800" bIns="50800" rIns="50800"/>
            <a:lstStyle/>
            <a:p>
              <a:pPr algn="ctr">
                <a:lnSpc>
                  <a:spcPts val="2800"/>
                </a:lnSpc>
              </a:pPr>
            </a:p>
          </p:txBody>
        </p:sp>
      </p:grpSp>
      <p:sp>
        <p:nvSpPr>
          <p:cNvPr name="TextBox 14" id="14"/>
          <p:cNvSpPr txBox="true"/>
          <p:nvPr/>
        </p:nvSpPr>
        <p:spPr>
          <a:xfrm rot="0">
            <a:off x="2508845" y="291131"/>
            <a:ext cx="13270310" cy="1377949"/>
          </a:xfrm>
          <a:prstGeom prst="rect">
            <a:avLst/>
          </a:prstGeom>
        </p:spPr>
        <p:txBody>
          <a:bodyPr anchor="t" rtlCol="false" tIns="0" lIns="0" bIns="0" rIns="0">
            <a:spAutoFit/>
          </a:bodyPr>
          <a:lstStyle/>
          <a:p>
            <a:pPr algn="ctr">
              <a:lnSpc>
                <a:spcPts val="11200"/>
              </a:lnSpc>
            </a:pPr>
            <a:r>
              <a:rPr lang="en-US" sz="8000" b="true">
                <a:solidFill>
                  <a:srgbClr val="FFFFFF"/>
                </a:solidFill>
                <a:latin typeface="Nunito Sans Heavy"/>
                <a:ea typeface="Nunito Sans Heavy"/>
                <a:cs typeface="Nunito Sans Heavy"/>
                <a:sym typeface="Nunito Sans Heavy"/>
              </a:rPr>
              <a:t>GENERAL OBJECTIVE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sp>
        <p:nvSpPr>
          <p:cNvPr name="TextBox 9" id="9"/>
          <p:cNvSpPr txBox="true"/>
          <p:nvPr/>
        </p:nvSpPr>
        <p:spPr>
          <a:xfrm rot="0">
            <a:off x="411934" y="502681"/>
            <a:ext cx="1939447" cy="1377949"/>
          </a:xfrm>
          <a:prstGeom prst="rect">
            <a:avLst/>
          </a:prstGeom>
        </p:spPr>
        <p:txBody>
          <a:bodyPr anchor="t" rtlCol="false" tIns="0" lIns="0" bIns="0" rIns="0">
            <a:spAutoFit/>
          </a:bodyPr>
          <a:lstStyle/>
          <a:p>
            <a:pPr algn="ctr">
              <a:lnSpc>
                <a:spcPts val="11200"/>
              </a:lnSpc>
            </a:pPr>
            <a:r>
              <a:rPr lang="en-US" sz="8000" b="true">
                <a:solidFill>
                  <a:srgbClr val="FFFFFF"/>
                </a:solidFill>
                <a:latin typeface="Nunito Sans Heavy"/>
                <a:ea typeface="Nunito Sans Heavy"/>
                <a:cs typeface="Nunito Sans Heavy"/>
                <a:sym typeface="Nunito Sans Heavy"/>
              </a:rPr>
              <a:t>01</a:t>
            </a:r>
          </a:p>
        </p:txBody>
      </p:sp>
      <p:grpSp>
        <p:nvGrpSpPr>
          <p:cNvPr name="Group 10" id="10"/>
          <p:cNvGrpSpPr/>
          <p:nvPr/>
        </p:nvGrpSpPr>
        <p:grpSpPr>
          <a:xfrm rot="0">
            <a:off x="-241844" y="-28575"/>
            <a:ext cx="11638192" cy="1999651"/>
            <a:chOff x="0" y="0"/>
            <a:chExt cx="3065203" cy="526657"/>
          </a:xfrm>
        </p:grpSpPr>
        <p:sp>
          <p:nvSpPr>
            <p:cNvPr name="Freeform 11" id="11"/>
            <p:cNvSpPr/>
            <p:nvPr/>
          </p:nvSpPr>
          <p:spPr>
            <a:xfrm flipH="false" flipV="false" rot="0">
              <a:off x="0" y="0"/>
              <a:ext cx="3065203" cy="526657"/>
            </a:xfrm>
            <a:custGeom>
              <a:avLst/>
              <a:gdLst/>
              <a:ahLst/>
              <a:cxnLst/>
              <a:rect r="r" b="b" t="t" l="l"/>
              <a:pathLst>
                <a:path h="526657" w="3065203">
                  <a:moveTo>
                    <a:pt x="0" y="0"/>
                  </a:moveTo>
                  <a:lnTo>
                    <a:pt x="3065203" y="0"/>
                  </a:lnTo>
                  <a:lnTo>
                    <a:pt x="3065203" y="526657"/>
                  </a:lnTo>
                  <a:lnTo>
                    <a:pt x="0" y="526657"/>
                  </a:lnTo>
                  <a:close/>
                </a:path>
              </a:pathLst>
            </a:custGeom>
            <a:solidFill>
              <a:srgbClr val="004AAD"/>
            </a:solidFill>
          </p:spPr>
        </p:sp>
        <p:sp>
          <p:nvSpPr>
            <p:cNvPr name="TextBox 12" id="12"/>
            <p:cNvSpPr txBox="true"/>
            <p:nvPr/>
          </p:nvSpPr>
          <p:spPr>
            <a:xfrm>
              <a:off x="0" y="-38100"/>
              <a:ext cx="3065203" cy="564757"/>
            </a:xfrm>
            <a:prstGeom prst="rect">
              <a:avLst/>
            </a:prstGeom>
          </p:spPr>
          <p:txBody>
            <a:bodyPr anchor="ctr" rtlCol="false" tIns="50800" lIns="50800" bIns="50800" rIns="50800"/>
            <a:lstStyle/>
            <a:p>
              <a:pPr algn="ctr">
                <a:lnSpc>
                  <a:spcPts val="2800"/>
                </a:lnSpc>
              </a:pPr>
            </a:p>
          </p:txBody>
        </p:sp>
      </p:grpSp>
      <p:sp>
        <p:nvSpPr>
          <p:cNvPr name="TextBox 13" id="13"/>
          <p:cNvSpPr txBox="true"/>
          <p:nvPr/>
        </p:nvSpPr>
        <p:spPr>
          <a:xfrm rot="0">
            <a:off x="-1153841" y="180369"/>
            <a:ext cx="13270310" cy="1377949"/>
          </a:xfrm>
          <a:prstGeom prst="rect">
            <a:avLst/>
          </a:prstGeom>
        </p:spPr>
        <p:txBody>
          <a:bodyPr anchor="t" rtlCol="false" tIns="0" lIns="0" bIns="0" rIns="0">
            <a:spAutoFit/>
          </a:bodyPr>
          <a:lstStyle/>
          <a:p>
            <a:pPr algn="ctr">
              <a:lnSpc>
                <a:spcPts val="11200"/>
              </a:lnSpc>
            </a:pPr>
            <a:r>
              <a:rPr lang="en-US" sz="8000" b="true">
                <a:solidFill>
                  <a:srgbClr val="FFFFFF"/>
                </a:solidFill>
                <a:latin typeface="Nunito Sans Heavy"/>
                <a:ea typeface="Nunito Sans Heavy"/>
                <a:cs typeface="Nunito Sans Heavy"/>
                <a:sym typeface="Nunito Sans Heavy"/>
              </a:rPr>
              <a:t>SPECIFIC OBJECTIVE</a:t>
            </a:r>
          </a:p>
        </p:txBody>
      </p:sp>
      <p:sp>
        <p:nvSpPr>
          <p:cNvPr name="TextBox 14" id="14"/>
          <p:cNvSpPr txBox="true"/>
          <p:nvPr/>
        </p:nvSpPr>
        <p:spPr>
          <a:xfrm rot="0">
            <a:off x="195618" y="2192115"/>
            <a:ext cx="17546493" cy="8168743"/>
          </a:xfrm>
          <a:prstGeom prst="rect">
            <a:avLst/>
          </a:prstGeom>
        </p:spPr>
        <p:txBody>
          <a:bodyPr anchor="t" rtlCol="false" tIns="0" lIns="0" bIns="0" rIns="0">
            <a:spAutoFit/>
          </a:bodyPr>
          <a:lstStyle/>
          <a:p>
            <a:pPr algn="just" marL="1003059" indent="-501529" lvl="1">
              <a:lnSpc>
                <a:spcPts val="6504"/>
              </a:lnSpc>
              <a:buFont typeface="Arial"/>
              <a:buChar char="•"/>
            </a:pPr>
            <a:r>
              <a:rPr lang="en-US" sz="4645">
                <a:solidFill>
                  <a:srgbClr val="000000"/>
                </a:solidFill>
                <a:latin typeface="Nunito Sans"/>
                <a:ea typeface="Nunito Sans"/>
                <a:cs typeface="Nunito Sans"/>
                <a:sym typeface="Nunito Sans"/>
              </a:rPr>
              <a:t>To implement user authentication and profile management to ensure secure access for homeowners</a:t>
            </a:r>
          </a:p>
          <a:p>
            <a:pPr algn="just" marL="1003059" indent="-501529" lvl="1">
              <a:lnSpc>
                <a:spcPts val="6504"/>
              </a:lnSpc>
              <a:buFont typeface="Arial"/>
              <a:buChar char="•"/>
            </a:pPr>
            <a:r>
              <a:rPr lang="en-US" sz="4645">
                <a:solidFill>
                  <a:srgbClr val="000000"/>
                </a:solidFill>
                <a:latin typeface="Nunito Sans"/>
                <a:ea typeface="Nunito Sans"/>
                <a:cs typeface="Nunito Sans"/>
                <a:sym typeface="Nunito Sans"/>
              </a:rPr>
              <a:t>To develop a reliable payment system that enables residents to pay HOA fees conveniently and securely</a:t>
            </a:r>
          </a:p>
          <a:p>
            <a:pPr algn="just" marL="1003059" indent="-501529" lvl="1">
              <a:lnSpc>
                <a:spcPts val="6504"/>
              </a:lnSpc>
              <a:buFont typeface="Arial"/>
              <a:buChar char="•"/>
            </a:pPr>
            <a:r>
              <a:rPr lang="en-US" sz="4645">
                <a:solidFill>
                  <a:srgbClr val="000000"/>
                </a:solidFill>
                <a:latin typeface="Nunito Sans"/>
                <a:ea typeface="Nunito Sans"/>
                <a:cs typeface="Nunito Sans"/>
                <a:sym typeface="Nunito Sans"/>
              </a:rPr>
              <a:t>To create a profiling system that organizes and manages homeowner information effectively</a:t>
            </a:r>
          </a:p>
          <a:p>
            <a:pPr algn="just" marL="1003059" indent="-501529" lvl="1">
              <a:lnSpc>
                <a:spcPts val="6504"/>
              </a:lnSpc>
              <a:buFont typeface="Arial"/>
              <a:buChar char="•"/>
            </a:pPr>
            <a:r>
              <a:rPr lang="en-US" sz="4645">
                <a:solidFill>
                  <a:srgbClr val="000000"/>
                </a:solidFill>
                <a:latin typeface="Nunito Sans"/>
                <a:ea typeface="Nunito Sans"/>
                <a:cs typeface="Nunito Sans"/>
                <a:sym typeface="Nunito Sans"/>
              </a:rPr>
              <a:t>To provide a notification feature for delivering timely announcements and updates about HOA activities and agendas</a:t>
            </a:r>
          </a:p>
          <a:p>
            <a:pPr algn="just">
              <a:lnSpc>
                <a:spcPts val="6504"/>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sp>
        <p:nvSpPr>
          <p:cNvPr name="Freeform 9" id="9"/>
          <p:cNvSpPr/>
          <p:nvPr/>
        </p:nvSpPr>
        <p:spPr>
          <a:xfrm flipH="false" flipV="false" rot="0">
            <a:off x="3102623" y="1367869"/>
            <a:ext cx="12664061" cy="8795298"/>
          </a:xfrm>
          <a:custGeom>
            <a:avLst/>
            <a:gdLst/>
            <a:ahLst/>
            <a:cxnLst/>
            <a:rect r="r" b="b" t="t" l="l"/>
            <a:pathLst>
              <a:path h="8795298" w="12664061">
                <a:moveTo>
                  <a:pt x="0" y="0"/>
                </a:moveTo>
                <a:lnTo>
                  <a:pt x="12664061" y="0"/>
                </a:lnTo>
                <a:lnTo>
                  <a:pt x="12664061" y="8795298"/>
                </a:lnTo>
                <a:lnTo>
                  <a:pt x="0" y="8795298"/>
                </a:lnTo>
                <a:lnTo>
                  <a:pt x="0" y="0"/>
                </a:lnTo>
                <a:close/>
              </a:path>
            </a:pathLst>
          </a:custGeom>
          <a:blipFill>
            <a:blip r:embed="rId4"/>
            <a:stretch>
              <a:fillRect l="0" t="-2195" r="0" b="-2195"/>
            </a:stretch>
          </a:blipFill>
        </p:spPr>
      </p:sp>
      <p:sp>
        <p:nvSpPr>
          <p:cNvPr name="TextBox 10" id="10"/>
          <p:cNvSpPr txBox="true"/>
          <p:nvPr/>
        </p:nvSpPr>
        <p:spPr>
          <a:xfrm rot="0">
            <a:off x="411934" y="502681"/>
            <a:ext cx="1939447" cy="1377949"/>
          </a:xfrm>
          <a:prstGeom prst="rect">
            <a:avLst/>
          </a:prstGeom>
        </p:spPr>
        <p:txBody>
          <a:bodyPr anchor="t" rtlCol="false" tIns="0" lIns="0" bIns="0" rIns="0">
            <a:spAutoFit/>
          </a:bodyPr>
          <a:lstStyle/>
          <a:p>
            <a:pPr algn="ctr">
              <a:lnSpc>
                <a:spcPts val="11200"/>
              </a:lnSpc>
            </a:pPr>
            <a:r>
              <a:rPr lang="en-US" sz="8000" b="true">
                <a:solidFill>
                  <a:srgbClr val="FFFFFF"/>
                </a:solidFill>
                <a:latin typeface="Nunito Sans Heavy"/>
                <a:ea typeface="Nunito Sans Heavy"/>
                <a:cs typeface="Nunito Sans Heavy"/>
                <a:sym typeface="Nunito Sans Heavy"/>
              </a:rPr>
              <a:t>01</a:t>
            </a:r>
          </a:p>
        </p:txBody>
      </p:sp>
      <p:sp>
        <p:nvSpPr>
          <p:cNvPr name="TextBox 11" id="11"/>
          <p:cNvSpPr txBox="true"/>
          <p:nvPr/>
        </p:nvSpPr>
        <p:spPr>
          <a:xfrm rot="0">
            <a:off x="-2267330" y="47069"/>
            <a:ext cx="13270310" cy="1377949"/>
          </a:xfrm>
          <a:prstGeom prst="rect">
            <a:avLst/>
          </a:prstGeom>
        </p:spPr>
        <p:txBody>
          <a:bodyPr anchor="t" rtlCol="false" tIns="0" lIns="0" bIns="0" rIns="0">
            <a:spAutoFit/>
          </a:bodyPr>
          <a:lstStyle/>
          <a:p>
            <a:pPr algn="ctr">
              <a:lnSpc>
                <a:spcPts val="11200"/>
              </a:lnSpc>
            </a:pPr>
            <a:r>
              <a:rPr lang="en-US" sz="8000" b="true">
                <a:solidFill>
                  <a:srgbClr val="004AAD"/>
                </a:solidFill>
                <a:latin typeface="Nunito Sans Heavy"/>
                <a:ea typeface="Nunito Sans Heavy"/>
                <a:cs typeface="Nunito Sans Heavy"/>
                <a:sym typeface="Nunito Sans Heavy"/>
              </a:rPr>
              <a:t>METHODOLOGY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grpSp>
        <p:nvGrpSpPr>
          <p:cNvPr name="Group 8" id="8"/>
          <p:cNvGrpSpPr/>
          <p:nvPr/>
        </p:nvGrpSpPr>
        <p:grpSpPr>
          <a:xfrm rot="0">
            <a:off x="158962" y="5380754"/>
            <a:ext cx="4436257" cy="4272539"/>
            <a:chOff x="0" y="0"/>
            <a:chExt cx="1168397" cy="1125278"/>
          </a:xfrm>
        </p:grpSpPr>
        <p:sp>
          <p:nvSpPr>
            <p:cNvPr name="Freeform 9" id="9"/>
            <p:cNvSpPr/>
            <p:nvPr/>
          </p:nvSpPr>
          <p:spPr>
            <a:xfrm flipH="false" flipV="false" rot="0">
              <a:off x="0" y="0"/>
              <a:ext cx="1168397" cy="1125278"/>
            </a:xfrm>
            <a:custGeom>
              <a:avLst/>
              <a:gdLst/>
              <a:ahLst/>
              <a:cxnLst/>
              <a:rect r="r" b="b" t="t" l="l"/>
              <a:pathLst>
                <a:path h="1125278" w="1168397">
                  <a:moveTo>
                    <a:pt x="0" y="0"/>
                  </a:moveTo>
                  <a:lnTo>
                    <a:pt x="1168397" y="0"/>
                  </a:lnTo>
                  <a:lnTo>
                    <a:pt x="1168397" y="1125278"/>
                  </a:lnTo>
                  <a:lnTo>
                    <a:pt x="0" y="1125278"/>
                  </a:lnTo>
                  <a:close/>
                </a:path>
              </a:pathLst>
            </a:custGeom>
            <a:solidFill>
              <a:srgbClr val="000000">
                <a:alpha val="25882"/>
              </a:srgbClr>
            </a:solidFill>
            <a:ln cap="sq">
              <a:noFill/>
              <a:prstDash val="solid"/>
              <a:miter/>
            </a:ln>
          </p:spPr>
        </p:sp>
        <p:sp>
          <p:nvSpPr>
            <p:cNvPr name="TextBox 10" id="10"/>
            <p:cNvSpPr txBox="true"/>
            <p:nvPr/>
          </p:nvSpPr>
          <p:spPr>
            <a:xfrm>
              <a:off x="0" y="-38100"/>
              <a:ext cx="1168397" cy="1163378"/>
            </a:xfrm>
            <a:prstGeom prst="rect">
              <a:avLst/>
            </a:prstGeom>
          </p:spPr>
          <p:txBody>
            <a:bodyPr anchor="ctr" rtlCol="false" tIns="50800" lIns="50800" bIns="50800" rIns="50800"/>
            <a:lstStyle/>
            <a:p>
              <a:pPr algn="ctr">
                <a:lnSpc>
                  <a:spcPts val="2800"/>
                </a:lnSpc>
              </a:pPr>
            </a:p>
          </p:txBody>
        </p:sp>
      </p:grpSp>
      <p:grpSp>
        <p:nvGrpSpPr>
          <p:cNvPr name="Group 11" id="11"/>
          <p:cNvGrpSpPr/>
          <p:nvPr/>
        </p:nvGrpSpPr>
        <p:grpSpPr>
          <a:xfrm rot="0">
            <a:off x="4725599" y="5399804"/>
            <a:ext cx="4436257" cy="4272539"/>
            <a:chOff x="0" y="0"/>
            <a:chExt cx="1168397" cy="1125278"/>
          </a:xfrm>
        </p:grpSpPr>
        <p:sp>
          <p:nvSpPr>
            <p:cNvPr name="Freeform 12" id="12"/>
            <p:cNvSpPr/>
            <p:nvPr/>
          </p:nvSpPr>
          <p:spPr>
            <a:xfrm flipH="false" flipV="false" rot="0">
              <a:off x="0" y="0"/>
              <a:ext cx="1168397" cy="1125278"/>
            </a:xfrm>
            <a:custGeom>
              <a:avLst/>
              <a:gdLst/>
              <a:ahLst/>
              <a:cxnLst/>
              <a:rect r="r" b="b" t="t" l="l"/>
              <a:pathLst>
                <a:path h="1125278" w="1168397">
                  <a:moveTo>
                    <a:pt x="0" y="0"/>
                  </a:moveTo>
                  <a:lnTo>
                    <a:pt x="1168397" y="0"/>
                  </a:lnTo>
                  <a:lnTo>
                    <a:pt x="1168397" y="1125278"/>
                  </a:lnTo>
                  <a:lnTo>
                    <a:pt x="0" y="1125278"/>
                  </a:lnTo>
                  <a:close/>
                </a:path>
              </a:pathLst>
            </a:custGeom>
            <a:solidFill>
              <a:srgbClr val="000000">
                <a:alpha val="25882"/>
              </a:srgbClr>
            </a:solidFill>
            <a:ln cap="sq">
              <a:noFill/>
              <a:prstDash val="solid"/>
              <a:miter/>
            </a:ln>
          </p:spPr>
        </p:sp>
        <p:sp>
          <p:nvSpPr>
            <p:cNvPr name="TextBox 13" id="13"/>
            <p:cNvSpPr txBox="true"/>
            <p:nvPr/>
          </p:nvSpPr>
          <p:spPr>
            <a:xfrm>
              <a:off x="0" y="-38100"/>
              <a:ext cx="1168397" cy="1163378"/>
            </a:xfrm>
            <a:prstGeom prst="rect">
              <a:avLst/>
            </a:prstGeom>
          </p:spPr>
          <p:txBody>
            <a:bodyPr anchor="ctr" rtlCol="false" tIns="50800" lIns="50800" bIns="50800" rIns="50800"/>
            <a:lstStyle/>
            <a:p>
              <a:pPr algn="ctr">
                <a:lnSpc>
                  <a:spcPts val="2800"/>
                </a:lnSpc>
              </a:pPr>
            </a:p>
          </p:txBody>
        </p:sp>
      </p:grpSp>
      <p:grpSp>
        <p:nvGrpSpPr>
          <p:cNvPr name="Group 14" id="14"/>
          <p:cNvGrpSpPr/>
          <p:nvPr/>
        </p:nvGrpSpPr>
        <p:grpSpPr>
          <a:xfrm rot="0">
            <a:off x="9247581" y="5399804"/>
            <a:ext cx="4436257" cy="4272539"/>
            <a:chOff x="0" y="0"/>
            <a:chExt cx="1168397" cy="1125278"/>
          </a:xfrm>
        </p:grpSpPr>
        <p:sp>
          <p:nvSpPr>
            <p:cNvPr name="Freeform 15" id="15"/>
            <p:cNvSpPr/>
            <p:nvPr/>
          </p:nvSpPr>
          <p:spPr>
            <a:xfrm flipH="false" flipV="false" rot="0">
              <a:off x="0" y="0"/>
              <a:ext cx="1168397" cy="1125278"/>
            </a:xfrm>
            <a:custGeom>
              <a:avLst/>
              <a:gdLst/>
              <a:ahLst/>
              <a:cxnLst/>
              <a:rect r="r" b="b" t="t" l="l"/>
              <a:pathLst>
                <a:path h="1125278" w="1168397">
                  <a:moveTo>
                    <a:pt x="0" y="0"/>
                  </a:moveTo>
                  <a:lnTo>
                    <a:pt x="1168397" y="0"/>
                  </a:lnTo>
                  <a:lnTo>
                    <a:pt x="1168397" y="1125278"/>
                  </a:lnTo>
                  <a:lnTo>
                    <a:pt x="0" y="1125278"/>
                  </a:lnTo>
                  <a:close/>
                </a:path>
              </a:pathLst>
            </a:custGeom>
            <a:solidFill>
              <a:srgbClr val="000000">
                <a:alpha val="25882"/>
              </a:srgbClr>
            </a:solidFill>
            <a:ln cap="sq">
              <a:noFill/>
              <a:prstDash val="solid"/>
              <a:miter/>
            </a:ln>
          </p:spPr>
        </p:sp>
        <p:sp>
          <p:nvSpPr>
            <p:cNvPr name="TextBox 16" id="16"/>
            <p:cNvSpPr txBox="true"/>
            <p:nvPr/>
          </p:nvSpPr>
          <p:spPr>
            <a:xfrm>
              <a:off x="0" y="-38100"/>
              <a:ext cx="1168397" cy="1163378"/>
            </a:xfrm>
            <a:prstGeom prst="rect">
              <a:avLst/>
            </a:prstGeom>
          </p:spPr>
          <p:txBody>
            <a:bodyPr anchor="ctr" rtlCol="false" tIns="50800" lIns="50800" bIns="50800" rIns="50800"/>
            <a:lstStyle/>
            <a:p>
              <a:pPr algn="ctr">
                <a:lnSpc>
                  <a:spcPts val="2800"/>
                </a:lnSpc>
              </a:pPr>
            </a:p>
          </p:txBody>
        </p:sp>
      </p:grpSp>
      <p:grpSp>
        <p:nvGrpSpPr>
          <p:cNvPr name="Group 17" id="17"/>
          <p:cNvGrpSpPr/>
          <p:nvPr/>
        </p:nvGrpSpPr>
        <p:grpSpPr>
          <a:xfrm rot="0">
            <a:off x="13769563" y="5399804"/>
            <a:ext cx="4436257" cy="4272539"/>
            <a:chOff x="0" y="0"/>
            <a:chExt cx="1168397" cy="1125278"/>
          </a:xfrm>
        </p:grpSpPr>
        <p:sp>
          <p:nvSpPr>
            <p:cNvPr name="Freeform 18" id="18"/>
            <p:cNvSpPr/>
            <p:nvPr/>
          </p:nvSpPr>
          <p:spPr>
            <a:xfrm flipH="false" flipV="false" rot="0">
              <a:off x="0" y="0"/>
              <a:ext cx="1168397" cy="1125278"/>
            </a:xfrm>
            <a:custGeom>
              <a:avLst/>
              <a:gdLst/>
              <a:ahLst/>
              <a:cxnLst/>
              <a:rect r="r" b="b" t="t" l="l"/>
              <a:pathLst>
                <a:path h="1125278" w="1168397">
                  <a:moveTo>
                    <a:pt x="0" y="0"/>
                  </a:moveTo>
                  <a:lnTo>
                    <a:pt x="1168397" y="0"/>
                  </a:lnTo>
                  <a:lnTo>
                    <a:pt x="1168397" y="1125278"/>
                  </a:lnTo>
                  <a:lnTo>
                    <a:pt x="0" y="1125278"/>
                  </a:lnTo>
                  <a:close/>
                </a:path>
              </a:pathLst>
            </a:custGeom>
            <a:solidFill>
              <a:srgbClr val="000000">
                <a:alpha val="25882"/>
              </a:srgbClr>
            </a:solidFill>
            <a:ln cap="sq">
              <a:noFill/>
              <a:prstDash val="solid"/>
              <a:miter/>
            </a:ln>
          </p:spPr>
        </p:sp>
        <p:sp>
          <p:nvSpPr>
            <p:cNvPr name="TextBox 19" id="19"/>
            <p:cNvSpPr txBox="true"/>
            <p:nvPr/>
          </p:nvSpPr>
          <p:spPr>
            <a:xfrm>
              <a:off x="0" y="-38100"/>
              <a:ext cx="1168397" cy="1163378"/>
            </a:xfrm>
            <a:prstGeom prst="rect">
              <a:avLst/>
            </a:prstGeom>
          </p:spPr>
          <p:txBody>
            <a:bodyPr anchor="ctr" rtlCol="false" tIns="50800" lIns="50800" bIns="50800" rIns="50800"/>
            <a:lstStyle/>
            <a:p>
              <a:pPr algn="ctr">
                <a:lnSpc>
                  <a:spcPts val="2800"/>
                </a:lnSpc>
              </a:pPr>
            </a:p>
          </p:txBody>
        </p:sp>
      </p:grpSp>
      <p:sp>
        <p:nvSpPr>
          <p:cNvPr name="Freeform 20" id="20"/>
          <p:cNvSpPr/>
          <p:nvPr/>
        </p:nvSpPr>
        <p:spPr>
          <a:xfrm flipH="false" flipV="false" rot="0">
            <a:off x="5269141" y="2643659"/>
            <a:ext cx="3349173" cy="2478782"/>
          </a:xfrm>
          <a:custGeom>
            <a:avLst/>
            <a:gdLst/>
            <a:ahLst/>
            <a:cxnLst/>
            <a:rect r="r" b="b" t="t" l="l"/>
            <a:pathLst>
              <a:path h="2478782" w="3349173">
                <a:moveTo>
                  <a:pt x="0" y="0"/>
                </a:moveTo>
                <a:lnTo>
                  <a:pt x="3349173" y="0"/>
                </a:lnTo>
                <a:lnTo>
                  <a:pt x="3349173" y="2478782"/>
                </a:lnTo>
                <a:lnTo>
                  <a:pt x="0" y="2478782"/>
                </a:lnTo>
                <a:lnTo>
                  <a:pt x="0" y="0"/>
                </a:lnTo>
                <a:close/>
              </a:path>
            </a:pathLst>
          </a:custGeom>
          <a:blipFill>
            <a:blip r:embed="rId4"/>
            <a:stretch>
              <a:fillRect l="0" t="-16421" r="0" b="-20509"/>
            </a:stretch>
          </a:blipFill>
        </p:spPr>
      </p:sp>
      <p:sp>
        <p:nvSpPr>
          <p:cNvPr name="Freeform 21" id="21"/>
          <p:cNvSpPr/>
          <p:nvPr/>
        </p:nvSpPr>
        <p:spPr>
          <a:xfrm flipH="false" flipV="false" rot="0">
            <a:off x="10004614" y="2643659"/>
            <a:ext cx="2985184" cy="2478782"/>
          </a:xfrm>
          <a:custGeom>
            <a:avLst/>
            <a:gdLst/>
            <a:ahLst/>
            <a:cxnLst/>
            <a:rect r="r" b="b" t="t" l="l"/>
            <a:pathLst>
              <a:path h="2478782" w="2985184">
                <a:moveTo>
                  <a:pt x="0" y="0"/>
                </a:moveTo>
                <a:lnTo>
                  <a:pt x="2985184" y="0"/>
                </a:lnTo>
                <a:lnTo>
                  <a:pt x="2985184" y="2478782"/>
                </a:lnTo>
                <a:lnTo>
                  <a:pt x="0" y="2478782"/>
                </a:lnTo>
                <a:lnTo>
                  <a:pt x="0" y="0"/>
                </a:lnTo>
                <a:close/>
              </a:path>
            </a:pathLst>
          </a:custGeom>
          <a:blipFill>
            <a:blip r:embed="rId5"/>
            <a:stretch>
              <a:fillRect l="-6295" t="-20003" r="-6946" b="-16372"/>
            </a:stretch>
          </a:blipFill>
        </p:spPr>
      </p:sp>
      <p:sp>
        <p:nvSpPr>
          <p:cNvPr name="Freeform 22" id="22"/>
          <p:cNvSpPr/>
          <p:nvPr/>
        </p:nvSpPr>
        <p:spPr>
          <a:xfrm flipH="false" flipV="false" rot="0">
            <a:off x="400906" y="2535311"/>
            <a:ext cx="3477585" cy="2608189"/>
          </a:xfrm>
          <a:custGeom>
            <a:avLst/>
            <a:gdLst/>
            <a:ahLst/>
            <a:cxnLst/>
            <a:rect r="r" b="b" t="t" l="l"/>
            <a:pathLst>
              <a:path h="2608189" w="3477585">
                <a:moveTo>
                  <a:pt x="0" y="0"/>
                </a:moveTo>
                <a:lnTo>
                  <a:pt x="3477585" y="0"/>
                </a:lnTo>
                <a:lnTo>
                  <a:pt x="3477585" y="2608189"/>
                </a:lnTo>
                <a:lnTo>
                  <a:pt x="0" y="2608189"/>
                </a:lnTo>
                <a:lnTo>
                  <a:pt x="0" y="0"/>
                </a:lnTo>
                <a:close/>
              </a:path>
            </a:pathLst>
          </a:custGeom>
          <a:blipFill>
            <a:blip r:embed="rId6"/>
            <a:stretch>
              <a:fillRect l="0" t="0" r="0" b="0"/>
            </a:stretch>
          </a:blipFill>
        </p:spPr>
      </p:sp>
      <p:sp>
        <p:nvSpPr>
          <p:cNvPr name="Freeform 23" id="23"/>
          <p:cNvSpPr/>
          <p:nvPr/>
        </p:nvSpPr>
        <p:spPr>
          <a:xfrm flipH="false" flipV="false" rot="0">
            <a:off x="14775093" y="2643659"/>
            <a:ext cx="2714052" cy="2499841"/>
          </a:xfrm>
          <a:custGeom>
            <a:avLst/>
            <a:gdLst/>
            <a:ahLst/>
            <a:cxnLst/>
            <a:rect r="r" b="b" t="t" l="l"/>
            <a:pathLst>
              <a:path h="2499841" w="2714052">
                <a:moveTo>
                  <a:pt x="0" y="0"/>
                </a:moveTo>
                <a:lnTo>
                  <a:pt x="2714052" y="0"/>
                </a:lnTo>
                <a:lnTo>
                  <a:pt x="2714052" y="2499841"/>
                </a:lnTo>
                <a:lnTo>
                  <a:pt x="0" y="2499841"/>
                </a:lnTo>
                <a:lnTo>
                  <a:pt x="0" y="0"/>
                </a:lnTo>
                <a:close/>
              </a:path>
            </a:pathLst>
          </a:custGeom>
          <a:blipFill>
            <a:blip r:embed="rId7"/>
            <a:stretch>
              <a:fillRect l="-32323" t="-2558" r="-31880" b="-5768"/>
            </a:stretch>
          </a:blipFill>
        </p:spPr>
      </p:sp>
      <p:sp>
        <p:nvSpPr>
          <p:cNvPr name="TextBox 24" id="24"/>
          <p:cNvSpPr txBox="true"/>
          <p:nvPr/>
        </p:nvSpPr>
        <p:spPr>
          <a:xfrm rot="0">
            <a:off x="411934" y="502681"/>
            <a:ext cx="1939447" cy="1377949"/>
          </a:xfrm>
          <a:prstGeom prst="rect">
            <a:avLst/>
          </a:prstGeom>
        </p:spPr>
        <p:txBody>
          <a:bodyPr anchor="t" rtlCol="false" tIns="0" lIns="0" bIns="0" rIns="0">
            <a:spAutoFit/>
          </a:bodyPr>
          <a:lstStyle/>
          <a:p>
            <a:pPr algn="ctr">
              <a:lnSpc>
                <a:spcPts val="11200"/>
              </a:lnSpc>
            </a:pPr>
            <a:r>
              <a:rPr lang="en-US" sz="8000" b="true">
                <a:solidFill>
                  <a:srgbClr val="FFFFFF"/>
                </a:solidFill>
                <a:latin typeface="Nunito Sans Heavy"/>
                <a:ea typeface="Nunito Sans Heavy"/>
                <a:cs typeface="Nunito Sans Heavy"/>
                <a:sym typeface="Nunito Sans Heavy"/>
              </a:rPr>
              <a:t>01</a:t>
            </a:r>
          </a:p>
        </p:txBody>
      </p:sp>
      <p:sp>
        <p:nvSpPr>
          <p:cNvPr name="TextBox 25" id="25"/>
          <p:cNvSpPr txBox="true"/>
          <p:nvPr/>
        </p:nvSpPr>
        <p:spPr>
          <a:xfrm rot="0">
            <a:off x="2614253" y="304836"/>
            <a:ext cx="13059494" cy="967783"/>
          </a:xfrm>
          <a:prstGeom prst="rect">
            <a:avLst/>
          </a:prstGeom>
        </p:spPr>
        <p:txBody>
          <a:bodyPr anchor="t" rtlCol="false" tIns="0" lIns="0" bIns="0" rIns="0">
            <a:spAutoFit/>
          </a:bodyPr>
          <a:lstStyle/>
          <a:p>
            <a:pPr algn="ctr">
              <a:lnSpc>
                <a:spcPts val="7860"/>
              </a:lnSpc>
            </a:pPr>
            <a:r>
              <a:rPr lang="en-US" sz="5614" b="true">
                <a:solidFill>
                  <a:srgbClr val="004AAD"/>
                </a:solidFill>
                <a:latin typeface="Nunito Sans Heavy"/>
                <a:ea typeface="Nunito Sans Heavy"/>
                <a:cs typeface="Nunito Sans Heavy"/>
                <a:sym typeface="Nunito Sans Heavy"/>
              </a:rPr>
              <a:t>Software Development tools used:</a:t>
            </a:r>
          </a:p>
        </p:txBody>
      </p:sp>
      <p:sp>
        <p:nvSpPr>
          <p:cNvPr name="TextBox 26" id="26"/>
          <p:cNvSpPr txBox="true"/>
          <p:nvPr/>
        </p:nvSpPr>
        <p:spPr>
          <a:xfrm rot="0">
            <a:off x="423123" y="5159822"/>
            <a:ext cx="3837467" cy="4742978"/>
          </a:xfrm>
          <a:prstGeom prst="rect">
            <a:avLst/>
          </a:prstGeom>
        </p:spPr>
        <p:txBody>
          <a:bodyPr anchor="t" rtlCol="false" tIns="0" lIns="0" bIns="0" rIns="0">
            <a:spAutoFit/>
          </a:bodyPr>
          <a:lstStyle/>
          <a:p>
            <a:pPr algn="ctr">
              <a:lnSpc>
                <a:spcPts val="2826"/>
              </a:lnSpc>
            </a:pPr>
          </a:p>
          <a:p>
            <a:pPr algn="ctr">
              <a:lnSpc>
                <a:spcPts val="6472"/>
              </a:lnSpc>
            </a:pPr>
            <a:r>
              <a:rPr lang="en-US" sz="4623" b="true">
                <a:solidFill>
                  <a:srgbClr val="000000"/>
                </a:solidFill>
                <a:latin typeface="Canva Sans Bold"/>
                <a:ea typeface="Canva Sans Bold"/>
                <a:cs typeface="Canva Sans Bold"/>
                <a:sym typeface="Canva Sans Bold"/>
              </a:rPr>
              <a:t>Visual Studio </a:t>
            </a:r>
          </a:p>
          <a:p>
            <a:pPr algn="ctr">
              <a:lnSpc>
                <a:spcPts val="3526"/>
              </a:lnSpc>
            </a:pPr>
            <a:r>
              <a:rPr lang="en-US" sz="2518" b="true">
                <a:solidFill>
                  <a:srgbClr val="000000"/>
                </a:solidFill>
                <a:latin typeface="Canva Sans Bold"/>
                <a:ea typeface="Canva Sans Bold"/>
                <a:cs typeface="Canva Sans Bold"/>
                <a:sym typeface="Canva Sans Bold"/>
              </a:rPr>
              <a:t>is Microsoft’s software for coding and debugging applications. It supports many programming languages, has tools to make coding easier</a:t>
            </a:r>
          </a:p>
          <a:p>
            <a:pPr algn="ctr">
              <a:lnSpc>
                <a:spcPts val="3526"/>
              </a:lnSpc>
            </a:pPr>
          </a:p>
        </p:txBody>
      </p:sp>
      <p:sp>
        <p:nvSpPr>
          <p:cNvPr name="TextBox 27" id="27"/>
          <p:cNvSpPr txBox="true"/>
          <p:nvPr/>
        </p:nvSpPr>
        <p:spPr>
          <a:xfrm rot="0">
            <a:off x="5024994" y="5159822"/>
            <a:ext cx="3837467" cy="4566448"/>
          </a:xfrm>
          <a:prstGeom prst="rect">
            <a:avLst/>
          </a:prstGeom>
        </p:spPr>
        <p:txBody>
          <a:bodyPr anchor="t" rtlCol="false" tIns="0" lIns="0" bIns="0" rIns="0">
            <a:spAutoFit/>
          </a:bodyPr>
          <a:lstStyle/>
          <a:p>
            <a:pPr algn="ctr">
              <a:lnSpc>
                <a:spcPts val="3106"/>
              </a:lnSpc>
            </a:pPr>
          </a:p>
          <a:p>
            <a:pPr algn="ctr">
              <a:lnSpc>
                <a:spcPts val="6752"/>
              </a:lnSpc>
            </a:pPr>
            <a:r>
              <a:rPr lang="en-US" sz="4823" b="true">
                <a:solidFill>
                  <a:srgbClr val="000000"/>
                </a:solidFill>
                <a:latin typeface="Canva Sans Bold"/>
                <a:ea typeface="Canva Sans Bold"/>
                <a:cs typeface="Canva Sans Bold"/>
                <a:sym typeface="Canva Sans Bold"/>
              </a:rPr>
              <a:t>XAMPP</a:t>
            </a:r>
          </a:p>
          <a:p>
            <a:pPr algn="ctr">
              <a:lnSpc>
                <a:spcPts val="3806"/>
              </a:lnSpc>
            </a:pPr>
            <a:r>
              <a:rPr lang="en-US" sz="2718" b="true">
                <a:solidFill>
                  <a:srgbClr val="000000"/>
                </a:solidFill>
                <a:latin typeface="Canva Sans Bold"/>
                <a:ea typeface="Canva Sans Bold"/>
                <a:cs typeface="Canva Sans Bold"/>
                <a:sym typeface="Canva Sans Bold"/>
              </a:rPr>
              <a:t>It acts as a local server and a real time server in the system. Its main use is it acts as a database with the use of phpMyAdmin.</a:t>
            </a:r>
          </a:p>
          <a:p>
            <a:pPr algn="ctr">
              <a:lnSpc>
                <a:spcPts val="3806"/>
              </a:lnSpc>
            </a:pPr>
          </a:p>
        </p:txBody>
      </p:sp>
      <p:sp>
        <p:nvSpPr>
          <p:cNvPr name="TextBox 28" id="28"/>
          <p:cNvSpPr txBox="true"/>
          <p:nvPr/>
        </p:nvSpPr>
        <p:spPr>
          <a:xfrm rot="0">
            <a:off x="9546976" y="4995674"/>
            <a:ext cx="3837467" cy="5052223"/>
          </a:xfrm>
          <a:prstGeom prst="rect">
            <a:avLst/>
          </a:prstGeom>
        </p:spPr>
        <p:txBody>
          <a:bodyPr anchor="t" rtlCol="false" tIns="0" lIns="0" bIns="0" rIns="0">
            <a:spAutoFit/>
          </a:bodyPr>
          <a:lstStyle/>
          <a:p>
            <a:pPr algn="ctr">
              <a:lnSpc>
                <a:spcPts val="3106"/>
              </a:lnSpc>
            </a:pPr>
          </a:p>
          <a:p>
            <a:pPr algn="ctr">
              <a:lnSpc>
                <a:spcPts val="6752"/>
              </a:lnSpc>
            </a:pPr>
            <a:r>
              <a:rPr lang="en-US" sz="4823" b="true">
                <a:solidFill>
                  <a:srgbClr val="000000"/>
                </a:solidFill>
                <a:latin typeface="Canva Sans Bold"/>
                <a:ea typeface="Canva Sans Bold"/>
                <a:cs typeface="Canva Sans Bold"/>
                <a:sym typeface="Canva Sans Bold"/>
              </a:rPr>
              <a:t>Laravel</a:t>
            </a:r>
          </a:p>
          <a:p>
            <a:pPr algn="ctr">
              <a:lnSpc>
                <a:spcPts val="2966"/>
              </a:lnSpc>
            </a:pPr>
            <a:r>
              <a:rPr lang="en-US" sz="2118" b="true">
                <a:solidFill>
                  <a:srgbClr val="000000"/>
                </a:solidFill>
                <a:latin typeface="Canva Sans Bold"/>
                <a:ea typeface="Canva Sans Bold"/>
                <a:cs typeface="Canva Sans Bold"/>
                <a:sym typeface="Canva Sans Bold"/>
              </a:rPr>
              <a:t>Laravel is a PHP framework for building web applications. It offers tools and libraries to simplify tasks like routing, authentication, and database management, making development faster and more efficient.</a:t>
            </a:r>
          </a:p>
          <a:p>
            <a:pPr algn="ctr">
              <a:lnSpc>
                <a:spcPts val="3806"/>
              </a:lnSpc>
            </a:pPr>
          </a:p>
        </p:txBody>
      </p:sp>
      <p:sp>
        <p:nvSpPr>
          <p:cNvPr name="TextBox 29" id="29"/>
          <p:cNvSpPr txBox="true"/>
          <p:nvPr/>
        </p:nvSpPr>
        <p:spPr>
          <a:xfrm rot="0">
            <a:off x="14112463" y="5095875"/>
            <a:ext cx="3837467" cy="4090198"/>
          </a:xfrm>
          <a:prstGeom prst="rect">
            <a:avLst/>
          </a:prstGeom>
        </p:spPr>
        <p:txBody>
          <a:bodyPr anchor="t" rtlCol="false" tIns="0" lIns="0" bIns="0" rIns="0">
            <a:spAutoFit/>
          </a:bodyPr>
          <a:lstStyle/>
          <a:p>
            <a:pPr algn="ctr">
              <a:lnSpc>
                <a:spcPts val="3106"/>
              </a:lnSpc>
            </a:pPr>
          </a:p>
          <a:p>
            <a:pPr algn="ctr">
              <a:lnSpc>
                <a:spcPts val="6752"/>
              </a:lnSpc>
            </a:pPr>
            <a:r>
              <a:rPr lang="en-US" sz="4823" b="true">
                <a:solidFill>
                  <a:srgbClr val="000000"/>
                </a:solidFill>
                <a:latin typeface="Canva Sans Bold"/>
                <a:ea typeface="Canva Sans Bold"/>
                <a:cs typeface="Canva Sans Bold"/>
                <a:sym typeface="Canva Sans Bold"/>
              </a:rPr>
              <a:t>React.js</a:t>
            </a:r>
          </a:p>
          <a:p>
            <a:pPr algn="ctr">
              <a:lnSpc>
                <a:spcPts val="3806"/>
              </a:lnSpc>
            </a:pPr>
            <a:r>
              <a:rPr lang="en-US" sz="2718" b="true">
                <a:solidFill>
                  <a:srgbClr val="000000"/>
                </a:solidFill>
                <a:latin typeface="Canva Sans Bold"/>
                <a:ea typeface="Canva Sans Bold"/>
                <a:cs typeface="Canva Sans Bold"/>
                <a:sym typeface="Canva Sans Bold"/>
              </a:rPr>
              <a:t>React.js is a JavaScript library for building fast, interactive user interfaces using reusable components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3392588" y="256264"/>
            <a:ext cx="18288000" cy="12262103"/>
            <a:chOff x="0" y="0"/>
            <a:chExt cx="24384000" cy="16349470"/>
          </a:xfrm>
        </p:grpSpPr>
        <p:sp>
          <p:nvSpPr>
            <p:cNvPr name="Freeform 10" id="10"/>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grpSp>
        <p:nvGrpSpPr>
          <p:cNvPr name="Group 16" id="16"/>
          <p:cNvGrpSpPr/>
          <p:nvPr/>
        </p:nvGrpSpPr>
        <p:grpSpPr>
          <a:xfrm rot="0">
            <a:off x="9144000" y="5873518"/>
            <a:ext cx="7867993" cy="1211032"/>
            <a:chOff x="0" y="0"/>
            <a:chExt cx="2072229" cy="318955"/>
          </a:xfrm>
        </p:grpSpPr>
        <p:sp>
          <p:nvSpPr>
            <p:cNvPr name="Freeform 17" id="17"/>
            <p:cNvSpPr/>
            <p:nvPr/>
          </p:nvSpPr>
          <p:spPr>
            <a:xfrm flipH="false" flipV="false" rot="0">
              <a:off x="0" y="0"/>
              <a:ext cx="2072229" cy="318955"/>
            </a:xfrm>
            <a:custGeom>
              <a:avLst/>
              <a:gdLst/>
              <a:ahLst/>
              <a:cxnLst/>
              <a:rect r="r" b="b" t="t" l="l"/>
              <a:pathLst>
                <a:path h="318955" w="2072229">
                  <a:moveTo>
                    <a:pt x="48215" y="0"/>
                  </a:moveTo>
                  <a:lnTo>
                    <a:pt x="2024014" y="0"/>
                  </a:lnTo>
                  <a:cubicBezTo>
                    <a:pt x="2036801" y="0"/>
                    <a:pt x="2049065" y="5080"/>
                    <a:pt x="2058107" y="14122"/>
                  </a:cubicBezTo>
                  <a:cubicBezTo>
                    <a:pt x="2067149" y="23164"/>
                    <a:pt x="2072229" y="35427"/>
                    <a:pt x="2072229" y="48215"/>
                  </a:cubicBezTo>
                  <a:lnTo>
                    <a:pt x="2072229" y="270740"/>
                  </a:lnTo>
                  <a:cubicBezTo>
                    <a:pt x="2072229" y="297368"/>
                    <a:pt x="2050642" y="318955"/>
                    <a:pt x="2024014" y="318955"/>
                  </a:cubicBezTo>
                  <a:lnTo>
                    <a:pt x="48215" y="318955"/>
                  </a:lnTo>
                  <a:cubicBezTo>
                    <a:pt x="35427" y="318955"/>
                    <a:pt x="23164" y="313875"/>
                    <a:pt x="14122" y="304833"/>
                  </a:cubicBezTo>
                  <a:cubicBezTo>
                    <a:pt x="5080" y="295791"/>
                    <a:pt x="0" y="283527"/>
                    <a:pt x="0" y="270740"/>
                  </a:cubicBezTo>
                  <a:lnTo>
                    <a:pt x="0" y="48215"/>
                  </a:lnTo>
                  <a:cubicBezTo>
                    <a:pt x="0" y="21587"/>
                    <a:pt x="21587" y="0"/>
                    <a:pt x="48215" y="0"/>
                  </a:cubicBezTo>
                  <a:close/>
                </a:path>
              </a:pathLst>
            </a:custGeom>
            <a:solidFill>
              <a:srgbClr val="004AAD"/>
            </a:solidFill>
          </p:spPr>
        </p:sp>
        <p:sp>
          <p:nvSpPr>
            <p:cNvPr name="TextBox 18" id="18"/>
            <p:cNvSpPr txBox="true"/>
            <p:nvPr/>
          </p:nvSpPr>
          <p:spPr>
            <a:xfrm>
              <a:off x="0" y="-38100"/>
              <a:ext cx="2072229" cy="357055"/>
            </a:xfrm>
            <a:prstGeom prst="rect">
              <a:avLst/>
            </a:prstGeom>
          </p:spPr>
          <p:txBody>
            <a:bodyPr anchor="ctr" rtlCol="false" tIns="50800" lIns="50800" bIns="50800" rIns="50800"/>
            <a:lstStyle/>
            <a:p>
              <a:pPr algn="ctr">
                <a:lnSpc>
                  <a:spcPts val="2800"/>
                </a:lnSpc>
              </a:pPr>
            </a:p>
          </p:txBody>
        </p:sp>
      </p:grpSp>
      <p:grpSp>
        <p:nvGrpSpPr>
          <p:cNvPr name="Group 19" id="19"/>
          <p:cNvGrpSpPr/>
          <p:nvPr/>
        </p:nvGrpSpPr>
        <p:grpSpPr>
          <a:xfrm rot="0">
            <a:off x="1028700" y="5761339"/>
            <a:ext cx="7186515" cy="1299458"/>
            <a:chOff x="0" y="0"/>
            <a:chExt cx="1892745" cy="342244"/>
          </a:xfrm>
        </p:grpSpPr>
        <p:sp>
          <p:nvSpPr>
            <p:cNvPr name="Freeform 20" id="20"/>
            <p:cNvSpPr/>
            <p:nvPr/>
          </p:nvSpPr>
          <p:spPr>
            <a:xfrm flipH="false" flipV="false" rot="0">
              <a:off x="0" y="0"/>
              <a:ext cx="1892745" cy="342244"/>
            </a:xfrm>
            <a:custGeom>
              <a:avLst/>
              <a:gdLst/>
              <a:ahLst/>
              <a:cxnLst/>
              <a:rect r="r" b="b" t="t" l="l"/>
              <a:pathLst>
                <a:path h="342244" w="1892745">
                  <a:moveTo>
                    <a:pt x="52787" y="0"/>
                  </a:moveTo>
                  <a:lnTo>
                    <a:pt x="1839958" y="0"/>
                  </a:lnTo>
                  <a:cubicBezTo>
                    <a:pt x="1869111" y="0"/>
                    <a:pt x="1892745" y="23634"/>
                    <a:pt x="1892745" y="52787"/>
                  </a:cubicBezTo>
                  <a:lnTo>
                    <a:pt x="1892745" y="289457"/>
                  </a:lnTo>
                  <a:cubicBezTo>
                    <a:pt x="1892745" y="303457"/>
                    <a:pt x="1887183" y="316884"/>
                    <a:pt x="1877284" y="326783"/>
                  </a:cubicBezTo>
                  <a:cubicBezTo>
                    <a:pt x="1867384" y="336683"/>
                    <a:pt x="1853958" y="342244"/>
                    <a:pt x="1839958" y="342244"/>
                  </a:cubicBezTo>
                  <a:lnTo>
                    <a:pt x="52787" y="342244"/>
                  </a:lnTo>
                  <a:cubicBezTo>
                    <a:pt x="23634" y="342244"/>
                    <a:pt x="0" y="318611"/>
                    <a:pt x="0" y="289457"/>
                  </a:cubicBezTo>
                  <a:lnTo>
                    <a:pt x="0" y="52787"/>
                  </a:lnTo>
                  <a:cubicBezTo>
                    <a:pt x="0" y="38787"/>
                    <a:pt x="5561" y="25360"/>
                    <a:pt x="15461" y="15461"/>
                  </a:cubicBezTo>
                  <a:cubicBezTo>
                    <a:pt x="25360" y="5561"/>
                    <a:pt x="38787" y="0"/>
                    <a:pt x="52787" y="0"/>
                  </a:cubicBezTo>
                  <a:close/>
                </a:path>
              </a:pathLst>
            </a:custGeom>
            <a:solidFill>
              <a:srgbClr val="004AAD"/>
            </a:solidFill>
          </p:spPr>
        </p:sp>
        <p:sp>
          <p:nvSpPr>
            <p:cNvPr name="TextBox 21" id="21"/>
            <p:cNvSpPr txBox="true"/>
            <p:nvPr/>
          </p:nvSpPr>
          <p:spPr>
            <a:xfrm>
              <a:off x="0" y="-38100"/>
              <a:ext cx="1892745" cy="380344"/>
            </a:xfrm>
            <a:prstGeom prst="rect">
              <a:avLst/>
            </a:prstGeom>
          </p:spPr>
          <p:txBody>
            <a:bodyPr anchor="ctr" rtlCol="false" tIns="50800" lIns="50800" bIns="50800" rIns="50800"/>
            <a:lstStyle/>
            <a:p>
              <a:pPr algn="ctr">
                <a:lnSpc>
                  <a:spcPts val="2800"/>
                </a:lnSpc>
              </a:pPr>
            </a:p>
          </p:txBody>
        </p:sp>
      </p:grpSp>
      <p:sp>
        <p:nvSpPr>
          <p:cNvPr name="TextBox 22" id="22"/>
          <p:cNvSpPr txBox="true"/>
          <p:nvPr/>
        </p:nvSpPr>
        <p:spPr>
          <a:xfrm rot="0">
            <a:off x="411934" y="502681"/>
            <a:ext cx="1939447" cy="1377949"/>
          </a:xfrm>
          <a:prstGeom prst="rect">
            <a:avLst/>
          </a:prstGeom>
        </p:spPr>
        <p:txBody>
          <a:bodyPr anchor="t" rtlCol="false" tIns="0" lIns="0" bIns="0" rIns="0">
            <a:spAutoFit/>
          </a:bodyPr>
          <a:lstStyle/>
          <a:p>
            <a:pPr algn="ctr">
              <a:lnSpc>
                <a:spcPts val="11200"/>
              </a:lnSpc>
            </a:pPr>
            <a:r>
              <a:rPr lang="en-US" sz="8000" b="true">
                <a:solidFill>
                  <a:srgbClr val="FFFFFF"/>
                </a:solidFill>
                <a:latin typeface="Nunito Sans Heavy"/>
                <a:ea typeface="Nunito Sans Heavy"/>
                <a:cs typeface="Nunito Sans Heavy"/>
                <a:sym typeface="Nunito Sans Heavy"/>
              </a:rPr>
              <a:t>01</a:t>
            </a:r>
          </a:p>
        </p:txBody>
      </p:sp>
      <p:grpSp>
        <p:nvGrpSpPr>
          <p:cNvPr name="Group 23" id="23"/>
          <p:cNvGrpSpPr/>
          <p:nvPr/>
        </p:nvGrpSpPr>
        <p:grpSpPr>
          <a:xfrm rot="0">
            <a:off x="-241844" y="-28575"/>
            <a:ext cx="8457059" cy="2107838"/>
            <a:chOff x="0" y="0"/>
            <a:chExt cx="2227374" cy="555151"/>
          </a:xfrm>
        </p:grpSpPr>
        <p:sp>
          <p:nvSpPr>
            <p:cNvPr name="Freeform 24" id="24"/>
            <p:cNvSpPr/>
            <p:nvPr/>
          </p:nvSpPr>
          <p:spPr>
            <a:xfrm flipH="false" flipV="false" rot="0">
              <a:off x="0" y="0"/>
              <a:ext cx="2227374" cy="555151"/>
            </a:xfrm>
            <a:custGeom>
              <a:avLst/>
              <a:gdLst/>
              <a:ahLst/>
              <a:cxnLst/>
              <a:rect r="r" b="b" t="t" l="l"/>
              <a:pathLst>
                <a:path h="555151" w="2227374">
                  <a:moveTo>
                    <a:pt x="0" y="0"/>
                  </a:moveTo>
                  <a:lnTo>
                    <a:pt x="2227374" y="0"/>
                  </a:lnTo>
                  <a:lnTo>
                    <a:pt x="2227374" y="555151"/>
                  </a:lnTo>
                  <a:lnTo>
                    <a:pt x="0" y="555151"/>
                  </a:lnTo>
                  <a:close/>
                </a:path>
              </a:pathLst>
            </a:custGeom>
            <a:solidFill>
              <a:srgbClr val="004AAD"/>
            </a:solidFill>
          </p:spPr>
        </p:sp>
        <p:sp>
          <p:nvSpPr>
            <p:cNvPr name="TextBox 25" id="25"/>
            <p:cNvSpPr txBox="true"/>
            <p:nvPr/>
          </p:nvSpPr>
          <p:spPr>
            <a:xfrm>
              <a:off x="0" y="-38100"/>
              <a:ext cx="2227374" cy="593251"/>
            </a:xfrm>
            <a:prstGeom prst="rect">
              <a:avLst/>
            </a:prstGeom>
          </p:spPr>
          <p:txBody>
            <a:bodyPr anchor="ctr" rtlCol="false" tIns="50800" lIns="50800" bIns="50800" rIns="50800"/>
            <a:lstStyle/>
            <a:p>
              <a:pPr algn="ctr">
                <a:lnSpc>
                  <a:spcPts val="2800"/>
                </a:lnSpc>
              </a:pPr>
            </a:p>
          </p:txBody>
        </p:sp>
      </p:grpSp>
      <p:sp>
        <p:nvSpPr>
          <p:cNvPr name="TextBox 26" id="26"/>
          <p:cNvSpPr txBox="true"/>
          <p:nvPr/>
        </p:nvSpPr>
        <p:spPr>
          <a:xfrm rot="0">
            <a:off x="545284" y="-180975"/>
            <a:ext cx="6598521" cy="2875847"/>
          </a:xfrm>
          <a:prstGeom prst="rect">
            <a:avLst/>
          </a:prstGeom>
        </p:spPr>
        <p:txBody>
          <a:bodyPr anchor="t" rtlCol="false" tIns="0" lIns="0" bIns="0" rIns="0">
            <a:spAutoFit/>
          </a:bodyPr>
          <a:lstStyle/>
          <a:p>
            <a:pPr algn="ctr">
              <a:lnSpc>
                <a:spcPts val="11588"/>
              </a:lnSpc>
            </a:pPr>
            <a:r>
              <a:rPr lang="en-US" sz="8277" b="true">
                <a:solidFill>
                  <a:srgbClr val="FFFFFF"/>
                </a:solidFill>
                <a:latin typeface="Nunito Sans Heavy"/>
                <a:ea typeface="Nunito Sans Heavy"/>
                <a:cs typeface="Nunito Sans Heavy"/>
                <a:sym typeface="Nunito Sans Heavy"/>
              </a:rPr>
              <a:t>Results</a:t>
            </a:r>
          </a:p>
          <a:p>
            <a:pPr algn="ctr">
              <a:lnSpc>
                <a:spcPts val="11588"/>
              </a:lnSpc>
            </a:pPr>
          </a:p>
        </p:txBody>
      </p:sp>
      <p:sp>
        <p:nvSpPr>
          <p:cNvPr name="TextBox 27" id="27"/>
          <p:cNvSpPr txBox="true"/>
          <p:nvPr/>
        </p:nvSpPr>
        <p:spPr>
          <a:xfrm rot="0">
            <a:off x="-276268" y="1177369"/>
            <a:ext cx="8697357" cy="696521"/>
          </a:xfrm>
          <a:prstGeom prst="rect">
            <a:avLst/>
          </a:prstGeom>
        </p:spPr>
        <p:txBody>
          <a:bodyPr anchor="t" rtlCol="false" tIns="0" lIns="0" bIns="0" rIns="0">
            <a:spAutoFit/>
          </a:bodyPr>
          <a:lstStyle/>
          <a:p>
            <a:pPr algn="ctr">
              <a:lnSpc>
                <a:spcPts val="5709"/>
              </a:lnSpc>
            </a:pPr>
            <a:r>
              <a:rPr lang="en-US" sz="4077" b="true">
                <a:solidFill>
                  <a:srgbClr val="FFFFFF"/>
                </a:solidFill>
                <a:latin typeface="Nunito Sans Heavy"/>
                <a:ea typeface="Nunito Sans Heavy"/>
                <a:cs typeface="Nunito Sans Heavy"/>
                <a:sym typeface="Nunito Sans Heavy"/>
              </a:rPr>
              <a:t>Respondents of the evaluation</a:t>
            </a:r>
          </a:p>
        </p:txBody>
      </p:sp>
      <p:sp>
        <p:nvSpPr>
          <p:cNvPr name="AutoShape 28" id="28"/>
          <p:cNvSpPr/>
          <p:nvPr/>
        </p:nvSpPr>
        <p:spPr>
          <a:xfrm>
            <a:off x="826291" y="1133475"/>
            <a:ext cx="6492240" cy="0"/>
          </a:xfrm>
          <a:prstGeom prst="line">
            <a:avLst/>
          </a:prstGeom>
          <a:ln cap="flat" w="38100">
            <a:solidFill>
              <a:srgbClr val="FFFFFF"/>
            </a:solidFill>
            <a:prstDash val="solid"/>
            <a:headEnd type="none" len="sm" w="sm"/>
            <a:tailEnd type="none" len="sm" w="sm"/>
          </a:ln>
        </p:spPr>
      </p:sp>
      <p:sp>
        <p:nvSpPr>
          <p:cNvPr name="Freeform 29" id="29"/>
          <p:cNvSpPr/>
          <p:nvPr/>
        </p:nvSpPr>
        <p:spPr>
          <a:xfrm flipH="false" flipV="false" rot="0">
            <a:off x="1460515" y="5873518"/>
            <a:ext cx="1189248" cy="1189248"/>
          </a:xfrm>
          <a:custGeom>
            <a:avLst/>
            <a:gdLst/>
            <a:ahLst/>
            <a:cxnLst/>
            <a:rect r="r" b="b" t="t" l="l"/>
            <a:pathLst>
              <a:path h="1189248" w="1189248">
                <a:moveTo>
                  <a:pt x="0" y="0"/>
                </a:moveTo>
                <a:lnTo>
                  <a:pt x="1189248" y="0"/>
                </a:lnTo>
                <a:lnTo>
                  <a:pt x="1189248" y="1189248"/>
                </a:lnTo>
                <a:lnTo>
                  <a:pt x="0" y="1189248"/>
                </a:lnTo>
                <a:lnTo>
                  <a:pt x="0" y="0"/>
                </a:lnTo>
                <a:close/>
              </a:path>
            </a:pathLst>
          </a:custGeom>
          <a:blipFill>
            <a:blip r:embed="rId4"/>
            <a:stretch>
              <a:fillRect l="0" t="0" r="0" b="0"/>
            </a:stretch>
          </a:blipFill>
        </p:spPr>
      </p:sp>
      <p:sp>
        <p:nvSpPr>
          <p:cNvPr name="Freeform 30" id="30"/>
          <p:cNvSpPr/>
          <p:nvPr/>
        </p:nvSpPr>
        <p:spPr>
          <a:xfrm flipH="false" flipV="false" rot="0">
            <a:off x="9743691" y="5873518"/>
            <a:ext cx="1071844" cy="1211032"/>
          </a:xfrm>
          <a:custGeom>
            <a:avLst/>
            <a:gdLst/>
            <a:ahLst/>
            <a:cxnLst/>
            <a:rect r="r" b="b" t="t" l="l"/>
            <a:pathLst>
              <a:path h="1211032" w="1071844">
                <a:moveTo>
                  <a:pt x="0" y="0"/>
                </a:moveTo>
                <a:lnTo>
                  <a:pt x="1071844" y="0"/>
                </a:lnTo>
                <a:lnTo>
                  <a:pt x="1071844" y="1211032"/>
                </a:lnTo>
                <a:lnTo>
                  <a:pt x="0" y="1211032"/>
                </a:lnTo>
                <a:lnTo>
                  <a:pt x="0" y="0"/>
                </a:lnTo>
                <a:close/>
              </a:path>
            </a:pathLst>
          </a:custGeom>
          <a:blipFill>
            <a:blip r:embed="rId5"/>
            <a:stretch>
              <a:fillRect l="-6492" t="0" r="-6492" b="0"/>
            </a:stretch>
          </a:blipFill>
        </p:spPr>
      </p:sp>
      <p:grpSp>
        <p:nvGrpSpPr>
          <p:cNvPr name="Group 31" id="31"/>
          <p:cNvGrpSpPr/>
          <p:nvPr/>
        </p:nvGrpSpPr>
        <p:grpSpPr>
          <a:xfrm rot="0">
            <a:off x="1028700" y="3768920"/>
            <a:ext cx="7186515" cy="1299458"/>
            <a:chOff x="0" y="0"/>
            <a:chExt cx="1892745" cy="342244"/>
          </a:xfrm>
        </p:grpSpPr>
        <p:sp>
          <p:nvSpPr>
            <p:cNvPr name="Freeform 32" id="32"/>
            <p:cNvSpPr/>
            <p:nvPr/>
          </p:nvSpPr>
          <p:spPr>
            <a:xfrm flipH="false" flipV="false" rot="0">
              <a:off x="0" y="0"/>
              <a:ext cx="1892745" cy="342244"/>
            </a:xfrm>
            <a:custGeom>
              <a:avLst/>
              <a:gdLst/>
              <a:ahLst/>
              <a:cxnLst/>
              <a:rect r="r" b="b" t="t" l="l"/>
              <a:pathLst>
                <a:path h="342244" w="1892745">
                  <a:moveTo>
                    <a:pt x="52787" y="0"/>
                  </a:moveTo>
                  <a:lnTo>
                    <a:pt x="1839958" y="0"/>
                  </a:lnTo>
                  <a:cubicBezTo>
                    <a:pt x="1869111" y="0"/>
                    <a:pt x="1892745" y="23634"/>
                    <a:pt x="1892745" y="52787"/>
                  </a:cubicBezTo>
                  <a:lnTo>
                    <a:pt x="1892745" y="289457"/>
                  </a:lnTo>
                  <a:cubicBezTo>
                    <a:pt x="1892745" y="303457"/>
                    <a:pt x="1887183" y="316884"/>
                    <a:pt x="1877284" y="326783"/>
                  </a:cubicBezTo>
                  <a:cubicBezTo>
                    <a:pt x="1867384" y="336683"/>
                    <a:pt x="1853958" y="342244"/>
                    <a:pt x="1839958" y="342244"/>
                  </a:cubicBezTo>
                  <a:lnTo>
                    <a:pt x="52787" y="342244"/>
                  </a:lnTo>
                  <a:cubicBezTo>
                    <a:pt x="23634" y="342244"/>
                    <a:pt x="0" y="318611"/>
                    <a:pt x="0" y="289457"/>
                  </a:cubicBezTo>
                  <a:lnTo>
                    <a:pt x="0" y="52787"/>
                  </a:lnTo>
                  <a:cubicBezTo>
                    <a:pt x="0" y="38787"/>
                    <a:pt x="5561" y="25360"/>
                    <a:pt x="15461" y="15461"/>
                  </a:cubicBezTo>
                  <a:cubicBezTo>
                    <a:pt x="25360" y="5561"/>
                    <a:pt x="38787" y="0"/>
                    <a:pt x="52787" y="0"/>
                  </a:cubicBezTo>
                  <a:close/>
                </a:path>
              </a:pathLst>
            </a:custGeom>
            <a:solidFill>
              <a:srgbClr val="004AAD"/>
            </a:solidFill>
          </p:spPr>
        </p:sp>
        <p:sp>
          <p:nvSpPr>
            <p:cNvPr name="TextBox 33" id="33"/>
            <p:cNvSpPr txBox="true"/>
            <p:nvPr/>
          </p:nvSpPr>
          <p:spPr>
            <a:xfrm>
              <a:off x="0" y="-38100"/>
              <a:ext cx="1892745" cy="380344"/>
            </a:xfrm>
            <a:prstGeom prst="rect">
              <a:avLst/>
            </a:prstGeom>
          </p:spPr>
          <p:txBody>
            <a:bodyPr anchor="ctr" rtlCol="false" tIns="50800" lIns="50800" bIns="50800" rIns="50800"/>
            <a:lstStyle/>
            <a:p>
              <a:pPr algn="ctr">
                <a:lnSpc>
                  <a:spcPts val="2800"/>
                </a:lnSpc>
              </a:pPr>
            </a:p>
          </p:txBody>
        </p:sp>
      </p:grpSp>
      <p:sp>
        <p:nvSpPr>
          <p:cNvPr name="Freeform 34" id="34"/>
          <p:cNvSpPr/>
          <p:nvPr/>
        </p:nvSpPr>
        <p:spPr>
          <a:xfrm flipH="false" flipV="false" rot="0">
            <a:off x="1381658" y="3768920"/>
            <a:ext cx="1346964" cy="1346964"/>
          </a:xfrm>
          <a:custGeom>
            <a:avLst/>
            <a:gdLst/>
            <a:ahLst/>
            <a:cxnLst/>
            <a:rect r="r" b="b" t="t" l="l"/>
            <a:pathLst>
              <a:path h="1346964" w="1346964">
                <a:moveTo>
                  <a:pt x="0" y="0"/>
                </a:moveTo>
                <a:lnTo>
                  <a:pt x="1346963" y="0"/>
                </a:lnTo>
                <a:lnTo>
                  <a:pt x="1346963" y="1346963"/>
                </a:lnTo>
                <a:lnTo>
                  <a:pt x="0" y="1346963"/>
                </a:lnTo>
                <a:lnTo>
                  <a:pt x="0" y="0"/>
                </a:lnTo>
                <a:close/>
              </a:path>
            </a:pathLst>
          </a:custGeom>
          <a:blipFill>
            <a:blip r:embed="rId6"/>
            <a:stretch>
              <a:fillRect l="0" t="0" r="0" b="0"/>
            </a:stretch>
          </a:blipFill>
        </p:spPr>
      </p:sp>
      <p:sp>
        <p:nvSpPr>
          <p:cNvPr name="TextBox 35" id="35"/>
          <p:cNvSpPr txBox="true"/>
          <p:nvPr/>
        </p:nvSpPr>
        <p:spPr>
          <a:xfrm rot="0">
            <a:off x="2649763" y="4054259"/>
            <a:ext cx="5464055" cy="704023"/>
          </a:xfrm>
          <a:prstGeom prst="rect">
            <a:avLst/>
          </a:prstGeom>
        </p:spPr>
        <p:txBody>
          <a:bodyPr anchor="t" rtlCol="false" tIns="0" lIns="0" bIns="0" rIns="0">
            <a:spAutoFit/>
          </a:bodyPr>
          <a:lstStyle/>
          <a:p>
            <a:pPr algn="ctr">
              <a:lnSpc>
                <a:spcPts val="5820"/>
              </a:lnSpc>
              <a:spcBef>
                <a:spcPct val="0"/>
              </a:spcBef>
            </a:pPr>
            <a:r>
              <a:rPr lang="en-US" b="true" sz="4157">
                <a:solidFill>
                  <a:srgbClr val="FFFFFF"/>
                </a:solidFill>
                <a:latin typeface="Canva Sans Bold"/>
                <a:ea typeface="Canva Sans Bold"/>
                <a:cs typeface="Canva Sans Bold"/>
                <a:sym typeface="Canva Sans Bold"/>
              </a:rPr>
              <a:t>IT Expert: 31.03%</a:t>
            </a:r>
          </a:p>
        </p:txBody>
      </p:sp>
      <p:sp>
        <p:nvSpPr>
          <p:cNvPr name="TextBox 36" id="36"/>
          <p:cNvSpPr txBox="true"/>
          <p:nvPr/>
        </p:nvSpPr>
        <p:spPr>
          <a:xfrm rot="0">
            <a:off x="2649763" y="6020956"/>
            <a:ext cx="5464055" cy="704023"/>
          </a:xfrm>
          <a:prstGeom prst="rect">
            <a:avLst/>
          </a:prstGeom>
        </p:spPr>
        <p:txBody>
          <a:bodyPr anchor="t" rtlCol="false" tIns="0" lIns="0" bIns="0" rIns="0">
            <a:spAutoFit/>
          </a:bodyPr>
          <a:lstStyle/>
          <a:p>
            <a:pPr algn="ctr">
              <a:lnSpc>
                <a:spcPts val="5820"/>
              </a:lnSpc>
              <a:spcBef>
                <a:spcPct val="0"/>
              </a:spcBef>
            </a:pPr>
            <a:r>
              <a:rPr lang="en-US" b="true" sz="4157">
                <a:solidFill>
                  <a:srgbClr val="FFFFFF"/>
                </a:solidFill>
                <a:latin typeface="Canva Sans Bold"/>
                <a:ea typeface="Canva Sans Bold"/>
                <a:cs typeface="Canva Sans Bold"/>
                <a:sym typeface="Canva Sans Bold"/>
              </a:rPr>
              <a:t>Students: 27.59%</a:t>
            </a:r>
          </a:p>
        </p:txBody>
      </p:sp>
      <p:grpSp>
        <p:nvGrpSpPr>
          <p:cNvPr name="Group 37" id="37"/>
          <p:cNvGrpSpPr/>
          <p:nvPr/>
        </p:nvGrpSpPr>
        <p:grpSpPr>
          <a:xfrm rot="0">
            <a:off x="9144000" y="3768920"/>
            <a:ext cx="7867993" cy="1299458"/>
            <a:chOff x="0" y="0"/>
            <a:chExt cx="2072229" cy="342244"/>
          </a:xfrm>
        </p:grpSpPr>
        <p:sp>
          <p:nvSpPr>
            <p:cNvPr name="Freeform 38" id="38"/>
            <p:cNvSpPr/>
            <p:nvPr/>
          </p:nvSpPr>
          <p:spPr>
            <a:xfrm flipH="false" flipV="false" rot="0">
              <a:off x="0" y="0"/>
              <a:ext cx="2072229" cy="342244"/>
            </a:xfrm>
            <a:custGeom>
              <a:avLst/>
              <a:gdLst/>
              <a:ahLst/>
              <a:cxnLst/>
              <a:rect r="r" b="b" t="t" l="l"/>
              <a:pathLst>
                <a:path h="342244" w="2072229">
                  <a:moveTo>
                    <a:pt x="48215" y="0"/>
                  </a:moveTo>
                  <a:lnTo>
                    <a:pt x="2024014" y="0"/>
                  </a:lnTo>
                  <a:cubicBezTo>
                    <a:pt x="2036801" y="0"/>
                    <a:pt x="2049065" y="5080"/>
                    <a:pt x="2058107" y="14122"/>
                  </a:cubicBezTo>
                  <a:cubicBezTo>
                    <a:pt x="2067149" y="23164"/>
                    <a:pt x="2072229" y="35427"/>
                    <a:pt x="2072229" y="48215"/>
                  </a:cubicBezTo>
                  <a:lnTo>
                    <a:pt x="2072229" y="294029"/>
                  </a:lnTo>
                  <a:cubicBezTo>
                    <a:pt x="2072229" y="320658"/>
                    <a:pt x="2050642" y="342244"/>
                    <a:pt x="2024014" y="342244"/>
                  </a:cubicBezTo>
                  <a:lnTo>
                    <a:pt x="48215" y="342244"/>
                  </a:lnTo>
                  <a:cubicBezTo>
                    <a:pt x="21587" y="342244"/>
                    <a:pt x="0" y="320658"/>
                    <a:pt x="0" y="294029"/>
                  </a:cubicBezTo>
                  <a:lnTo>
                    <a:pt x="0" y="48215"/>
                  </a:lnTo>
                  <a:cubicBezTo>
                    <a:pt x="0" y="21587"/>
                    <a:pt x="21587" y="0"/>
                    <a:pt x="48215" y="0"/>
                  </a:cubicBezTo>
                  <a:close/>
                </a:path>
              </a:pathLst>
            </a:custGeom>
            <a:solidFill>
              <a:srgbClr val="004AAD"/>
            </a:solidFill>
          </p:spPr>
        </p:sp>
        <p:sp>
          <p:nvSpPr>
            <p:cNvPr name="TextBox 39" id="39"/>
            <p:cNvSpPr txBox="true"/>
            <p:nvPr/>
          </p:nvSpPr>
          <p:spPr>
            <a:xfrm>
              <a:off x="0" y="-38100"/>
              <a:ext cx="2072229" cy="380344"/>
            </a:xfrm>
            <a:prstGeom prst="rect">
              <a:avLst/>
            </a:prstGeom>
          </p:spPr>
          <p:txBody>
            <a:bodyPr anchor="ctr" rtlCol="false" tIns="50800" lIns="50800" bIns="50800" rIns="50800"/>
            <a:lstStyle/>
            <a:p>
              <a:pPr algn="ctr">
                <a:lnSpc>
                  <a:spcPts val="2800"/>
                </a:lnSpc>
              </a:pPr>
            </a:p>
          </p:txBody>
        </p:sp>
      </p:grpSp>
      <p:sp>
        <p:nvSpPr>
          <p:cNvPr name="Freeform 40" id="40"/>
          <p:cNvSpPr/>
          <p:nvPr/>
        </p:nvSpPr>
        <p:spPr>
          <a:xfrm flipH="false" flipV="false" rot="0">
            <a:off x="9654776" y="3863991"/>
            <a:ext cx="1160760" cy="1160760"/>
          </a:xfrm>
          <a:custGeom>
            <a:avLst/>
            <a:gdLst/>
            <a:ahLst/>
            <a:cxnLst/>
            <a:rect r="r" b="b" t="t" l="l"/>
            <a:pathLst>
              <a:path h="1160760" w="1160760">
                <a:moveTo>
                  <a:pt x="0" y="0"/>
                </a:moveTo>
                <a:lnTo>
                  <a:pt x="1160759" y="0"/>
                </a:lnTo>
                <a:lnTo>
                  <a:pt x="1160759" y="1160759"/>
                </a:lnTo>
                <a:lnTo>
                  <a:pt x="0" y="1160759"/>
                </a:lnTo>
                <a:lnTo>
                  <a:pt x="0" y="0"/>
                </a:lnTo>
                <a:close/>
              </a:path>
            </a:pathLst>
          </a:custGeom>
          <a:blipFill>
            <a:blip r:embed="rId7"/>
            <a:stretch>
              <a:fillRect l="0" t="0" r="0" b="0"/>
            </a:stretch>
          </a:blipFill>
        </p:spPr>
      </p:sp>
      <p:sp>
        <p:nvSpPr>
          <p:cNvPr name="TextBox 41" id="41"/>
          <p:cNvSpPr txBox="true"/>
          <p:nvPr/>
        </p:nvSpPr>
        <p:spPr>
          <a:xfrm rot="0">
            <a:off x="11157671" y="4054259"/>
            <a:ext cx="4990505" cy="704023"/>
          </a:xfrm>
          <a:prstGeom prst="rect">
            <a:avLst/>
          </a:prstGeom>
        </p:spPr>
        <p:txBody>
          <a:bodyPr anchor="t" rtlCol="false" tIns="0" lIns="0" bIns="0" rIns="0">
            <a:spAutoFit/>
          </a:bodyPr>
          <a:lstStyle/>
          <a:p>
            <a:pPr algn="ctr">
              <a:lnSpc>
                <a:spcPts val="5820"/>
              </a:lnSpc>
              <a:spcBef>
                <a:spcPct val="0"/>
              </a:spcBef>
            </a:pPr>
            <a:r>
              <a:rPr lang="en-US" b="true" sz="4157">
                <a:solidFill>
                  <a:srgbClr val="FFFFFF"/>
                </a:solidFill>
                <a:latin typeface="Canva Sans Bold"/>
                <a:ea typeface="Canva Sans Bold"/>
                <a:cs typeface="Canva Sans Bold"/>
                <a:sym typeface="Canva Sans Bold"/>
              </a:rPr>
              <a:t>IT Students: 17.24%</a:t>
            </a:r>
          </a:p>
        </p:txBody>
      </p:sp>
      <p:sp>
        <p:nvSpPr>
          <p:cNvPr name="TextBox 42" id="42"/>
          <p:cNvSpPr txBox="true"/>
          <p:nvPr/>
        </p:nvSpPr>
        <p:spPr>
          <a:xfrm rot="0">
            <a:off x="11157671" y="6078031"/>
            <a:ext cx="5569890" cy="704023"/>
          </a:xfrm>
          <a:prstGeom prst="rect">
            <a:avLst/>
          </a:prstGeom>
        </p:spPr>
        <p:txBody>
          <a:bodyPr anchor="t" rtlCol="false" tIns="0" lIns="0" bIns="0" rIns="0">
            <a:spAutoFit/>
          </a:bodyPr>
          <a:lstStyle/>
          <a:p>
            <a:pPr algn="ctr">
              <a:lnSpc>
                <a:spcPts val="5820"/>
              </a:lnSpc>
              <a:spcBef>
                <a:spcPct val="0"/>
              </a:spcBef>
            </a:pPr>
            <a:r>
              <a:rPr lang="en-US" b="true" sz="4157">
                <a:solidFill>
                  <a:srgbClr val="FFFFFF"/>
                </a:solidFill>
                <a:latin typeface="Canva Sans Bold"/>
                <a:ea typeface="Canva Sans Bold"/>
                <a:cs typeface="Canva Sans Bold"/>
                <a:sym typeface="Canva Sans Bold"/>
              </a:rPr>
              <a:t>Homeowners: 24.14%</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54424" y="1985863"/>
            <a:ext cx="17876066" cy="7348321"/>
            <a:chOff x="0" y="0"/>
            <a:chExt cx="4708100" cy="1935360"/>
          </a:xfrm>
        </p:grpSpPr>
        <p:sp>
          <p:nvSpPr>
            <p:cNvPr name="Freeform 3" id="3"/>
            <p:cNvSpPr/>
            <p:nvPr/>
          </p:nvSpPr>
          <p:spPr>
            <a:xfrm flipH="false" flipV="false" rot="0">
              <a:off x="0" y="0"/>
              <a:ext cx="4708100" cy="1935360"/>
            </a:xfrm>
            <a:custGeom>
              <a:avLst/>
              <a:gdLst/>
              <a:ahLst/>
              <a:cxnLst/>
              <a:rect r="r" b="b" t="t" l="l"/>
              <a:pathLst>
                <a:path h="1935360" w="4708100">
                  <a:moveTo>
                    <a:pt x="0" y="0"/>
                  </a:moveTo>
                  <a:lnTo>
                    <a:pt x="4708100" y="0"/>
                  </a:lnTo>
                  <a:lnTo>
                    <a:pt x="4708100" y="1935360"/>
                  </a:lnTo>
                  <a:lnTo>
                    <a:pt x="0" y="1935360"/>
                  </a:ln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0" y="-38100"/>
              <a:ext cx="4708100" cy="1973460"/>
            </a:xfrm>
            <a:prstGeom prst="rect">
              <a:avLst/>
            </a:prstGeom>
          </p:spPr>
          <p:txBody>
            <a:bodyPr anchor="ctr" rtlCol="false" tIns="50800" lIns="50800" bIns="50800" rIns="50800"/>
            <a:lstStyle/>
            <a:p>
              <a:pPr algn="ctr">
                <a:lnSpc>
                  <a:spcPts val="2800"/>
                </a:lnSpc>
              </a:pPr>
            </a:p>
          </p:txBody>
        </p:sp>
      </p:grpSp>
      <p:grpSp>
        <p:nvGrpSpPr>
          <p:cNvPr name="Group 5" id="5"/>
          <p:cNvGrpSpPr/>
          <p:nvPr/>
        </p:nvGrpSpPr>
        <p:grpSpPr>
          <a:xfrm rot="0">
            <a:off x="-1028700" y="-191576"/>
            <a:ext cx="18288000" cy="12262103"/>
            <a:chOff x="0" y="0"/>
            <a:chExt cx="24384000" cy="16349470"/>
          </a:xfrm>
        </p:grpSpPr>
        <p:sp>
          <p:nvSpPr>
            <p:cNvPr name="Freeform 6" id="6"/>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sp>
        <p:nvSpPr>
          <p:cNvPr name="TextBox 12" id="12"/>
          <p:cNvSpPr txBox="true"/>
          <p:nvPr/>
        </p:nvSpPr>
        <p:spPr>
          <a:xfrm rot="0">
            <a:off x="411934" y="502681"/>
            <a:ext cx="1939447" cy="1377949"/>
          </a:xfrm>
          <a:prstGeom prst="rect">
            <a:avLst/>
          </a:prstGeom>
        </p:spPr>
        <p:txBody>
          <a:bodyPr anchor="t" rtlCol="false" tIns="0" lIns="0" bIns="0" rIns="0">
            <a:spAutoFit/>
          </a:bodyPr>
          <a:lstStyle/>
          <a:p>
            <a:pPr algn="ctr">
              <a:lnSpc>
                <a:spcPts val="11200"/>
              </a:lnSpc>
            </a:pPr>
            <a:r>
              <a:rPr lang="en-US" sz="8000" b="true">
                <a:solidFill>
                  <a:srgbClr val="FFFFFF"/>
                </a:solidFill>
                <a:latin typeface="Nunito Sans Heavy"/>
                <a:ea typeface="Nunito Sans Heavy"/>
                <a:cs typeface="Nunito Sans Heavy"/>
                <a:sym typeface="Nunito Sans Heavy"/>
              </a:rPr>
              <a:t>01</a:t>
            </a:r>
          </a:p>
        </p:txBody>
      </p:sp>
      <p:grpSp>
        <p:nvGrpSpPr>
          <p:cNvPr name="Group 13" id="13"/>
          <p:cNvGrpSpPr/>
          <p:nvPr/>
        </p:nvGrpSpPr>
        <p:grpSpPr>
          <a:xfrm rot="0">
            <a:off x="-241844" y="-28575"/>
            <a:ext cx="12438356" cy="1909206"/>
            <a:chOff x="0" y="0"/>
            <a:chExt cx="3275946" cy="502836"/>
          </a:xfrm>
        </p:grpSpPr>
        <p:sp>
          <p:nvSpPr>
            <p:cNvPr name="Freeform 14" id="14"/>
            <p:cNvSpPr/>
            <p:nvPr/>
          </p:nvSpPr>
          <p:spPr>
            <a:xfrm flipH="false" flipV="false" rot="0">
              <a:off x="0" y="0"/>
              <a:ext cx="3275946" cy="502836"/>
            </a:xfrm>
            <a:custGeom>
              <a:avLst/>
              <a:gdLst/>
              <a:ahLst/>
              <a:cxnLst/>
              <a:rect r="r" b="b" t="t" l="l"/>
              <a:pathLst>
                <a:path h="502836" w="3275946">
                  <a:moveTo>
                    <a:pt x="0" y="0"/>
                  </a:moveTo>
                  <a:lnTo>
                    <a:pt x="3275946" y="0"/>
                  </a:lnTo>
                  <a:lnTo>
                    <a:pt x="3275946" y="502836"/>
                  </a:lnTo>
                  <a:lnTo>
                    <a:pt x="0" y="502836"/>
                  </a:lnTo>
                  <a:close/>
                </a:path>
              </a:pathLst>
            </a:custGeom>
            <a:solidFill>
              <a:srgbClr val="004AAD"/>
            </a:solidFill>
          </p:spPr>
        </p:sp>
        <p:sp>
          <p:nvSpPr>
            <p:cNvPr name="TextBox 15" id="15"/>
            <p:cNvSpPr txBox="true"/>
            <p:nvPr/>
          </p:nvSpPr>
          <p:spPr>
            <a:xfrm>
              <a:off x="0" y="-38100"/>
              <a:ext cx="3275946" cy="540936"/>
            </a:xfrm>
            <a:prstGeom prst="rect">
              <a:avLst/>
            </a:prstGeom>
          </p:spPr>
          <p:txBody>
            <a:bodyPr anchor="ctr" rtlCol="false" tIns="50800" lIns="50800" bIns="50800" rIns="50800"/>
            <a:lstStyle/>
            <a:p>
              <a:pPr algn="ctr">
                <a:lnSpc>
                  <a:spcPts val="2800"/>
                </a:lnSpc>
              </a:pPr>
            </a:p>
          </p:txBody>
        </p:sp>
      </p:grpSp>
      <p:sp>
        <p:nvSpPr>
          <p:cNvPr name="TextBox 16" id="16"/>
          <p:cNvSpPr txBox="true"/>
          <p:nvPr/>
        </p:nvSpPr>
        <p:spPr>
          <a:xfrm rot="0">
            <a:off x="411934" y="-180975"/>
            <a:ext cx="11510229" cy="2875847"/>
          </a:xfrm>
          <a:prstGeom prst="rect">
            <a:avLst/>
          </a:prstGeom>
        </p:spPr>
        <p:txBody>
          <a:bodyPr anchor="t" rtlCol="false" tIns="0" lIns="0" bIns="0" rIns="0">
            <a:spAutoFit/>
          </a:bodyPr>
          <a:lstStyle/>
          <a:p>
            <a:pPr algn="ctr">
              <a:lnSpc>
                <a:spcPts val="11588"/>
              </a:lnSpc>
            </a:pPr>
            <a:r>
              <a:rPr lang="en-US" sz="8277" b="true">
                <a:solidFill>
                  <a:srgbClr val="FFFFFF"/>
                </a:solidFill>
                <a:latin typeface="Nunito Sans Heavy"/>
                <a:ea typeface="Nunito Sans Heavy"/>
                <a:cs typeface="Nunito Sans Heavy"/>
                <a:sym typeface="Nunito Sans Heavy"/>
              </a:rPr>
              <a:t>Results and discussion</a:t>
            </a:r>
          </a:p>
          <a:p>
            <a:pPr algn="ctr">
              <a:lnSpc>
                <a:spcPts val="11588"/>
              </a:lnSpc>
            </a:pPr>
          </a:p>
        </p:txBody>
      </p:sp>
      <p:sp>
        <p:nvSpPr>
          <p:cNvPr name="AutoShape 17" id="17"/>
          <p:cNvSpPr/>
          <p:nvPr/>
        </p:nvSpPr>
        <p:spPr>
          <a:xfrm flipV="true">
            <a:off x="545284" y="1333149"/>
            <a:ext cx="11376879" cy="19050"/>
          </a:xfrm>
          <a:prstGeom prst="line">
            <a:avLst/>
          </a:prstGeom>
          <a:ln cap="flat" w="38100">
            <a:solidFill>
              <a:srgbClr val="FFFFFF"/>
            </a:solidFill>
            <a:prstDash val="solid"/>
            <a:headEnd type="none" len="sm" w="sm"/>
            <a:tailEnd type="none" len="sm" w="sm"/>
          </a:ln>
        </p:spPr>
      </p:sp>
      <p:grpSp>
        <p:nvGrpSpPr>
          <p:cNvPr name="Group 18" id="18"/>
          <p:cNvGrpSpPr/>
          <p:nvPr/>
        </p:nvGrpSpPr>
        <p:grpSpPr>
          <a:xfrm rot="0">
            <a:off x="10683824" y="2431347"/>
            <a:ext cx="6363681" cy="782058"/>
            <a:chOff x="0" y="0"/>
            <a:chExt cx="1676031" cy="205974"/>
          </a:xfrm>
        </p:grpSpPr>
        <p:sp>
          <p:nvSpPr>
            <p:cNvPr name="Freeform 19" id="19"/>
            <p:cNvSpPr/>
            <p:nvPr/>
          </p:nvSpPr>
          <p:spPr>
            <a:xfrm flipH="false" flipV="false" rot="0">
              <a:off x="0" y="0"/>
              <a:ext cx="1676031" cy="205974"/>
            </a:xfrm>
            <a:custGeom>
              <a:avLst/>
              <a:gdLst/>
              <a:ahLst/>
              <a:cxnLst/>
              <a:rect r="r" b="b" t="t" l="l"/>
              <a:pathLst>
                <a:path h="205974" w="1676031">
                  <a:moveTo>
                    <a:pt x="62046" y="0"/>
                  </a:moveTo>
                  <a:lnTo>
                    <a:pt x="1613986" y="0"/>
                  </a:lnTo>
                  <a:cubicBezTo>
                    <a:pt x="1648253" y="0"/>
                    <a:pt x="1676031" y="27779"/>
                    <a:pt x="1676031" y="62046"/>
                  </a:cubicBezTo>
                  <a:lnTo>
                    <a:pt x="1676031" y="143928"/>
                  </a:lnTo>
                  <a:cubicBezTo>
                    <a:pt x="1676031" y="160384"/>
                    <a:pt x="1669494" y="176166"/>
                    <a:pt x="1657859" y="187801"/>
                  </a:cubicBezTo>
                  <a:cubicBezTo>
                    <a:pt x="1646223" y="199437"/>
                    <a:pt x="1630441" y="205974"/>
                    <a:pt x="1613986" y="205974"/>
                  </a:cubicBezTo>
                  <a:lnTo>
                    <a:pt x="62046" y="205974"/>
                  </a:lnTo>
                  <a:cubicBezTo>
                    <a:pt x="45590" y="205974"/>
                    <a:pt x="29809" y="199437"/>
                    <a:pt x="18173" y="187801"/>
                  </a:cubicBezTo>
                  <a:cubicBezTo>
                    <a:pt x="6537" y="176166"/>
                    <a:pt x="0" y="160384"/>
                    <a:pt x="0" y="143928"/>
                  </a:cubicBezTo>
                  <a:lnTo>
                    <a:pt x="0" y="62046"/>
                  </a:lnTo>
                  <a:cubicBezTo>
                    <a:pt x="0" y="45590"/>
                    <a:pt x="6537" y="29809"/>
                    <a:pt x="18173" y="18173"/>
                  </a:cubicBezTo>
                  <a:cubicBezTo>
                    <a:pt x="29809" y="6537"/>
                    <a:pt x="45590" y="0"/>
                    <a:pt x="62046" y="0"/>
                  </a:cubicBezTo>
                  <a:close/>
                </a:path>
              </a:pathLst>
            </a:custGeom>
            <a:solidFill>
              <a:srgbClr val="DFE0E8"/>
            </a:solidFill>
          </p:spPr>
        </p:sp>
        <p:sp>
          <p:nvSpPr>
            <p:cNvPr name="TextBox 20" id="20"/>
            <p:cNvSpPr txBox="true"/>
            <p:nvPr/>
          </p:nvSpPr>
          <p:spPr>
            <a:xfrm>
              <a:off x="0" y="-38100"/>
              <a:ext cx="1676031" cy="244074"/>
            </a:xfrm>
            <a:prstGeom prst="rect">
              <a:avLst/>
            </a:prstGeom>
          </p:spPr>
          <p:txBody>
            <a:bodyPr anchor="ctr" rtlCol="false" tIns="50800" lIns="50800" bIns="50800" rIns="50800"/>
            <a:lstStyle/>
            <a:p>
              <a:pPr algn="ctr">
                <a:lnSpc>
                  <a:spcPts val="2800"/>
                </a:lnSpc>
              </a:pPr>
            </a:p>
          </p:txBody>
        </p:sp>
      </p:grpSp>
      <p:grpSp>
        <p:nvGrpSpPr>
          <p:cNvPr name="Group 21" id="21"/>
          <p:cNvGrpSpPr/>
          <p:nvPr/>
        </p:nvGrpSpPr>
        <p:grpSpPr>
          <a:xfrm rot="0">
            <a:off x="10683824" y="3568711"/>
            <a:ext cx="6363681" cy="782058"/>
            <a:chOff x="0" y="0"/>
            <a:chExt cx="1676031" cy="205974"/>
          </a:xfrm>
        </p:grpSpPr>
        <p:sp>
          <p:nvSpPr>
            <p:cNvPr name="Freeform 22" id="22"/>
            <p:cNvSpPr/>
            <p:nvPr/>
          </p:nvSpPr>
          <p:spPr>
            <a:xfrm flipH="false" flipV="false" rot="0">
              <a:off x="0" y="0"/>
              <a:ext cx="1676031" cy="205974"/>
            </a:xfrm>
            <a:custGeom>
              <a:avLst/>
              <a:gdLst/>
              <a:ahLst/>
              <a:cxnLst/>
              <a:rect r="r" b="b" t="t" l="l"/>
              <a:pathLst>
                <a:path h="205974" w="1676031">
                  <a:moveTo>
                    <a:pt x="62046" y="0"/>
                  </a:moveTo>
                  <a:lnTo>
                    <a:pt x="1613986" y="0"/>
                  </a:lnTo>
                  <a:cubicBezTo>
                    <a:pt x="1648253" y="0"/>
                    <a:pt x="1676031" y="27779"/>
                    <a:pt x="1676031" y="62046"/>
                  </a:cubicBezTo>
                  <a:lnTo>
                    <a:pt x="1676031" y="143928"/>
                  </a:lnTo>
                  <a:cubicBezTo>
                    <a:pt x="1676031" y="160384"/>
                    <a:pt x="1669494" y="176166"/>
                    <a:pt x="1657859" y="187801"/>
                  </a:cubicBezTo>
                  <a:cubicBezTo>
                    <a:pt x="1646223" y="199437"/>
                    <a:pt x="1630441" y="205974"/>
                    <a:pt x="1613986" y="205974"/>
                  </a:cubicBezTo>
                  <a:lnTo>
                    <a:pt x="62046" y="205974"/>
                  </a:lnTo>
                  <a:cubicBezTo>
                    <a:pt x="45590" y="205974"/>
                    <a:pt x="29809" y="199437"/>
                    <a:pt x="18173" y="187801"/>
                  </a:cubicBezTo>
                  <a:cubicBezTo>
                    <a:pt x="6537" y="176166"/>
                    <a:pt x="0" y="160384"/>
                    <a:pt x="0" y="143928"/>
                  </a:cubicBezTo>
                  <a:lnTo>
                    <a:pt x="0" y="62046"/>
                  </a:lnTo>
                  <a:cubicBezTo>
                    <a:pt x="0" y="45590"/>
                    <a:pt x="6537" y="29809"/>
                    <a:pt x="18173" y="18173"/>
                  </a:cubicBezTo>
                  <a:cubicBezTo>
                    <a:pt x="29809" y="6537"/>
                    <a:pt x="45590" y="0"/>
                    <a:pt x="62046" y="0"/>
                  </a:cubicBezTo>
                  <a:close/>
                </a:path>
              </a:pathLst>
            </a:custGeom>
            <a:solidFill>
              <a:srgbClr val="DFE0E8"/>
            </a:solidFill>
          </p:spPr>
        </p:sp>
        <p:sp>
          <p:nvSpPr>
            <p:cNvPr name="TextBox 23" id="23"/>
            <p:cNvSpPr txBox="true"/>
            <p:nvPr/>
          </p:nvSpPr>
          <p:spPr>
            <a:xfrm>
              <a:off x="0" y="-38100"/>
              <a:ext cx="1676031" cy="244074"/>
            </a:xfrm>
            <a:prstGeom prst="rect">
              <a:avLst/>
            </a:prstGeom>
          </p:spPr>
          <p:txBody>
            <a:bodyPr anchor="ctr" rtlCol="false" tIns="50800" lIns="50800" bIns="50800" rIns="50800"/>
            <a:lstStyle/>
            <a:p>
              <a:pPr algn="ctr">
                <a:lnSpc>
                  <a:spcPts val="2800"/>
                </a:lnSpc>
              </a:pPr>
            </a:p>
          </p:txBody>
        </p:sp>
      </p:grpSp>
      <p:grpSp>
        <p:nvGrpSpPr>
          <p:cNvPr name="Group 24" id="24"/>
          <p:cNvGrpSpPr/>
          <p:nvPr/>
        </p:nvGrpSpPr>
        <p:grpSpPr>
          <a:xfrm rot="0">
            <a:off x="10683824" y="4703194"/>
            <a:ext cx="6363681" cy="782058"/>
            <a:chOff x="0" y="0"/>
            <a:chExt cx="1676031" cy="205974"/>
          </a:xfrm>
        </p:grpSpPr>
        <p:sp>
          <p:nvSpPr>
            <p:cNvPr name="Freeform 25" id="25"/>
            <p:cNvSpPr/>
            <p:nvPr/>
          </p:nvSpPr>
          <p:spPr>
            <a:xfrm flipH="false" flipV="false" rot="0">
              <a:off x="0" y="0"/>
              <a:ext cx="1676031" cy="205974"/>
            </a:xfrm>
            <a:custGeom>
              <a:avLst/>
              <a:gdLst/>
              <a:ahLst/>
              <a:cxnLst/>
              <a:rect r="r" b="b" t="t" l="l"/>
              <a:pathLst>
                <a:path h="205974" w="1676031">
                  <a:moveTo>
                    <a:pt x="62046" y="0"/>
                  </a:moveTo>
                  <a:lnTo>
                    <a:pt x="1613986" y="0"/>
                  </a:lnTo>
                  <a:cubicBezTo>
                    <a:pt x="1648253" y="0"/>
                    <a:pt x="1676031" y="27779"/>
                    <a:pt x="1676031" y="62046"/>
                  </a:cubicBezTo>
                  <a:lnTo>
                    <a:pt x="1676031" y="143928"/>
                  </a:lnTo>
                  <a:cubicBezTo>
                    <a:pt x="1676031" y="160384"/>
                    <a:pt x="1669494" y="176166"/>
                    <a:pt x="1657859" y="187801"/>
                  </a:cubicBezTo>
                  <a:cubicBezTo>
                    <a:pt x="1646223" y="199437"/>
                    <a:pt x="1630441" y="205974"/>
                    <a:pt x="1613986" y="205974"/>
                  </a:cubicBezTo>
                  <a:lnTo>
                    <a:pt x="62046" y="205974"/>
                  </a:lnTo>
                  <a:cubicBezTo>
                    <a:pt x="45590" y="205974"/>
                    <a:pt x="29809" y="199437"/>
                    <a:pt x="18173" y="187801"/>
                  </a:cubicBezTo>
                  <a:cubicBezTo>
                    <a:pt x="6537" y="176166"/>
                    <a:pt x="0" y="160384"/>
                    <a:pt x="0" y="143928"/>
                  </a:cubicBezTo>
                  <a:lnTo>
                    <a:pt x="0" y="62046"/>
                  </a:lnTo>
                  <a:cubicBezTo>
                    <a:pt x="0" y="45590"/>
                    <a:pt x="6537" y="29809"/>
                    <a:pt x="18173" y="18173"/>
                  </a:cubicBezTo>
                  <a:cubicBezTo>
                    <a:pt x="29809" y="6537"/>
                    <a:pt x="45590" y="0"/>
                    <a:pt x="62046" y="0"/>
                  </a:cubicBezTo>
                  <a:close/>
                </a:path>
              </a:pathLst>
            </a:custGeom>
            <a:solidFill>
              <a:srgbClr val="DFE0E8"/>
            </a:solidFill>
          </p:spPr>
        </p:sp>
        <p:sp>
          <p:nvSpPr>
            <p:cNvPr name="TextBox 26" id="26"/>
            <p:cNvSpPr txBox="true"/>
            <p:nvPr/>
          </p:nvSpPr>
          <p:spPr>
            <a:xfrm>
              <a:off x="0" y="-38100"/>
              <a:ext cx="1676031" cy="244074"/>
            </a:xfrm>
            <a:prstGeom prst="rect">
              <a:avLst/>
            </a:prstGeom>
          </p:spPr>
          <p:txBody>
            <a:bodyPr anchor="ctr" rtlCol="false" tIns="50800" lIns="50800" bIns="50800" rIns="50800"/>
            <a:lstStyle/>
            <a:p>
              <a:pPr algn="ctr">
                <a:lnSpc>
                  <a:spcPts val="2800"/>
                </a:lnSpc>
              </a:pPr>
            </a:p>
          </p:txBody>
        </p:sp>
      </p:grpSp>
      <p:grpSp>
        <p:nvGrpSpPr>
          <p:cNvPr name="Group 27" id="27"/>
          <p:cNvGrpSpPr/>
          <p:nvPr/>
        </p:nvGrpSpPr>
        <p:grpSpPr>
          <a:xfrm rot="0">
            <a:off x="10683824" y="5837676"/>
            <a:ext cx="6363681" cy="782058"/>
            <a:chOff x="0" y="0"/>
            <a:chExt cx="1676031" cy="205974"/>
          </a:xfrm>
        </p:grpSpPr>
        <p:sp>
          <p:nvSpPr>
            <p:cNvPr name="Freeform 28" id="28"/>
            <p:cNvSpPr/>
            <p:nvPr/>
          </p:nvSpPr>
          <p:spPr>
            <a:xfrm flipH="false" flipV="false" rot="0">
              <a:off x="0" y="0"/>
              <a:ext cx="1676031" cy="205974"/>
            </a:xfrm>
            <a:custGeom>
              <a:avLst/>
              <a:gdLst/>
              <a:ahLst/>
              <a:cxnLst/>
              <a:rect r="r" b="b" t="t" l="l"/>
              <a:pathLst>
                <a:path h="205974" w="1676031">
                  <a:moveTo>
                    <a:pt x="62046" y="0"/>
                  </a:moveTo>
                  <a:lnTo>
                    <a:pt x="1613986" y="0"/>
                  </a:lnTo>
                  <a:cubicBezTo>
                    <a:pt x="1648253" y="0"/>
                    <a:pt x="1676031" y="27779"/>
                    <a:pt x="1676031" y="62046"/>
                  </a:cubicBezTo>
                  <a:lnTo>
                    <a:pt x="1676031" y="143928"/>
                  </a:lnTo>
                  <a:cubicBezTo>
                    <a:pt x="1676031" y="160384"/>
                    <a:pt x="1669494" y="176166"/>
                    <a:pt x="1657859" y="187801"/>
                  </a:cubicBezTo>
                  <a:cubicBezTo>
                    <a:pt x="1646223" y="199437"/>
                    <a:pt x="1630441" y="205974"/>
                    <a:pt x="1613986" y="205974"/>
                  </a:cubicBezTo>
                  <a:lnTo>
                    <a:pt x="62046" y="205974"/>
                  </a:lnTo>
                  <a:cubicBezTo>
                    <a:pt x="45590" y="205974"/>
                    <a:pt x="29809" y="199437"/>
                    <a:pt x="18173" y="187801"/>
                  </a:cubicBezTo>
                  <a:cubicBezTo>
                    <a:pt x="6537" y="176166"/>
                    <a:pt x="0" y="160384"/>
                    <a:pt x="0" y="143928"/>
                  </a:cubicBezTo>
                  <a:lnTo>
                    <a:pt x="0" y="62046"/>
                  </a:lnTo>
                  <a:cubicBezTo>
                    <a:pt x="0" y="45590"/>
                    <a:pt x="6537" y="29809"/>
                    <a:pt x="18173" y="18173"/>
                  </a:cubicBezTo>
                  <a:cubicBezTo>
                    <a:pt x="29809" y="6537"/>
                    <a:pt x="45590" y="0"/>
                    <a:pt x="62046" y="0"/>
                  </a:cubicBezTo>
                  <a:close/>
                </a:path>
              </a:pathLst>
            </a:custGeom>
            <a:solidFill>
              <a:srgbClr val="DFE0E8"/>
            </a:solidFill>
          </p:spPr>
        </p:sp>
        <p:sp>
          <p:nvSpPr>
            <p:cNvPr name="TextBox 29" id="29"/>
            <p:cNvSpPr txBox="true"/>
            <p:nvPr/>
          </p:nvSpPr>
          <p:spPr>
            <a:xfrm>
              <a:off x="0" y="-38100"/>
              <a:ext cx="1676031" cy="244074"/>
            </a:xfrm>
            <a:prstGeom prst="rect">
              <a:avLst/>
            </a:prstGeom>
          </p:spPr>
          <p:txBody>
            <a:bodyPr anchor="ctr" rtlCol="false" tIns="50800" lIns="50800" bIns="50800" rIns="50800"/>
            <a:lstStyle/>
            <a:p>
              <a:pPr algn="ctr">
                <a:lnSpc>
                  <a:spcPts val="2800"/>
                </a:lnSpc>
              </a:pPr>
            </a:p>
          </p:txBody>
        </p:sp>
      </p:grpSp>
      <p:grpSp>
        <p:nvGrpSpPr>
          <p:cNvPr name="Group 30" id="30"/>
          <p:cNvGrpSpPr/>
          <p:nvPr/>
        </p:nvGrpSpPr>
        <p:grpSpPr>
          <a:xfrm rot="0">
            <a:off x="10683824" y="6972159"/>
            <a:ext cx="6363681" cy="782058"/>
            <a:chOff x="0" y="0"/>
            <a:chExt cx="1676031" cy="205974"/>
          </a:xfrm>
        </p:grpSpPr>
        <p:sp>
          <p:nvSpPr>
            <p:cNvPr name="Freeform 31" id="31"/>
            <p:cNvSpPr/>
            <p:nvPr/>
          </p:nvSpPr>
          <p:spPr>
            <a:xfrm flipH="false" flipV="false" rot="0">
              <a:off x="0" y="0"/>
              <a:ext cx="1676031" cy="205974"/>
            </a:xfrm>
            <a:custGeom>
              <a:avLst/>
              <a:gdLst/>
              <a:ahLst/>
              <a:cxnLst/>
              <a:rect r="r" b="b" t="t" l="l"/>
              <a:pathLst>
                <a:path h="205974" w="1676031">
                  <a:moveTo>
                    <a:pt x="62046" y="0"/>
                  </a:moveTo>
                  <a:lnTo>
                    <a:pt x="1613986" y="0"/>
                  </a:lnTo>
                  <a:cubicBezTo>
                    <a:pt x="1648253" y="0"/>
                    <a:pt x="1676031" y="27779"/>
                    <a:pt x="1676031" y="62046"/>
                  </a:cubicBezTo>
                  <a:lnTo>
                    <a:pt x="1676031" y="143928"/>
                  </a:lnTo>
                  <a:cubicBezTo>
                    <a:pt x="1676031" y="160384"/>
                    <a:pt x="1669494" y="176166"/>
                    <a:pt x="1657859" y="187801"/>
                  </a:cubicBezTo>
                  <a:cubicBezTo>
                    <a:pt x="1646223" y="199437"/>
                    <a:pt x="1630441" y="205974"/>
                    <a:pt x="1613986" y="205974"/>
                  </a:cubicBezTo>
                  <a:lnTo>
                    <a:pt x="62046" y="205974"/>
                  </a:lnTo>
                  <a:cubicBezTo>
                    <a:pt x="45590" y="205974"/>
                    <a:pt x="29809" y="199437"/>
                    <a:pt x="18173" y="187801"/>
                  </a:cubicBezTo>
                  <a:cubicBezTo>
                    <a:pt x="6537" y="176166"/>
                    <a:pt x="0" y="160384"/>
                    <a:pt x="0" y="143928"/>
                  </a:cubicBezTo>
                  <a:lnTo>
                    <a:pt x="0" y="62046"/>
                  </a:lnTo>
                  <a:cubicBezTo>
                    <a:pt x="0" y="45590"/>
                    <a:pt x="6537" y="29809"/>
                    <a:pt x="18173" y="18173"/>
                  </a:cubicBezTo>
                  <a:cubicBezTo>
                    <a:pt x="29809" y="6537"/>
                    <a:pt x="45590" y="0"/>
                    <a:pt x="62046" y="0"/>
                  </a:cubicBezTo>
                  <a:close/>
                </a:path>
              </a:pathLst>
            </a:custGeom>
            <a:solidFill>
              <a:srgbClr val="DFE0E8"/>
            </a:solidFill>
          </p:spPr>
        </p:sp>
        <p:sp>
          <p:nvSpPr>
            <p:cNvPr name="TextBox 32" id="32"/>
            <p:cNvSpPr txBox="true"/>
            <p:nvPr/>
          </p:nvSpPr>
          <p:spPr>
            <a:xfrm>
              <a:off x="0" y="-38100"/>
              <a:ext cx="1676031" cy="244074"/>
            </a:xfrm>
            <a:prstGeom prst="rect">
              <a:avLst/>
            </a:prstGeom>
          </p:spPr>
          <p:txBody>
            <a:bodyPr anchor="ctr" rtlCol="false" tIns="50800" lIns="50800" bIns="50800" rIns="50800"/>
            <a:lstStyle/>
            <a:p>
              <a:pPr algn="ctr">
                <a:lnSpc>
                  <a:spcPts val="2800"/>
                </a:lnSpc>
              </a:pPr>
            </a:p>
          </p:txBody>
        </p:sp>
      </p:grpSp>
      <p:grpSp>
        <p:nvGrpSpPr>
          <p:cNvPr name="Group 33" id="33"/>
          <p:cNvGrpSpPr/>
          <p:nvPr/>
        </p:nvGrpSpPr>
        <p:grpSpPr>
          <a:xfrm rot="0">
            <a:off x="10626314" y="8106642"/>
            <a:ext cx="7604176" cy="782058"/>
            <a:chOff x="0" y="0"/>
            <a:chExt cx="2002746" cy="205974"/>
          </a:xfrm>
        </p:grpSpPr>
        <p:sp>
          <p:nvSpPr>
            <p:cNvPr name="Freeform 34" id="34"/>
            <p:cNvSpPr/>
            <p:nvPr/>
          </p:nvSpPr>
          <p:spPr>
            <a:xfrm flipH="false" flipV="false" rot="0">
              <a:off x="0" y="0"/>
              <a:ext cx="2002746" cy="205974"/>
            </a:xfrm>
            <a:custGeom>
              <a:avLst/>
              <a:gdLst/>
              <a:ahLst/>
              <a:cxnLst/>
              <a:rect r="r" b="b" t="t" l="l"/>
              <a:pathLst>
                <a:path h="205974" w="2002746">
                  <a:moveTo>
                    <a:pt x="51924" y="0"/>
                  </a:moveTo>
                  <a:lnTo>
                    <a:pt x="1950822" y="0"/>
                  </a:lnTo>
                  <a:cubicBezTo>
                    <a:pt x="1979499" y="0"/>
                    <a:pt x="2002746" y="23247"/>
                    <a:pt x="2002746" y="51924"/>
                  </a:cubicBezTo>
                  <a:lnTo>
                    <a:pt x="2002746" y="154050"/>
                  </a:lnTo>
                  <a:cubicBezTo>
                    <a:pt x="2002746" y="167821"/>
                    <a:pt x="1997275" y="181028"/>
                    <a:pt x="1987538" y="190766"/>
                  </a:cubicBezTo>
                  <a:cubicBezTo>
                    <a:pt x="1977800" y="200503"/>
                    <a:pt x="1964593" y="205974"/>
                    <a:pt x="1950822" y="205974"/>
                  </a:cubicBezTo>
                  <a:lnTo>
                    <a:pt x="51924" y="205974"/>
                  </a:lnTo>
                  <a:cubicBezTo>
                    <a:pt x="38153" y="205974"/>
                    <a:pt x="24946" y="200503"/>
                    <a:pt x="15208" y="190766"/>
                  </a:cubicBezTo>
                  <a:cubicBezTo>
                    <a:pt x="5471" y="181028"/>
                    <a:pt x="0" y="167821"/>
                    <a:pt x="0" y="154050"/>
                  </a:cubicBezTo>
                  <a:lnTo>
                    <a:pt x="0" y="51924"/>
                  </a:lnTo>
                  <a:cubicBezTo>
                    <a:pt x="0" y="38153"/>
                    <a:pt x="5471" y="24946"/>
                    <a:pt x="15208" y="15208"/>
                  </a:cubicBezTo>
                  <a:cubicBezTo>
                    <a:pt x="24946" y="5471"/>
                    <a:pt x="38153" y="0"/>
                    <a:pt x="51924" y="0"/>
                  </a:cubicBezTo>
                  <a:close/>
                </a:path>
              </a:pathLst>
            </a:custGeom>
            <a:solidFill>
              <a:srgbClr val="DFE0E8"/>
            </a:solidFill>
          </p:spPr>
        </p:sp>
        <p:sp>
          <p:nvSpPr>
            <p:cNvPr name="TextBox 35" id="35"/>
            <p:cNvSpPr txBox="true"/>
            <p:nvPr/>
          </p:nvSpPr>
          <p:spPr>
            <a:xfrm>
              <a:off x="0" y="-38100"/>
              <a:ext cx="2002746" cy="244074"/>
            </a:xfrm>
            <a:prstGeom prst="rect">
              <a:avLst/>
            </a:prstGeom>
          </p:spPr>
          <p:txBody>
            <a:bodyPr anchor="ctr" rtlCol="false" tIns="50800" lIns="50800" bIns="50800" rIns="50800"/>
            <a:lstStyle/>
            <a:p>
              <a:pPr algn="ctr">
                <a:lnSpc>
                  <a:spcPts val="2800"/>
                </a:lnSpc>
              </a:pPr>
            </a:p>
          </p:txBody>
        </p:sp>
      </p:grpSp>
      <p:grpSp>
        <p:nvGrpSpPr>
          <p:cNvPr name="Group 36" id="36"/>
          <p:cNvGrpSpPr/>
          <p:nvPr/>
        </p:nvGrpSpPr>
        <p:grpSpPr>
          <a:xfrm rot="0">
            <a:off x="11300789" y="2499662"/>
            <a:ext cx="621374" cy="621374"/>
            <a:chOff x="0" y="0"/>
            <a:chExt cx="163654" cy="163654"/>
          </a:xfrm>
        </p:grpSpPr>
        <p:sp>
          <p:nvSpPr>
            <p:cNvPr name="Freeform 37" id="37"/>
            <p:cNvSpPr/>
            <p:nvPr/>
          </p:nvSpPr>
          <p:spPr>
            <a:xfrm flipH="false" flipV="false" rot="0">
              <a:off x="0" y="0"/>
              <a:ext cx="163654" cy="163654"/>
            </a:xfrm>
            <a:custGeom>
              <a:avLst/>
              <a:gdLst/>
              <a:ahLst/>
              <a:cxnLst/>
              <a:rect r="r" b="b" t="t" l="l"/>
              <a:pathLst>
                <a:path h="163654" w="163654">
                  <a:moveTo>
                    <a:pt x="0" y="0"/>
                  </a:moveTo>
                  <a:lnTo>
                    <a:pt x="163654" y="0"/>
                  </a:lnTo>
                  <a:lnTo>
                    <a:pt x="163654" y="163654"/>
                  </a:lnTo>
                  <a:lnTo>
                    <a:pt x="0" y="163654"/>
                  </a:lnTo>
                  <a:close/>
                </a:path>
              </a:pathLst>
            </a:custGeom>
            <a:solidFill>
              <a:srgbClr val="C59C87"/>
            </a:solidFill>
          </p:spPr>
        </p:sp>
        <p:sp>
          <p:nvSpPr>
            <p:cNvPr name="TextBox 38" id="38"/>
            <p:cNvSpPr txBox="true"/>
            <p:nvPr/>
          </p:nvSpPr>
          <p:spPr>
            <a:xfrm>
              <a:off x="0" y="-38100"/>
              <a:ext cx="163654" cy="201754"/>
            </a:xfrm>
            <a:prstGeom prst="rect">
              <a:avLst/>
            </a:prstGeom>
          </p:spPr>
          <p:txBody>
            <a:bodyPr anchor="ctr" rtlCol="false" tIns="50800" lIns="50800" bIns="50800" rIns="50800"/>
            <a:lstStyle/>
            <a:p>
              <a:pPr algn="ctr">
                <a:lnSpc>
                  <a:spcPts val="2800"/>
                </a:lnSpc>
              </a:pPr>
            </a:p>
          </p:txBody>
        </p:sp>
      </p:grpSp>
      <p:sp>
        <p:nvSpPr>
          <p:cNvPr name="TextBox 39" id="39"/>
          <p:cNvSpPr txBox="true"/>
          <p:nvPr/>
        </p:nvSpPr>
        <p:spPr>
          <a:xfrm rot="0">
            <a:off x="11107902" y="3680843"/>
            <a:ext cx="4688737" cy="669926"/>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Nunito Sans"/>
                <a:ea typeface="Nunito Sans"/>
                <a:cs typeface="Nunito Sans"/>
                <a:sym typeface="Nunito Sans"/>
              </a:rPr>
              <a:t>Reliability</a:t>
            </a:r>
          </a:p>
        </p:txBody>
      </p:sp>
      <p:sp>
        <p:nvSpPr>
          <p:cNvPr name="TextBox 40" id="40"/>
          <p:cNvSpPr txBox="true"/>
          <p:nvPr/>
        </p:nvSpPr>
        <p:spPr>
          <a:xfrm rot="0">
            <a:off x="10391762" y="4739125"/>
            <a:ext cx="5876912" cy="669926"/>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Nunito Sans"/>
                <a:ea typeface="Nunito Sans"/>
                <a:cs typeface="Nunito Sans"/>
                <a:sym typeface="Nunito Sans"/>
              </a:rPr>
              <a:t>Usability</a:t>
            </a:r>
          </a:p>
        </p:txBody>
      </p:sp>
      <p:sp>
        <p:nvSpPr>
          <p:cNvPr name="TextBox 41" id="41"/>
          <p:cNvSpPr txBox="true"/>
          <p:nvPr/>
        </p:nvSpPr>
        <p:spPr>
          <a:xfrm rot="0">
            <a:off x="11449271" y="5866251"/>
            <a:ext cx="5062788" cy="669926"/>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Nunito Sans"/>
                <a:ea typeface="Nunito Sans"/>
                <a:cs typeface="Nunito Sans"/>
                <a:sym typeface="Nunito Sans"/>
              </a:rPr>
              <a:t>Maintainability</a:t>
            </a:r>
          </a:p>
        </p:txBody>
      </p:sp>
      <p:sp>
        <p:nvSpPr>
          <p:cNvPr name="TextBox 42" id="42"/>
          <p:cNvSpPr txBox="true"/>
          <p:nvPr/>
        </p:nvSpPr>
        <p:spPr>
          <a:xfrm rot="0">
            <a:off x="10391762" y="7000734"/>
            <a:ext cx="6242349" cy="669926"/>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Nunito Sans"/>
                <a:ea typeface="Nunito Sans"/>
                <a:cs typeface="Nunito Sans"/>
                <a:sym typeface="Nunito Sans"/>
              </a:rPr>
              <a:t>Portability</a:t>
            </a:r>
          </a:p>
        </p:txBody>
      </p:sp>
      <p:grpSp>
        <p:nvGrpSpPr>
          <p:cNvPr name="Group 43" id="43"/>
          <p:cNvGrpSpPr/>
          <p:nvPr/>
        </p:nvGrpSpPr>
        <p:grpSpPr>
          <a:xfrm rot="0">
            <a:off x="11300789" y="3634144"/>
            <a:ext cx="621374" cy="621374"/>
            <a:chOff x="0" y="0"/>
            <a:chExt cx="163654" cy="163654"/>
          </a:xfrm>
        </p:grpSpPr>
        <p:sp>
          <p:nvSpPr>
            <p:cNvPr name="Freeform 44" id="44"/>
            <p:cNvSpPr/>
            <p:nvPr/>
          </p:nvSpPr>
          <p:spPr>
            <a:xfrm flipH="false" flipV="false" rot="0">
              <a:off x="0" y="0"/>
              <a:ext cx="163654" cy="163654"/>
            </a:xfrm>
            <a:custGeom>
              <a:avLst/>
              <a:gdLst/>
              <a:ahLst/>
              <a:cxnLst/>
              <a:rect r="r" b="b" t="t" l="l"/>
              <a:pathLst>
                <a:path h="163654" w="163654">
                  <a:moveTo>
                    <a:pt x="0" y="0"/>
                  </a:moveTo>
                  <a:lnTo>
                    <a:pt x="163654" y="0"/>
                  </a:lnTo>
                  <a:lnTo>
                    <a:pt x="163654" y="163654"/>
                  </a:lnTo>
                  <a:lnTo>
                    <a:pt x="0" y="163654"/>
                  </a:lnTo>
                  <a:close/>
                </a:path>
              </a:pathLst>
            </a:custGeom>
            <a:solidFill>
              <a:srgbClr val="221F23"/>
            </a:solidFill>
          </p:spPr>
        </p:sp>
        <p:sp>
          <p:nvSpPr>
            <p:cNvPr name="TextBox 45" id="45"/>
            <p:cNvSpPr txBox="true"/>
            <p:nvPr/>
          </p:nvSpPr>
          <p:spPr>
            <a:xfrm>
              <a:off x="0" y="-38100"/>
              <a:ext cx="163654" cy="201754"/>
            </a:xfrm>
            <a:prstGeom prst="rect">
              <a:avLst/>
            </a:prstGeom>
          </p:spPr>
          <p:txBody>
            <a:bodyPr anchor="ctr" rtlCol="false" tIns="50800" lIns="50800" bIns="50800" rIns="50800"/>
            <a:lstStyle/>
            <a:p>
              <a:pPr algn="ctr">
                <a:lnSpc>
                  <a:spcPts val="2800"/>
                </a:lnSpc>
              </a:pPr>
            </a:p>
          </p:txBody>
        </p:sp>
      </p:grpSp>
      <p:grpSp>
        <p:nvGrpSpPr>
          <p:cNvPr name="Group 46" id="46"/>
          <p:cNvGrpSpPr/>
          <p:nvPr/>
        </p:nvGrpSpPr>
        <p:grpSpPr>
          <a:xfrm rot="0">
            <a:off x="11300789" y="4768627"/>
            <a:ext cx="621374" cy="621374"/>
            <a:chOff x="0" y="0"/>
            <a:chExt cx="163654" cy="163654"/>
          </a:xfrm>
        </p:grpSpPr>
        <p:sp>
          <p:nvSpPr>
            <p:cNvPr name="Freeform 47" id="47"/>
            <p:cNvSpPr/>
            <p:nvPr/>
          </p:nvSpPr>
          <p:spPr>
            <a:xfrm flipH="false" flipV="false" rot="0">
              <a:off x="0" y="0"/>
              <a:ext cx="163654" cy="163654"/>
            </a:xfrm>
            <a:custGeom>
              <a:avLst/>
              <a:gdLst/>
              <a:ahLst/>
              <a:cxnLst/>
              <a:rect r="r" b="b" t="t" l="l"/>
              <a:pathLst>
                <a:path h="163654" w="163654">
                  <a:moveTo>
                    <a:pt x="0" y="0"/>
                  </a:moveTo>
                  <a:lnTo>
                    <a:pt x="163654" y="0"/>
                  </a:lnTo>
                  <a:lnTo>
                    <a:pt x="163654" y="163654"/>
                  </a:lnTo>
                  <a:lnTo>
                    <a:pt x="0" y="163654"/>
                  </a:lnTo>
                  <a:close/>
                </a:path>
              </a:pathLst>
            </a:custGeom>
            <a:solidFill>
              <a:srgbClr val="8F634F"/>
            </a:solidFill>
          </p:spPr>
        </p:sp>
        <p:sp>
          <p:nvSpPr>
            <p:cNvPr name="TextBox 48" id="48"/>
            <p:cNvSpPr txBox="true"/>
            <p:nvPr/>
          </p:nvSpPr>
          <p:spPr>
            <a:xfrm>
              <a:off x="0" y="-38100"/>
              <a:ext cx="163654" cy="201754"/>
            </a:xfrm>
            <a:prstGeom prst="rect">
              <a:avLst/>
            </a:prstGeom>
          </p:spPr>
          <p:txBody>
            <a:bodyPr anchor="ctr" rtlCol="false" tIns="50800" lIns="50800" bIns="50800" rIns="50800"/>
            <a:lstStyle/>
            <a:p>
              <a:pPr algn="ctr">
                <a:lnSpc>
                  <a:spcPts val="2800"/>
                </a:lnSpc>
              </a:pPr>
            </a:p>
          </p:txBody>
        </p:sp>
      </p:grpSp>
      <p:grpSp>
        <p:nvGrpSpPr>
          <p:cNvPr name="Group 49" id="49"/>
          <p:cNvGrpSpPr/>
          <p:nvPr/>
        </p:nvGrpSpPr>
        <p:grpSpPr>
          <a:xfrm rot="0">
            <a:off x="11300789" y="5903110"/>
            <a:ext cx="621374" cy="621374"/>
            <a:chOff x="0" y="0"/>
            <a:chExt cx="163654" cy="163654"/>
          </a:xfrm>
        </p:grpSpPr>
        <p:sp>
          <p:nvSpPr>
            <p:cNvPr name="Freeform 50" id="50"/>
            <p:cNvSpPr/>
            <p:nvPr/>
          </p:nvSpPr>
          <p:spPr>
            <a:xfrm flipH="false" flipV="false" rot="0">
              <a:off x="0" y="0"/>
              <a:ext cx="163654" cy="163654"/>
            </a:xfrm>
            <a:custGeom>
              <a:avLst/>
              <a:gdLst/>
              <a:ahLst/>
              <a:cxnLst/>
              <a:rect r="r" b="b" t="t" l="l"/>
              <a:pathLst>
                <a:path h="163654" w="163654">
                  <a:moveTo>
                    <a:pt x="0" y="0"/>
                  </a:moveTo>
                  <a:lnTo>
                    <a:pt x="163654" y="0"/>
                  </a:lnTo>
                  <a:lnTo>
                    <a:pt x="163654" y="163654"/>
                  </a:lnTo>
                  <a:lnTo>
                    <a:pt x="0" y="163654"/>
                  </a:lnTo>
                  <a:close/>
                </a:path>
              </a:pathLst>
            </a:custGeom>
            <a:solidFill>
              <a:srgbClr val="9B4601"/>
            </a:solidFill>
          </p:spPr>
        </p:sp>
        <p:sp>
          <p:nvSpPr>
            <p:cNvPr name="TextBox 51" id="51"/>
            <p:cNvSpPr txBox="true"/>
            <p:nvPr/>
          </p:nvSpPr>
          <p:spPr>
            <a:xfrm>
              <a:off x="0" y="-38100"/>
              <a:ext cx="163654" cy="201754"/>
            </a:xfrm>
            <a:prstGeom prst="rect">
              <a:avLst/>
            </a:prstGeom>
          </p:spPr>
          <p:txBody>
            <a:bodyPr anchor="ctr" rtlCol="false" tIns="50800" lIns="50800" bIns="50800" rIns="50800"/>
            <a:lstStyle/>
            <a:p>
              <a:pPr algn="ctr">
                <a:lnSpc>
                  <a:spcPts val="2800"/>
                </a:lnSpc>
              </a:pPr>
            </a:p>
          </p:txBody>
        </p:sp>
      </p:grpSp>
      <p:grpSp>
        <p:nvGrpSpPr>
          <p:cNvPr name="Group 52" id="52"/>
          <p:cNvGrpSpPr/>
          <p:nvPr/>
        </p:nvGrpSpPr>
        <p:grpSpPr>
          <a:xfrm rot="0">
            <a:off x="11300789" y="7058347"/>
            <a:ext cx="621374" cy="621374"/>
            <a:chOff x="0" y="0"/>
            <a:chExt cx="163654" cy="163654"/>
          </a:xfrm>
        </p:grpSpPr>
        <p:sp>
          <p:nvSpPr>
            <p:cNvPr name="Freeform 53" id="53"/>
            <p:cNvSpPr/>
            <p:nvPr/>
          </p:nvSpPr>
          <p:spPr>
            <a:xfrm flipH="false" flipV="false" rot="0">
              <a:off x="0" y="0"/>
              <a:ext cx="163654" cy="163654"/>
            </a:xfrm>
            <a:custGeom>
              <a:avLst/>
              <a:gdLst/>
              <a:ahLst/>
              <a:cxnLst/>
              <a:rect r="r" b="b" t="t" l="l"/>
              <a:pathLst>
                <a:path h="163654" w="163654">
                  <a:moveTo>
                    <a:pt x="0" y="0"/>
                  </a:moveTo>
                  <a:lnTo>
                    <a:pt x="163654" y="0"/>
                  </a:lnTo>
                  <a:lnTo>
                    <a:pt x="163654" y="163654"/>
                  </a:lnTo>
                  <a:lnTo>
                    <a:pt x="0" y="163654"/>
                  </a:lnTo>
                  <a:close/>
                </a:path>
              </a:pathLst>
            </a:custGeom>
            <a:solidFill>
              <a:srgbClr val="004AAD"/>
            </a:solidFill>
          </p:spPr>
        </p:sp>
        <p:sp>
          <p:nvSpPr>
            <p:cNvPr name="TextBox 54" id="54"/>
            <p:cNvSpPr txBox="true"/>
            <p:nvPr/>
          </p:nvSpPr>
          <p:spPr>
            <a:xfrm>
              <a:off x="0" y="-38100"/>
              <a:ext cx="163654" cy="201754"/>
            </a:xfrm>
            <a:prstGeom prst="rect">
              <a:avLst/>
            </a:prstGeom>
          </p:spPr>
          <p:txBody>
            <a:bodyPr anchor="ctr" rtlCol="false" tIns="50800" lIns="50800" bIns="50800" rIns="50800"/>
            <a:lstStyle/>
            <a:p>
              <a:pPr algn="ctr">
                <a:lnSpc>
                  <a:spcPts val="2800"/>
                </a:lnSpc>
              </a:pPr>
            </a:p>
          </p:txBody>
        </p:sp>
      </p:grpSp>
      <p:grpSp>
        <p:nvGrpSpPr>
          <p:cNvPr name="Group 55" id="55"/>
          <p:cNvGrpSpPr/>
          <p:nvPr/>
        </p:nvGrpSpPr>
        <p:grpSpPr>
          <a:xfrm rot="0">
            <a:off x="11300789" y="8201892"/>
            <a:ext cx="621374" cy="621374"/>
            <a:chOff x="0" y="0"/>
            <a:chExt cx="163654" cy="163654"/>
          </a:xfrm>
        </p:grpSpPr>
        <p:sp>
          <p:nvSpPr>
            <p:cNvPr name="Freeform 56" id="56"/>
            <p:cNvSpPr/>
            <p:nvPr/>
          </p:nvSpPr>
          <p:spPr>
            <a:xfrm flipH="false" flipV="false" rot="0">
              <a:off x="0" y="0"/>
              <a:ext cx="163654" cy="163654"/>
            </a:xfrm>
            <a:custGeom>
              <a:avLst/>
              <a:gdLst/>
              <a:ahLst/>
              <a:cxnLst/>
              <a:rect r="r" b="b" t="t" l="l"/>
              <a:pathLst>
                <a:path h="163654" w="163654">
                  <a:moveTo>
                    <a:pt x="0" y="0"/>
                  </a:moveTo>
                  <a:lnTo>
                    <a:pt x="163654" y="0"/>
                  </a:lnTo>
                  <a:lnTo>
                    <a:pt x="163654" y="163654"/>
                  </a:lnTo>
                  <a:lnTo>
                    <a:pt x="0" y="163654"/>
                  </a:lnTo>
                  <a:close/>
                </a:path>
              </a:pathLst>
            </a:custGeom>
            <a:solidFill>
              <a:srgbClr val="9D071E"/>
            </a:solidFill>
          </p:spPr>
        </p:sp>
        <p:sp>
          <p:nvSpPr>
            <p:cNvPr name="TextBox 57" id="57"/>
            <p:cNvSpPr txBox="true"/>
            <p:nvPr/>
          </p:nvSpPr>
          <p:spPr>
            <a:xfrm>
              <a:off x="0" y="-38100"/>
              <a:ext cx="163654" cy="201754"/>
            </a:xfrm>
            <a:prstGeom prst="rect">
              <a:avLst/>
            </a:prstGeom>
          </p:spPr>
          <p:txBody>
            <a:bodyPr anchor="ctr" rtlCol="false" tIns="50800" lIns="50800" bIns="50800" rIns="50800"/>
            <a:lstStyle/>
            <a:p>
              <a:pPr algn="ctr">
                <a:lnSpc>
                  <a:spcPts val="2800"/>
                </a:lnSpc>
              </a:pPr>
            </a:p>
          </p:txBody>
        </p:sp>
      </p:grpSp>
      <p:grpSp>
        <p:nvGrpSpPr>
          <p:cNvPr name="Group 58" id="58"/>
          <p:cNvGrpSpPr/>
          <p:nvPr/>
        </p:nvGrpSpPr>
        <p:grpSpPr>
          <a:xfrm rot="0">
            <a:off x="1381658" y="2655703"/>
            <a:ext cx="8782095" cy="5895980"/>
            <a:chOff x="0" y="0"/>
            <a:chExt cx="2312980" cy="1552851"/>
          </a:xfrm>
        </p:grpSpPr>
        <p:sp>
          <p:nvSpPr>
            <p:cNvPr name="Freeform 59" id="59"/>
            <p:cNvSpPr/>
            <p:nvPr/>
          </p:nvSpPr>
          <p:spPr>
            <a:xfrm flipH="false" flipV="false" rot="0">
              <a:off x="0" y="0"/>
              <a:ext cx="2312980" cy="1552851"/>
            </a:xfrm>
            <a:custGeom>
              <a:avLst/>
              <a:gdLst/>
              <a:ahLst/>
              <a:cxnLst/>
              <a:rect r="r" b="b" t="t" l="l"/>
              <a:pathLst>
                <a:path h="1552851" w="2312980">
                  <a:moveTo>
                    <a:pt x="0" y="0"/>
                  </a:moveTo>
                  <a:lnTo>
                    <a:pt x="2312980" y="0"/>
                  </a:lnTo>
                  <a:lnTo>
                    <a:pt x="2312980" y="1552851"/>
                  </a:lnTo>
                  <a:lnTo>
                    <a:pt x="0" y="1552851"/>
                  </a:lnTo>
                  <a:close/>
                </a:path>
              </a:pathLst>
            </a:custGeom>
            <a:solidFill>
              <a:srgbClr val="ECF2FE"/>
            </a:solidFill>
          </p:spPr>
        </p:sp>
        <p:sp>
          <p:nvSpPr>
            <p:cNvPr name="TextBox 60" id="60"/>
            <p:cNvSpPr txBox="true"/>
            <p:nvPr/>
          </p:nvSpPr>
          <p:spPr>
            <a:xfrm>
              <a:off x="0" y="-38100"/>
              <a:ext cx="2312980" cy="1590951"/>
            </a:xfrm>
            <a:prstGeom prst="rect">
              <a:avLst/>
            </a:prstGeom>
          </p:spPr>
          <p:txBody>
            <a:bodyPr anchor="ctr" rtlCol="false" tIns="50800" lIns="50800" bIns="50800" rIns="50800"/>
            <a:lstStyle/>
            <a:p>
              <a:pPr algn="ctr">
                <a:lnSpc>
                  <a:spcPts val="2800"/>
                </a:lnSpc>
              </a:pPr>
            </a:p>
          </p:txBody>
        </p:sp>
      </p:grpSp>
      <p:sp>
        <p:nvSpPr>
          <p:cNvPr name="AutoShape 61" id="61"/>
          <p:cNvSpPr/>
          <p:nvPr/>
        </p:nvSpPr>
        <p:spPr>
          <a:xfrm flipV="true">
            <a:off x="1457531" y="8516720"/>
            <a:ext cx="8706181" cy="19050"/>
          </a:xfrm>
          <a:prstGeom prst="line">
            <a:avLst/>
          </a:prstGeom>
          <a:ln cap="flat" w="38100">
            <a:solidFill>
              <a:srgbClr val="221F23"/>
            </a:solidFill>
            <a:prstDash val="solid"/>
            <a:headEnd type="none" len="sm" w="sm"/>
            <a:tailEnd type="none" len="sm" w="sm"/>
          </a:ln>
        </p:spPr>
      </p:sp>
      <p:grpSp>
        <p:nvGrpSpPr>
          <p:cNvPr name="Group 62" id="62"/>
          <p:cNvGrpSpPr/>
          <p:nvPr/>
        </p:nvGrpSpPr>
        <p:grpSpPr>
          <a:xfrm rot="0">
            <a:off x="1863565" y="4612221"/>
            <a:ext cx="863436" cy="3904500"/>
            <a:chOff x="0" y="0"/>
            <a:chExt cx="227407" cy="1028346"/>
          </a:xfrm>
        </p:grpSpPr>
        <p:sp>
          <p:nvSpPr>
            <p:cNvPr name="Freeform 63" id="63"/>
            <p:cNvSpPr/>
            <p:nvPr/>
          </p:nvSpPr>
          <p:spPr>
            <a:xfrm flipH="false" flipV="false" rot="0">
              <a:off x="0" y="0"/>
              <a:ext cx="227407" cy="1028346"/>
            </a:xfrm>
            <a:custGeom>
              <a:avLst/>
              <a:gdLst/>
              <a:ahLst/>
              <a:cxnLst/>
              <a:rect r="r" b="b" t="t" l="l"/>
              <a:pathLst>
                <a:path h="1028346" w="227407">
                  <a:moveTo>
                    <a:pt x="0" y="0"/>
                  </a:moveTo>
                  <a:lnTo>
                    <a:pt x="227407" y="0"/>
                  </a:lnTo>
                  <a:lnTo>
                    <a:pt x="227407" y="1028346"/>
                  </a:lnTo>
                  <a:lnTo>
                    <a:pt x="0" y="1028346"/>
                  </a:lnTo>
                  <a:close/>
                </a:path>
              </a:pathLst>
            </a:custGeom>
            <a:solidFill>
              <a:srgbClr val="C59C87"/>
            </a:solidFill>
          </p:spPr>
        </p:sp>
        <p:sp>
          <p:nvSpPr>
            <p:cNvPr name="TextBox 64" id="64"/>
            <p:cNvSpPr txBox="true"/>
            <p:nvPr/>
          </p:nvSpPr>
          <p:spPr>
            <a:xfrm>
              <a:off x="0" y="-38100"/>
              <a:ext cx="227407" cy="1066446"/>
            </a:xfrm>
            <a:prstGeom prst="rect">
              <a:avLst/>
            </a:prstGeom>
          </p:spPr>
          <p:txBody>
            <a:bodyPr anchor="ctr" rtlCol="false" tIns="50800" lIns="50800" bIns="50800" rIns="50800"/>
            <a:lstStyle/>
            <a:p>
              <a:pPr algn="ctr">
                <a:lnSpc>
                  <a:spcPts val="2800"/>
                </a:lnSpc>
              </a:pPr>
            </a:p>
          </p:txBody>
        </p:sp>
      </p:grpSp>
      <p:sp>
        <p:nvSpPr>
          <p:cNvPr name="TextBox 65" id="65"/>
          <p:cNvSpPr txBox="true"/>
          <p:nvPr/>
        </p:nvSpPr>
        <p:spPr>
          <a:xfrm rot="0">
            <a:off x="10683824" y="2458689"/>
            <a:ext cx="6315005" cy="665312"/>
          </a:xfrm>
          <a:prstGeom prst="rect">
            <a:avLst/>
          </a:prstGeom>
        </p:spPr>
        <p:txBody>
          <a:bodyPr anchor="t" rtlCol="false" tIns="0" lIns="0" bIns="0" rIns="0">
            <a:spAutoFit/>
          </a:bodyPr>
          <a:lstStyle/>
          <a:p>
            <a:pPr algn="ctr">
              <a:lnSpc>
                <a:spcPts val="5557"/>
              </a:lnSpc>
              <a:spcBef>
                <a:spcPct val="0"/>
              </a:spcBef>
            </a:pPr>
            <a:r>
              <a:rPr lang="en-US" sz="3969">
                <a:solidFill>
                  <a:srgbClr val="000000"/>
                </a:solidFill>
                <a:latin typeface="Nunito Sans"/>
                <a:ea typeface="Nunito Sans"/>
                <a:cs typeface="Nunito Sans"/>
                <a:sym typeface="Nunito Sans"/>
              </a:rPr>
              <a:t>Functionality</a:t>
            </a:r>
          </a:p>
        </p:txBody>
      </p:sp>
      <p:sp>
        <p:nvSpPr>
          <p:cNvPr name="TextBox 66" id="66"/>
          <p:cNvSpPr txBox="true"/>
          <p:nvPr/>
        </p:nvSpPr>
        <p:spPr>
          <a:xfrm rot="0">
            <a:off x="12196512" y="8164281"/>
            <a:ext cx="6033979" cy="629921"/>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Nunito Sans"/>
                <a:ea typeface="Nunito Sans"/>
                <a:cs typeface="Nunito Sans"/>
                <a:sym typeface="Nunito Sans"/>
              </a:rPr>
              <a:t>Training and Documentation</a:t>
            </a:r>
          </a:p>
        </p:txBody>
      </p:sp>
      <p:sp>
        <p:nvSpPr>
          <p:cNvPr name="TextBox 67" id="67"/>
          <p:cNvSpPr txBox="true"/>
          <p:nvPr/>
        </p:nvSpPr>
        <p:spPr>
          <a:xfrm rot="0">
            <a:off x="2970518" y="9372740"/>
            <a:ext cx="11102479" cy="669926"/>
          </a:xfrm>
          <a:prstGeom prst="rect">
            <a:avLst/>
          </a:prstGeom>
        </p:spPr>
        <p:txBody>
          <a:bodyPr anchor="t" rtlCol="false" tIns="0" lIns="0" bIns="0" rIns="0">
            <a:spAutoFit/>
          </a:bodyPr>
          <a:lstStyle/>
          <a:p>
            <a:pPr algn="ctr">
              <a:lnSpc>
                <a:spcPts val="5599"/>
              </a:lnSpc>
              <a:spcBef>
                <a:spcPct val="0"/>
              </a:spcBef>
            </a:pPr>
            <a:r>
              <a:rPr lang="en-US" b="true" sz="3999">
                <a:solidFill>
                  <a:srgbClr val="000000"/>
                </a:solidFill>
                <a:latin typeface="Nunito Sans Bold"/>
                <a:ea typeface="Nunito Sans Bold"/>
                <a:cs typeface="Nunito Sans Bold"/>
                <a:sym typeface="Nunito Sans Bold"/>
              </a:rPr>
              <a:t>Mean Distribution of Expert Respondent Rating</a:t>
            </a:r>
          </a:p>
        </p:txBody>
      </p:sp>
      <p:sp>
        <p:nvSpPr>
          <p:cNvPr name="TextBox 68" id="68"/>
          <p:cNvSpPr txBox="true"/>
          <p:nvPr/>
        </p:nvSpPr>
        <p:spPr>
          <a:xfrm rot="0">
            <a:off x="497068" y="8040470"/>
            <a:ext cx="692049" cy="495301"/>
          </a:xfrm>
          <a:prstGeom prst="rect">
            <a:avLst/>
          </a:prstGeom>
        </p:spPr>
        <p:txBody>
          <a:bodyPr anchor="t" rtlCol="false" tIns="0" lIns="0" bIns="0" rIns="0">
            <a:spAutoFit/>
          </a:bodyPr>
          <a:lstStyle/>
          <a:p>
            <a:pPr algn="ctr">
              <a:lnSpc>
                <a:spcPts val="4199"/>
              </a:lnSpc>
              <a:spcBef>
                <a:spcPct val="0"/>
              </a:spcBef>
            </a:pPr>
            <a:r>
              <a:rPr lang="en-US" sz="2999">
                <a:solidFill>
                  <a:srgbClr val="000000"/>
                </a:solidFill>
                <a:latin typeface="Nunito Sans"/>
                <a:ea typeface="Nunito Sans"/>
                <a:cs typeface="Nunito Sans"/>
                <a:sym typeface="Nunito Sans"/>
              </a:rPr>
              <a:t>3.4</a:t>
            </a:r>
          </a:p>
        </p:txBody>
      </p:sp>
      <p:sp>
        <p:nvSpPr>
          <p:cNvPr name="TextBox 69" id="69"/>
          <p:cNvSpPr txBox="true"/>
          <p:nvPr/>
        </p:nvSpPr>
        <p:spPr>
          <a:xfrm rot="0">
            <a:off x="497068" y="7345144"/>
            <a:ext cx="692049" cy="495301"/>
          </a:xfrm>
          <a:prstGeom prst="rect">
            <a:avLst/>
          </a:prstGeom>
        </p:spPr>
        <p:txBody>
          <a:bodyPr anchor="t" rtlCol="false" tIns="0" lIns="0" bIns="0" rIns="0">
            <a:spAutoFit/>
          </a:bodyPr>
          <a:lstStyle/>
          <a:p>
            <a:pPr algn="ctr">
              <a:lnSpc>
                <a:spcPts val="4199"/>
              </a:lnSpc>
              <a:spcBef>
                <a:spcPct val="0"/>
              </a:spcBef>
            </a:pPr>
            <a:r>
              <a:rPr lang="en-US" sz="2999">
                <a:solidFill>
                  <a:srgbClr val="000000"/>
                </a:solidFill>
                <a:latin typeface="Nunito Sans"/>
                <a:ea typeface="Nunito Sans"/>
                <a:cs typeface="Nunito Sans"/>
                <a:sym typeface="Nunito Sans"/>
              </a:rPr>
              <a:t>3.6</a:t>
            </a:r>
          </a:p>
        </p:txBody>
      </p:sp>
      <p:sp>
        <p:nvSpPr>
          <p:cNvPr name="TextBox 70" id="70"/>
          <p:cNvSpPr txBox="true"/>
          <p:nvPr/>
        </p:nvSpPr>
        <p:spPr>
          <a:xfrm rot="0">
            <a:off x="497068" y="6649819"/>
            <a:ext cx="692049" cy="495301"/>
          </a:xfrm>
          <a:prstGeom prst="rect">
            <a:avLst/>
          </a:prstGeom>
        </p:spPr>
        <p:txBody>
          <a:bodyPr anchor="t" rtlCol="false" tIns="0" lIns="0" bIns="0" rIns="0">
            <a:spAutoFit/>
          </a:bodyPr>
          <a:lstStyle/>
          <a:p>
            <a:pPr algn="ctr">
              <a:lnSpc>
                <a:spcPts val="4199"/>
              </a:lnSpc>
              <a:spcBef>
                <a:spcPct val="0"/>
              </a:spcBef>
            </a:pPr>
            <a:r>
              <a:rPr lang="en-US" sz="2999">
                <a:solidFill>
                  <a:srgbClr val="000000"/>
                </a:solidFill>
                <a:latin typeface="Nunito Sans"/>
                <a:ea typeface="Nunito Sans"/>
                <a:cs typeface="Nunito Sans"/>
                <a:sym typeface="Nunito Sans"/>
              </a:rPr>
              <a:t>3.8</a:t>
            </a:r>
          </a:p>
        </p:txBody>
      </p:sp>
      <p:sp>
        <p:nvSpPr>
          <p:cNvPr name="TextBox 71" id="71"/>
          <p:cNvSpPr txBox="true"/>
          <p:nvPr/>
        </p:nvSpPr>
        <p:spPr>
          <a:xfrm rot="0">
            <a:off x="497068" y="3934000"/>
            <a:ext cx="692049" cy="495301"/>
          </a:xfrm>
          <a:prstGeom prst="rect">
            <a:avLst/>
          </a:prstGeom>
        </p:spPr>
        <p:txBody>
          <a:bodyPr anchor="t" rtlCol="false" tIns="0" lIns="0" bIns="0" rIns="0">
            <a:spAutoFit/>
          </a:bodyPr>
          <a:lstStyle/>
          <a:p>
            <a:pPr algn="ctr">
              <a:lnSpc>
                <a:spcPts val="4199"/>
              </a:lnSpc>
              <a:spcBef>
                <a:spcPct val="0"/>
              </a:spcBef>
            </a:pPr>
            <a:r>
              <a:rPr lang="en-US" sz="2999">
                <a:solidFill>
                  <a:srgbClr val="000000"/>
                </a:solidFill>
                <a:latin typeface="Nunito Sans"/>
                <a:ea typeface="Nunito Sans"/>
                <a:cs typeface="Nunito Sans"/>
                <a:sym typeface="Nunito Sans"/>
              </a:rPr>
              <a:t>4.6</a:t>
            </a:r>
          </a:p>
        </p:txBody>
      </p:sp>
      <p:sp>
        <p:nvSpPr>
          <p:cNvPr name="TextBox 72" id="72"/>
          <p:cNvSpPr txBox="true"/>
          <p:nvPr/>
        </p:nvSpPr>
        <p:spPr>
          <a:xfrm rot="0">
            <a:off x="497068" y="4564596"/>
            <a:ext cx="692049" cy="495301"/>
          </a:xfrm>
          <a:prstGeom prst="rect">
            <a:avLst/>
          </a:prstGeom>
        </p:spPr>
        <p:txBody>
          <a:bodyPr anchor="t" rtlCol="false" tIns="0" lIns="0" bIns="0" rIns="0">
            <a:spAutoFit/>
          </a:bodyPr>
          <a:lstStyle/>
          <a:p>
            <a:pPr algn="ctr">
              <a:lnSpc>
                <a:spcPts val="4199"/>
              </a:lnSpc>
              <a:spcBef>
                <a:spcPct val="0"/>
              </a:spcBef>
            </a:pPr>
            <a:r>
              <a:rPr lang="en-US" sz="2999">
                <a:solidFill>
                  <a:srgbClr val="000000"/>
                </a:solidFill>
                <a:latin typeface="Nunito Sans"/>
                <a:ea typeface="Nunito Sans"/>
                <a:cs typeface="Nunito Sans"/>
                <a:sym typeface="Nunito Sans"/>
              </a:rPr>
              <a:t>4.4</a:t>
            </a:r>
          </a:p>
        </p:txBody>
      </p:sp>
      <p:sp>
        <p:nvSpPr>
          <p:cNvPr name="TextBox 73" id="73"/>
          <p:cNvSpPr txBox="true"/>
          <p:nvPr/>
        </p:nvSpPr>
        <p:spPr>
          <a:xfrm rot="0">
            <a:off x="497068" y="5261681"/>
            <a:ext cx="692049" cy="495301"/>
          </a:xfrm>
          <a:prstGeom prst="rect">
            <a:avLst/>
          </a:prstGeom>
        </p:spPr>
        <p:txBody>
          <a:bodyPr anchor="t" rtlCol="false" tIns="0" lIns="0" bIns="0" rIns="0">
            <a:spAutoFit/>
          </a:bodyPr>
          <a:lstStyle/>
          <a:p>
            <a:pPr algn="ctr">
              <a:lnSpc>
                <a:spcPts val="4199"/>
              </a:lnSpc>
              <a:spcBef>
                <a:spcPct val="0"/>
              </a:spcBef>
            </a:pPr>
            <a:r>
              <a:rPr lang="en-US" sz="2999">
                <a:solidFill>
                  <a:srgbClr val="000000"/>
                </a:solidFill>
                <a:latin typeface="Nunito Sans"/>
                <a:ea typeface="Nunito Sans"/>
                <a:cs typeface="Nunito Sans"/>
                <a:sym typeface="Nunito Sans"/>
              </a:rPr>
              <a:t>4.2</a:t>
            </a:r>
          </a:p>
        </p:txBody>
      </p:sp>
      <p:sp>
        <p:nvSpPr>
          <p:cNvPr name="TextBox 74" id="74"/>
          <p:cNvSpPr txBox="true"/>
          <p:nvPr/>
        </p:nvSpPr>
        <p:spPr>
          <a:xfrm rot="0">
            <a:off x="641392" y="5957007"/>
            <a:ext cx="692049" cy="495301"/>
          </a:xfrm>
          <a:prstGeom prst="rect">
            <a:avLst/>
          </a:prstGeom>
        </p:spPr>
        <p:txBody>
          <a:bodyPr anchor="t" rtlCol="false" tIns="0" lIns="0" bIns="0" rIns="0">
            <a:spAutoFit/>
          </a:bodyPr>
          <a:lstStyle/>
          <a:p>
            <a:pPr algn="ctr">
              <a:lnSpc>
                <a:spcPts val="4199"/>
              </a:lnSpc>
              <a:spcBef>
                <a:spcPct val="0"/>
              </a:spcBef>
            </a:pPr>
            <a:r>
              <a:rPr lang="en-US" sz="2999">
                <a:solidFill>
                  <a:srgbClr val="000000"/>
                </a:solidFill>
                <a:latin typeface="Nunito Sans"/>
                <a:ea typeface="Nunito Sans"/>
                <a:cs typeface="Nunito Sans"/>
                <a:sym typeface="Nunito Sans"/>
              </a:rPr>
              <a:t>4</a:t>
            </a:r>
          </a:p>
        </p:txBody>
      </p:sp>
      <p:sp>
        <p:nvSpPr>
          <p:cNvPr name="TextBox 75" id="75"/>
          <p:cNvSpPr txBox="true"/>
          <p:nvPr/>
        </p:nvSpPr>
        <p:spPr>
          <a:xfrm rot="0">
            <a:off x="497068" y="3303403"/>
            <a:ext cx="692049" cy="495301"/>
          </a:xfrm>
          <a:prstGeom prst="rect">
            <a:avLst/>
          </a:prstGeom>
        </p:spPr>
        <p:txBody>
          <a:bodyPr anchor="t" rtlCol="false" tIns="0" lIns="0" bIns="0" rIns="0">
            <a:spAutoFit/>
          </a:bodyPr>
          <a:lstStyle/>
          <a:p>
            <a:pPr algn="ctr">
              <a:lnSpc>
                <a:spcPts val="4199"/>
              </a:lnSpc>
              <a:spcBef>
                <a:spcPct val="0"/>
              </a:spcBef>
            </a:pPr>
            <a:r>
              <a:rPr lang="en-US" sz="2999">
                <a:solidFill>
                  <a:srgbClr val="000000"/>
                </a:solidFill>
                <a:latin typeface="Nunito Sans"/>
                <a:ea typeface="Nunito Sans"/>
                <a:cs typeface="Nunito Sans"/>
                <a:sym typeface="Nunito Sans"/>
              </a:rPr>
              <a:t>4.8</a:t>
            </a:r>
          </a:p>
        </p:txBody>
      </p:sp>
      <p:sp>
        <p:nvSpPr>
          <p:cNvPr name="TextBox 76" id="76"/>
          <p:cNvSpPr txBox="true"/>
          <p:nvPr/>
        </p:nvSpPr>
        <p:spPr>
          <a:xfrm rot="0">
            <a:off x="497068" y="2608078"/>
            <a:ext cx="692049" cy="495301"/>
          </a:xfrm>
          <a:prstGeom prst="rect">
            <a:avLst/>
          </a:prstGeom>
        </p:spPr>
        <p:txBody>
          <a:bodyPr anchor="t" rtlCol="false" tIns="0" lIns="0" bIns="0" rIns="0">
            <a:spAutoFit/>
          </a:bodyPr>
          <a:lstStyle/>
          <a:p>
            <a:pPr algn="ctr">
              <a:lnSpc>
                <a:spcPts val="4199"/>
              </a:lnSpc>
              <a:spcBef>
                <a:spcPct val="0"/>
              </a:spcBef>
            </a:pPr>
            <a:r>
              <a:rPr lang="en-US" sz="2999">
                <a:solidFill>
                  <a:srgbClr val="000000"/>
                </a:solidFill>
                <a:latin typeface="Nunito Sans"/>
                <a:ea typeface="Nunito Sans"/>
                <a:cs typeface="Nunito Sans"/>
                <a:sym typeface="Nunito Sans"/>
              </a:rPr>
              <a:t>5.0</a:t>
            </a:r>
          </a:p>
        </p:txBody>
      </p:sp>
      <p:grpSp>
        <p:nvGrpSpPr>
          <p:cNvPr name="Group 77" id="77"/>
          <p:cNvGrpSpPr/>
          <p:nvPr/>
        </p:nvGrpSpPr>
        <p:grpSpPr>
          <a:xfrm rot="0">
            <a:off x="3260401" y="4429300"/>
            <a:ext cx="863436" cy="4106470"/>
            <a:chOff x="0" y="0"/>
            <a:chExt cx="227407" cy="1081539"/>
          </a:xfrm>
        </p:grpSpPr>
        <p:sp>
          <p:nvSpPr>
            <p:cNvPr name="Freeform 78" id="78"/>
            <p:cNvSpPr/>
            <p:nvPr/>
          </p:nvSpPr>
          <p:spPr>
            <a:xfrm flipH="false" flipV="false" rot="0">
              <a:off x="0" y="0"/>
              <a:ext cx="227407" cy="1081540"/>
            </a:xfrm>
            <a:custGeom>
              <a:avLst/>
              <a:gdLst/>
              <a:ahLst/>
              <a:cxnLst/>
              <a:rect r="r" b="b" t="t" l="l"/>
              <a:pathLst>
                <a:path h="1081540" w="227407">
                  <a:moveTo>
                    <a:pt x="0" y="0"/>
                  </a:moveTo>
                  <a:lnTo>
                    <a:pt x="227407" y="0"/>
                  </a:lnTo>
                  <a:lnTo>
                    <a:pt x="227407" y="1081540"/>
                  </a:lnTo>
                  <a:lnTo>
                    <a:pt x="0" y="1081540"/>
                  </a:lnTo>
                  <a:close/>
                </a:path>
              </a:pathLst>
            </a:custGeom>
            <a:solidFill>
              <a:srgbClr val="000000"/>
            </a:solidFill>
          </p:spPr>
        </p:sp>
        <p:sp>
          <p:nvSpPr>
            <p:cNvPr name="TextBox 79" id="79"/>
            <p:cNvSpPr txBox="true"/>
            <p:nvPr/>
          </p:nvSpPr>
          <p:spPr>
            <a:xfrm>
              <a:off x="0" y="-38100"/>
              <a:ext cx="227407" cy="1119639"/>
            </a:xfrm>
            <a:prstGeom prst="rect">
              <a:avLst/>
            </a:prstGeom>
          </p:spPr>
          <p:txBody>
            <a:bodyPr anchor="ctr" rtlCol="false" tIns="50800" lIns="50800" bIns="50800" rIns="50800"/>
            <a:lstStyle/>
            <a:p>
              <a:pPr algn="ctr">
                <a:lnSpc>
                  <a:spcPts val="2800"/>
                </a:lnSpc>
              </a:pPr>
            </a:p>
          </p:txBody>
        </p:sp>
      </p:grpSp>
      <p:grpSp>
        <p:nvGrpSpPr>
          <p:cNvPr name="Group 80" id="80"/>
          <p:cNvGrpSpPr/>
          <p:nvPr/>
        </p:nvGrpSpPr>
        <p:grpSpPr>
          <a:xfrm rot="0">
            <a:off x="4657237" y="4205462"/>
            <a:ext cx="863436" cy="4330308"/>
            <a:chOff x="0" y="0"/>
            <a:chExt cx="227407" cy="1140493"/>
          </a:xfrm>
        </p:grpSpPr>
        <p:sp>
          <p:nvSpPr>
            <p:cNvPr name="Freeform 81" id="81"/>
            <p:cNvSpPr/>
            <p:nvPr/>
          </p:nvSpPr>
          <p:spPr>
            <a:xfrm flipH="false" flipV="false" rot="0">
              <a:off x="0" y="0"/>
              <a:ext cx="227407" cy="1140493"/>
            </a:xfrm>
            <a:custGeom>
              <a:avLst/>
              <a:gdLst/>
              <a:ahLst/>
              <a:cxnLst/>
              <a:rect r="r" b="b" t="t" l="l"/>
              <a:pathLst>
                <a:path h="1140493" w="227407">
                  <a:moveTo>
                    <a:pt x="0" y="0"/>
                  </a:moveTo>
                  <a:lnTo>
                    <a:pt x="227407" y="0"/>
                  </a:lnTo>
                  <a:lnTo>
                    <a:pt x="227407" y="1140493"/>
                  </a:lnTo>
                  <a:lnTo>
                    <a:pt x="0" y="1140493"/>
                  </a:lnTo>
                  <a:close/>
                </a:path>
              </a:pathLst>
            </a:custGeom>
            <a:solidFill>
              <a:srgbClr val="8F634F"/>
            </a:solidFill>
          </p:spPr>
        </p:sp>
        <p:sp>
          <p:nvSpPr>
            <p:cNvPr name="TextBox 82" id="82"/>
            <p:cNvSpPr txBox="true"/>
            <p:nvPr/>
          </p:nvSpPr>
          <p:spPr>
            <a:xfrm>
              <a:off x="0" y="-38100"/>
              <a:ext cx="227407" cy="1178593"/>
            </a:xfrm>
            <a:prstGeom prst="rect">
              <a:avLst/>
            </a:prstGeom>
          </p:spPr>
          <p:txBody>
            <a:bodyPr anchor="ctr" rtlCol="false" tIns="50800" lIns="50800" bIns="50800" rIns="50800"/>
            <a:lstStyle/>
            <a:p>
              <a:pPr algn="ctr">
                <a:lnSpc>
                  <a:spcPts val="2800"/>
                </a:lnSpc>
              </a:pPr>
            </a:p>
          </p:txBody>
        </p:sp>
      </p:grpSp>
      <p:grpSp>
        <p:nvGrpSpPr>
          <p:cNvPr name="Group 83" id="83"/>
          <p:cNvGrpSpPr/>
          <p:nvPr/>
        </p:nvGrpSpPr>
        <p:grpSpPr>
          <a:xfrm rot="0">
            <a:off x="6054072" y="4429300"/>
            <a:ext cx="863436" cy="4106470"/>
            <a:chOff x="0" y="0"/>
            <a:chExt cx="227407" cy="1081539"/>
          </a:xfrm>
        </p:grpSpPr>
        <p:sp>
          <p:nvSpPr>
            <p:cNvPr name="Freeform 84" id="84"/>
            <p:cNvSpPr/>
            <p:nvPr/>
          </p:nvSpPr>
          <p:spPr>
            <a:xfrm flipH="false" flipV="false" rot="0">
              <a:off x="0" y="0"/>
              <a:ext cx="227407" cy="1081540"/>
            </a:xfrm>
            <a:custGeom>
              <a:avLst/>
              <a:gdLst/>
              <a:ahLst/>
              <a:cxnLst/>
              <a:rect r="r" b="b" t="t" l="l"/>
              <a:pathLst>
                <a:path h="1081540" w="227407">
                  <a:moveTo>
                    <a:pt x="0" y="0"/>
                  </a:moveTo>
                  <a:lnTo>
                    <a:pt x="227407" y="0"/>
                  </a:lnTo>
                  <a:lnTo>
                    <a:pt x="227407" y="1081540"/>
                  </a:lnTo>
                  <a:lnTo>
                    <a:pt x="0" y="1081540"/>
                  </a:lnTo>
                  <a:close/>
                </a:path>
              </a:pathLst>
            </a:custGeom>
            <a:solidFill>
              <a:srgbClr val="9B4601"/>
            </a:solidFill>
          </p:spPr>
        </p:sp>
        <p:sp>
          <p:nvSpPr>
            <p:cNvPr name="TextBox 85" id="85"/>
            <p:cNvSpPr txBox="true"/>
            <p:nvPr/>
          </p:nvSpPr>
          <p:spPr>
            <a:xfrm>
              <a:off x="0" y="-38100"/>
              <a:ext cx="227407" cy="1119639"/>
            </a:xfrm>
            <a:prstGeom prst="rect">
              <a:avLst/>
            </a:prstGeom>
          </p:spPr>
          <p:txBody>
            <a:bodyPr anchor="ctr" rtlCol="false" tIns="50800" lIns="50800" bIns="50800" rIns="50800"/>
            <a:lstStyle/>
            <a:p>
              <a:pPr algn="ctr">
                <a:lnSpc>
                  <a:spcPts val="2800"/>
                </a:lnSpc>
              </a:pPr>
            </a:p>
          </p:txBody>
        </p:sp>
      </p:grpSp>
      <p:grpSp>
        <p:nvGrpSpPr>
          <p:cNvPr name="Group 86" id="86"/>
          <p:cNvGrpSpPr/>
          <p:nvPr/>
        </p:nvGrpSpPr>
        <p:grpSpPr>
          <a:xfrm rot="0">
            <a:off x="7450908" y="4350769"/>
            <a:ext cx="863436" cy="4161810"/>
            <a:chOff x="0" y="0"/>
            <a:chExt cx="227407" cy="1096115"/>
          </a:xfrm>
        </p:grpSpPr>
        <p:sp>
          <p:nvSpPr>
            <p:cNvPr name="Freeform 87" id="87"/>
            <p:cNvSpPr/>
            <p:nvPr/>
          </p:nvSpPr>
          <p:spPr>
            <a:xfrm flipH="false" flipV="false" rot="0">
              <a:off x="0" y="0"/>
              <a:ext cx="227407" cy="1096115"/>
            </a:xfrm>
            <a:custGeom>
              <a:avLst/>
              <a:gdLst/>
              <a:ahLst/>
              <a:cxnLst/>
              <a:rect r="r" b="b" t="t" l="l"/>
              <a:pathLst>
                <a:path h="1096115" w="227407">
                  <a:moveTo>
                    <a:pt x="0" y="0"/>
                  </a:moveTo>
                  <a:lnTo>
                    <a:pt x="227407" y="0"/>
                  </a:lnTo>
                  <a:lnTo>
                    <a:pt x="227407" y="1096115"/>
                  </a:lnTo>
                  <a:lnTo>
                    <a:pt x="0" y="1096115"/>
                  </a:lnTo>
                  <a:close/>
                </a:path>
              </a:pathLst>
            </a:custGeom>
            <a:solidFill>
              <a:srgbClr val="004AAD"/>
            </a:solidFill>
          </p:spPr>
        </p:sp>
        <p:sp>
          <p:nvSpPr>
            <p:cNvPr name="TextBox 88" id="88"/>
            <p:cNvSpPr txBox="true"/>
            <p:nvPr/>
          </p:nvSpPr>
          <p:spPr>
            <a:xfrm>
              <a:off x="0" y="-38100"/>
              <a:ext cx="227407" cy="1134215"/>
            </a:xfrm>
            <a:prstGeom prst="rect">
              <a:avLst/>
            </a:prstGeom>
          </p:spPr>
          <p:txBody>
            <a:bodyPr anchor="ctr" rtlCol="false" tIns="50800" lIns="50800" bIns="50800" rIns="50800"/>
            <a:lstStyle/>
            <a:p>
              <a:pPr algn="ctr">
                <a:lnSpc>
                  <a:spcPts val="2800"/>
                </a:lnSpc>
              </a:pPr>
            </a:p>
          </p:txBody>
        </p:sp>
      </p:grpSp>
      <p:grpSp>
        <p:nvGrpSpPr>
          <p:cNvPr name="Group 89" id="89"/>
          <p:cNvGrpSpPr/>
          <p:nvPr/>
        </p:nvGrpSpPr>
        <p:grpSpPr>
          <a:xfrm rot="0">
            <a:off x="8847743" y="4836058"/>
            <a:ext cx="863436" cy="3676520"/>
            <a:chOff x="0" y="0"/>
            <a:chExt cx="227407" cy="968302"/>
          </a:xfrm>
        </p:grpSpPr>
        <p:sp>
          <p:nvSpPr>
            <p:cNvPr name="Freeform 90" id="90"/>
            <p:cNvSpPr/>
            <p:nvPr/>
          </p:nvSpPr>
          <p:spPr>
            <a:xfrm flipH="false" flipV="false" rot="0">
              <a:off x="0" y="0"/>
              <a:ext cx="227407" cy="968302"/>
            </a:xfrm>
            <a:custGeom>
              <a:avLst/>
              <a:gdLst/>
              <a:ahLst/>
              <a:cxnLst/>
              <a:rect r="r" b="b" t="t" l="l"/>
              <a:pathLst>
                <a:path h="968302" w="227407">
                  <a:moveTo>
                    <a:pt x="0" y="0"/>
                  </a:moveTo>
                  <a:lnTo>
                    <a:pt x="227407" y="0"/>
                  </a:lnTo>
                  <a:lnTo>
                    <a:pt x="227407" y="968302"/>
                  </a:lnTo>
                  <a:lnTo>
                    <a:pt x="0" y="968302"/>
                  </a:lnTo>
                  <a:close/>
                </a:path>
              </a:pathLst>
            </a:custGeom>
            <a:solidFill>
              <a:srgbClr val="9D071E"/>
            </a:solidFill>
          </p:spPr>
        </p:sp>
        <p:sp>
          <p:nvSpPr>
            <p:cNvPr name="TextBox 91" id="91"/>
            <p:cNvSpPr txBox="true"/>
            <p:nvPr/>
          </p:nvSpPr>
          <p:spPr>
            <a:xfrm>
              <a:off x="0" y="-38100"/>
              <a:ext cx="227407" cy="1006402"/>
            </a:xfrm>
            <a:prstGeom prst="rect">
              <a:avLst/>
            </a:prstGeom>
          </p:spPr>
          <p:txBody>
            <a:bodyPr anchor="ctr" rtlCol="false" tIns="50800" lIns="50800" bIns="50800" rIns="50800"/>
            <a:lstStyle/>
            <a:p>
              <a:pPr algn="ctr">
                <a:lnSpc>
                  <a:spcPts val="2800"/>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DAGVf25M5OU</dc:identifier>
  <dcterms:modified xsi:type="dcterms:W3CDTF">2011-08-01T06:04:30Z</dcterms:modified>
  <cp:revision>1</cp:revision>
  <dc:title>Presentation Defense </dc:title>
</cp:coreProperties>
</file>