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7.png" ContentType="image/png"/>
  <Override PartName="/ppt/media/image3.png" ContentType="image/png"/>
  <Override PartName="/ppt/media/image16.png" ContentType="image/png"/>
  <Override PartName="/ppt/media/image12.png" ContentType="image/png"/>
  <Override PartName="/ppt/media/image8.png" ContentType="image/png"/>
  <Override PartName="/ppt/media/image4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1.png" ContentType="image/png"/>
  <Override PartName="/ppt/media/image14.png" ContentType="image/png"/>
  <Override PartName="/ppt/media/image10.png" ContentType="image/png"/>
  <Override PartName="/ppt/media/image5.jpeg" ContentType="image/jpeg"/>
  <Override PartName="/ppt/media/image6.png" ContentType="image/png"/>
  <Override PartName="/ppt/media/image2.png" ContentType="image/png"/>
  <Override PartName="/ppt/media/image1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75862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2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</p:spPr>
      </p:sp>
      <p:sp>
        <p:nvSpPr>
          <p:cNvPr id="39" name="CustomShape 3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</p:spPr>
      </p:sp>
      <p:sp>
        <p:nvSpPr>
          <p:cNvPr id="40" name="CustomShape 4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</p:spPr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777600" y="4776840"/>
            <a:ext cx="6211800" cy="4519800"/>
          </a:xfrm>
          <a:prstGeom prst="rect">
            <a:avLst/>
          </a:prstGeom>
        </p:spPr>
        <p:txBody>
          <a:bodyPr bIns="0" lIns="0" rIns="0" t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0" y="0"/>
            <a:ext cx="3368520" cy="498600"/>
          </a:xfrm>
          <a:prstGeom prst="rect">
            <a:avLst/>
          </a:prstGeom>
        </p:spPr>
      </p:sp>
      <p:sp>
        <p:nvSpPr>
          <p:cNvPr id="43" name="CustomShape 7"/>
          <p:cNvSpPr/>
          <p:nvPr/>
        </p:nvSpPr>
        <p:spPr>
          <a:xfrm>
            <a:off x="4398840" y="0"/>
            <a:ext cx="3368880" cy="498600"/>
          </a:xfrm>
          <a:prstGeom prst="rect">
            <a:avLst/>
          </a:prstGeom>
        </p:spPr>
      </p:sp>
      <p:sp>
        <p:nvSpPr>
          <p:cNvPr id="44" name="CustomShape 8"/>
          <p:cNvSpPr/>
          <p:nvPr/>
        </p:nvSpPr>
        <p:spPr>
          <a:xfrm>
            <a:off x="0" y="9555120"/>
            <a:ext cx="3368520" cy="498600"/>
          </a:xfrm>
          <a:prstGeom prst="rect">
            <a:avLst/>
          </a:prstGeom>
        </p:spPr>
      </p:sp>
      <p:sp>
        <p:nvSpPr>
          <p:cNvPr id="45" name="PlaceHolder 9"/>
          <p:cNvSpPr>
            <a:spLocks noGrp="1"/>
          </p:cNvSpPr>
          <p:nvPr>
            <p:ph type="sldNum"/>
          </p:nvPr>
        </p:nvSpPr>
        <p:spPr>
          <a:xfrm>
            <a:off x="4398480" y="9554760"/>
            <a:ext cx="3367080" cy="49716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5000"/>
              </a:lnSpc>
              <a:buFont typeface="Times New Roman"/>
              <a:buChar char="•"/>
            </a:pPr>
            <a:fld id="{A1B131C1-4101-4121-81D1-2171B181D10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5000"/>
              </a:lnSpc>
              <a:buFont typeface="Times New Roman"/>
              <a:buChar char="•"/>
            </a:pPr>
            <a:fld id="{E1F1F1D1-5101-4111-A111-01F1C1D1116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77960" y="4776480"/>
            <a:ext cx="6215040" cy="4523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5000"/>
              </a:lnSpc>
              <a:buFont typeface="Times New Roman"/>
              <a:buChar char="•"/>
            </a:pPr>
            <a:fld id="{D1415121-21C1-4171-81B1-714161B1C1D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77960" y="4776480"/>
            <a:ext cx="6215040" cy="4523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5000"/>
              </a:lnSpc>
              <a:buFont typeface="Times New Roman"/>
              <a:buChar char="•"/>
            </a:pPr>
            <a:fld id="{8161C161-D161-4131-91C1-31419121714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77960" y="4776480"/>
            <a:ext cx="6215040" cy="4523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5000"/>
              </a:lnSpc>
              <a:buFont typeface="Times New Roman"/>
              <a:buChar char="•"/>
            </a:pPr>
            <a:fld id="{2141E181-3171-4151-8101-81C161A1219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77960" y="4776480"/>
            <a:ext cx="6215040" cy="4523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5000"/>
              </a:lnSpc>
              <a:buFont typeface="Times New Roman"/>
              <a:buChar char="•"/>
            </a:pPr>
            <a:fld id="{D131E131-51A1-41F1-9121-E1B13141E1E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77960" y="4776480"/>
            <a:ext cx="6215040" cy="4523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906156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371480"/>
            <a:ext cx="906156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5840" y="176796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5840" y="437148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37148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45840" y="176796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7960"/>
            <a:ext cx="9061560" cy="498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9061560" cy="498528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4421520" cy="498528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5840" y="1767960"/>
            <a:ext cx="4421520" cy="498528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61560" cy="6451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37148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5840" y="1767960"/>
            <a:ext cx="4421520" cy="498528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4421520" cy="498528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5840" y="176796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5840" y="437148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5840" y="1767960"/>
            <a:ext cx="442152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371480"/>
            <a:ext cx="9060840" cy="23774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1560" cy="125604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9061560" cy="4985280"/>
          </a:xfrm>
          <a:prstGeom prst="rect">
            <a:avLst/>
          </a:prstGeom>
        </p:spPr>
        <p:txBody>
          <a:bodyPr bIns="0" lIns="0" rIns="0" tIns="28080"/>
          <a:p>
            <a:pPr>
              <a:buFont typeface="Times New Roman"/>
              <a:buChar char="•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503280" y="6888240"/>
            <a:ext cx="2343240" cy="515880"/>
          </a:xfrm>
          <a:prstGeom prst="rect">
            <a:avLst/>
          </a:prstGeom>
        </p:spPr>
      </p:sp>
      <p:sp>
        <p:nvSpPr>
          <p:cNvPr id="3" name="CustomShape 4"/>
          <p:cNvSpPr/>
          <p:nvPr/>
        </p:nvSpPr>
        <p:spPr>
          <a:xfrm>
            <a:off x="3446640" y="6888240"/>
            <a:ext cx="3189240" cy="515880"/>
          </a:xfrm>
          <a:prstGeom prst="rect">
            <a:avLst/>
          </a:prstGeom>
        </p:spPr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7880"/>
            <a:ext cx="2341440" cy="51480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fld id="{915131A1-6141-4161-9171-01B1D10161C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youtu.be/LXJsV_mMI7g" TargetMode="External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38120" y="453960"/>
            <a:ext cx="9067680" cy="1262160"/>
          </a:xfrm>
          <a:prstGeom prst="rect">
            <a:avLst/>
          </a:prstGeom>
        </p:spPr>
        <p:txBody>
          <a:bodyPr anchor="ctr" bIns="0" lIns="0" rIns="0" tIns="25200"/>
          <a:p>
            <a:pPr algn="ctr">
              <a:lnSpc>
                <a:spcPct val="95000"/>
              </a:lnSpc>
              <a:buFont typeface="Georgia"/>
              <a:buChar char="•"/>
            </a:pPr>
            <a:r>
              <a:rPr b="1" lang="en-US" sz="4000">
                <a:solidFill>
                  <a:srgbClr val="000000"/>
                </a:solidFill>
                <a:latin typeface="Georgia"/>
              </a:rPr>
              <a:t>NumberLand</a:t>
            </a:r>
            <a:r>
              <a:rPr lang="en-US" sz="4000">
                <a:solidFill>
                  <a:srgbClr val="000000"/>
                </a:solidFill>
                <a:latin typeface="Georgia"/>
              </a:rPr>
              <a:t> </a:t>
            </a:r>
            <a:r>
              <a:rPr i="1" lang="en-US" sz="4000">
                <a:solidFill>
                  <a:srgbClr val="000000"/>
                </a:solidFill>
                <a:latin typeface="Georgia"/>
              </a:rPr>
              <a:t>Tutoring System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40320" y="3705120"/>
            <a:ext cx="3708720" cy="3795840"/>
          </a:xfrm>
          <a:prstGeom prst="rect">
            <a:avLst/>
          </a:prstGeom>
        </p:spPr>
      </p:pic>
      <p:sp>
        <p:nvSpPr>
          <p:cNvPr id="48" name="CustomShape 2"/>
          <p:cNvSpPr/>
          <p:nvPr/>
        </p:nvSpPr>
        <p:spPr>
          <a:xfrm>
            <a:off x="1645920" y="1550880"/>
            <a:ext cx="6307560" cy="379440"/>
          </a:xfrm>
          <a:prstGeom prst="rect">
            <a:avLst/>
          </a:prstGeom>
        </p:spPr>
        <p:txBody>
          <a:bodyPr bIns="45000" lIns="90000" rIns="90000" tIns="57600"/>
          <a:p>
            <a:pPr algn="ctr">
              <a:lnSpc>
                <a:spcPct val="95000"/>
              </a:lnSpc>
              <a:buFont typeface="Georgia"/>
              <a:buChar char="•"/>
            </a:pPr>
            <a:r>
              <a:rPr i="1" lang="en-US" sz="2000">
                <a:solidFill>
                  <a:srgbClr val="000000"/>
                </a:solidFill>
                <a:latin typeface="Georgia"/>
              </a:rPr>
              <a:t>Presentation by Nathaniel Raley</a:t>
            </a:r>
            <a:r>
              <a:rPr i="1" lang="en-US" sz="2000">
                <a:solidFill>
                  <a:srgbClr val="000000"/>
                </a:solidFill>
                <a:latin typeface="Georgia"/>
              </a:rPr>
              <a:t>
</a:t>
            </a:r>
            <a:r>
              <a:rPr i="1" lang="en-US" sz="2000">
                <a:solidFill>
                  <a:srgbClr val="000000"/>
                </a:solidFill>
                <a:latin typeface="Georgia"/>
              </a:rPr>
              <a:t>2nd year graduate student – Dept. of Ed. Psych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221760" y="3227760"/>
            <a:ext cx="5830920" cy="3567240"/>
          </a:xfrm>
          <a:prstGeom prst="rect">
            <a:avLst/>
          </a:prstGeom>
        </p:spPr>
        <p:txBody>
          <a:bodyPr bIns="45000" lIns="90000" rIns="90000" tIns="59040"/>
          <a:p>
            <a:pPr algn="ctr">
              <a:lnSpc>
                <a:spcPct val="95000"/>
              </a:lnSpc>
              <a:buFont typeface="Georgia"/>
              <a:buChar char="•"/>
            </a:pPr>
            <a:r>
              <a:rPr lang="en-US" sz="2200">
                <a:solidFill>
                  <a:srgbClr val="990099"/>
                </a:solidFill>
                <a:latin typeface="Georgia"/>
              </a:rPr>
              <a:t>“</a:t>
            </a:r>
            <a:r>
              <a:rPr lang="en-US" sz="2200">
                <a:solidFill>
                  <a:srgbClr val="990099"/>
                </a:solidFill>
                <a:latin typeface="Georgia"/>
              </a:rPr>
              <a:t>Supplying students with their own automated tutor, capable of finely tailoring learning experiences to students' needs, has long been the holy grail of teaching technology”</a:t>
            </a:r>
            <a:r>
              <a:rPr lang="en-US" sz="2200">
                <a:solidFill>
                  <a:srgbClr val="990099"/>
                </a:solidFill>
                <a:latin typeface="Georgia"/>
              </a:rPr>
              <a:t>
</a:t>
            </a:r>
            <a:endParaRPr/>
          </a:p>
          <a:p>
            <a:pPr>
              <a:lnSpc>
                <a:spcPct val="95000"/>
              </a:lnSpc>
              <a:buFont typeface="Georgia"/>
              <a:buChar char="•"/>
            </a:pPr>
            <a:r>
              <a:rPr lang="en-US" sz="2200">
                <a:solidFill>
                  <a:srgbClr val="000000"/>
                </a:solidFill>
                <a:latin typeface="Georgia"/>
              </a:rPr>
              <a:t>                 </a:t>
            </a:r>
            <a:r>
              <a:rPr i="1" lang="en-US" sz="2200">
                <a:solidFill>
                  <a:srgbClr val="000000"/>
                </a:solidFill>
                <a:latin typeface="Georgia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Georgia"/>
              </a:rPr>
              <a:t>-McArthur and Lewis, 1998</a:t>
            </a:r>
            <a:endParaRPr/>
          </a:p>
        </p:txBody>
      </p:sp>
      <p:sp>
        <p:nvSpPr>
          <p:cNvPr id="50" name="TextShape 4"/>
          <p:cNvSpPr txBox="1"/>
          <p:nvPr/>
        </p:nvSpPr>
        <p:spPr>
          <a:xfrm>
            <a:off x="8046720" y="3840480"/>
            <a:ext cx="640080" cy="43020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103120"/>
            <a:ext cx="4133520" cy="5421960"/>
          </a:xfrm>
          <a:prstGeom prst="rect">
            <a:avLst/>
          </a:prstGeom>
        </p:spPr>
      </p:pic>
      <p:pic>
        <p:nvPicPr>
          <p:cNvPr descr="" id="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99800" y="2011680"/>
            <a:ext cx="6276600" cy="1780920"/>
          </a:xfrm>
          <a:prstGeom prst="rect">
            <a:avLst/>
          </a:prstGeom>
        </p:spPr>
      </p:pic>
      <p:pic>
        <p:nvPicPr>
          <p:cNvPr descr="" id="8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49040" y="4615560"/>
            <a:ext cx="6229080" cy="1866600"/>
          </a:xfrm>
          <a:prstGeom prst="rect">
            <a:avLst/>
          </a:prstGeom>
        </p:spPr>
      </p:pic>
      <p:sp>
        <p:nvSpPr>
          <p:cNvPr id="87" name="TextShape 1"/>
          <p:cNvSpPr txBox="1"/>
          <p:nvPr/>
        </p:nvSpPr>
        <p:spPr>
          <a:xfrm>
            <a:off x="457560" y="298440"/>
            <a:ext cx="9061560" cy="125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i="1" lang="en-US"/>
              <a:t>Examples of output files: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3120" y="1163520"/>
            <a:ext cx="7629120" cy="4314600"/>
          </a:xfrm>
          <a:prstGeom prst="rect">
            <a:avLst/>
          </a:prstGeom>
        </p:spPr>
      </p:pic>
      <p:pic>
        <p:nvPicPr>
          <p:cNvPr descr="" id="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6248160"/>
            <a:ext cx="7619760" cy="761760"/>
          </a:xfrm>
          <a:prstGeom prst="rect">
            <a:avLst/>
          </a:prstGeom>
        </p:spPr>
      </p:pic>
      <p:sp>
        <p:nvSpPr>
          <p:cNvPr id="90" name="TextShape 1"/>
          <p:cNvSpPr txBox="1"/>
          <p:nvPr/>
        </p:nvSpPr>
        <p:spPr>
          <a:xfrm>
            <a:off x="274320" y="5618520"/>
            <a:ext cx="923544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000000"/>
                </a:solidFill>
              </a:rPr>
              <a:t>          </a:t>
            </a:r>
            <a:r>
              <a:rPr b="1" lang="en-US">
                <a:solidFill>
                  <a:srgbClr val="000000"/>
                </a:solidFill>
              </a:rPr>
              <a:t>  </a:t>
            </a:r>
            <a:r>
              <a:rPr b="1" i="1" lang="en-US">
                <a:solidFill>
                  <a:srgbClr val="000000"/>
                </a:solidFill>
              </a:rPr>
              <a:t>Quiz pass criteria: two of every question type correct without any errors...</a:t>
            </a:r>
            <a:r>
              <a:rPr b="1" lang="en-US"/>
              <a:t> 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920" y="-67320"/>
            <a:ext cx="9061560" cy="125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i="1" lang="en-US"/>
              <a:t>Quiz: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15560"/>
            <a:ext cx="9061560" cy="125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/>
              <a:t>MathLand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74320" y="1226520"/>
            <a:ext cx="9784080" cy="4508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Students log in with a username; creates personal user file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Data is collected for each level of the game:</a:t>
            </a:r>
            <a:r>
              <a:rPr lang="en-US">
                <a:solidFill>
                  <a:srgbClr val="000000"/>
                </a:solidFill>
              </a:rPr>
              <a:t>
</a:t>
            </a:r>
            <a:r>
              <a:rPr lang="en-US">
                <a:solidFill>
                  <a:srgbClr val="000000"/>
                </a:solidFill>
              </a:rPr>
              <a:t>	</a:t>
            </a:r>
            <a:r>
              <a:rPr i="1" lang="en-US">
                <a:solidFill>
                  <a:srgbClr val="000000"/>
                </a:solidFill>
              </a:rPr>
              <a:t>...# of questions attempted, # correct, # of hints, time/question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All data written to student's file; past data loaded at login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Data piped to gnuplot within the game to view personal stats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Tried really hard to build a gui using gtkmm (gkt+ for c++)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>
                <a:solidFill>
                  <a:srgbClr val="000000"/>
                </a:solidFill>
              </a:rPr>
              <a:t>...wasted a lot of time; hard to do anything beyond basic widgets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448200" y="5669280"/>
            <a:ext cx="9061560" cy="12560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lang="en-US" sz="3200"/>
              <a:t>Here's a demo: </a:t>
            </a:r>
            <a:r>
              <a:rPr lang="en-US" sz="3200">
                <a:hlinkClick r:id="rId1"/>
              </a:rPr>
              <a:t>http://youtu.be/LXJsV_mMI7g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>
                  <p:par>
                    <p:cTn fill="freeze" id="41">
                      <p:stCondLst>
                        <p:cond delay="indefinite"/>
                      </p:stCondLst>
                      <p:childTnLst>
                        <p:par>
                          <p:cTn fill="freeze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3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5">
                      <p:stCondLst>
                        <p:cond delay="indefinite"/>
                      </p:stCondLst>
                      <p:childTnLst>
                        <p:par>
                          <p:cTn fill="freeze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5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9">
                      <p:stCondLst>
                        <p:cond delay="indefinite"/>
                      </p:stCondLst>
                      <p:childTnLst>
                        <p:par>
                          <p:cTn fill="freeze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79" st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3">
                      <p:stCondLst>
                        <p:cond delay="indefinite"/>
                      </p:stCondLst>
                      <p:childTnLst>
                        <p:par>
                          <p:cTn fill="freeze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81" st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7">
                      <p:stCondLst>
                        <p:cond delay="indefinite"/>
                      </p:stCondLst>
                      <p:childTnLst>
                        <p:par>
                          <p:cTn fill="freeze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44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1">
                      <p:stCondLst>
                        <p:cond delay="indefinite"/>
                      </p:stCondLst>
                      <p:childTnLst>
                        <p:par>
                          <p:cTn fill="freeze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07" st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5">
                      <p:stCondLst>
                        <p:cond delay="indefinite"/>
                      </p:stCondLst>
                      <p:childTnLst>
                        <p:par>
                          <p:cTn fill="freeze" id="66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69" st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9">
                      <p:stCondLst>
                        <p:cond delay="indefinite"/>
                      </p:stCondLst>
                      <p:childTnLst>
                        <p:par>
                          <p:cTn fill="freeze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36" st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3">
                      <p:stCondLst>
                        <p:cond delay="indefinite"/>
                      </p:stCondLst>
                      <p:childTnLst>
                        <p:par>
                          <p:cTn fill="freeze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77" nodeType="tmRoot" restart="never">
          <p:childTnLst>
            <p:seq>
              <p:cTn id="7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65040" y="1504800"/>
            <a:ext cx="9415440" cy="4532400"/>
          </a:xfrm>
          <a:prstGeom prst="rect">
            <a:avLst/>
          </a:prstGeom>
        </p:spPr>
      </p:sp>
      <p:sp>
        <p:nvSpPr>
          <p:cNvPr id="52" name="CustomShape 2"/>
          <p:cNvSpPr/>
          <p:nvPr/>
        </p:nvSpPr>
        <p:spPr>
          <a:xfrm>
            <a:off x="952560" y="144360"/>
            <a:ext cx="8353440" cy="81756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93000"/>
              </a:lnSpc>
              <a:buFont typeface="Georgia"/>
              <a:buChar char="•"/>
            </a:pPr>
            <a:r>
              <a:rPr b="1" lang="en-US">
                <a:solidFill>
                  <a:srgbClr val="000000"/>
                </a:solidFill>
                <a:latin typeface="Georgia"/>
              </a:rPr>
              <a:t>Personalized learning is one of the </a:t>
            </a:r>
            <a:endParaRPr/>
          </a:p>
          <a:p>
            <a:pPr algn="ctr">
              <a:lnSpc>
                <a:spcPct val="93000"/>
              </a:lnSpc>
              <a:buFont typeface="Georgia"/>
              <a:buChar char="•"/>
            </a:pPr>
            <a:r>
              <a:rPr b="1" lang="en-US">
                <a:solidFill>
                  <a:srgbClr val="000000"/>
                </a:solidFill>
                <a:latin typeface="Georgia"/>
              </a:rPr>
              <a:t>National Academy of Engineering's 14 “Grand Challenges</a:t>
            </a:r>
            <a:r>
              <a:rPr lang="en-US">
                <a:solidFill>
                  <a:srgbClr val="000000"/>
                </a:solidFill>
                <a:latin typeface="Georgia"/>
              </a:rPr>
              <a:t>” </a:t>
            </a:r>
            <a:endParaRPr/>
          </a:p>
        </p:txBody>
      </p:sp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6120" y="1176480"/>
            <a:ext cx="6218280" cy="5957640"/>
          </a:xfrm>
          <a:prstGeom prst="rect">
            <a:avLst/>
          </a:prstGeom>
        </p:spPr>
      </p:pic>
      <p:sp>
        <p:nvSpPr>
          <p:cNvPr id="54" name="CustomShape 3"/>
          <p:cNvSpPr/>
          <p:nvPr/>
        </p:nvSpPr>
        <p:spPr>
          <a:xfrm>
            <a:off x="1809720" y="7148520"/>
            <a:ext cx="6135840" cy="3445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93000"/>
              </a:lnSpc>
              <a:buFont typeface="Georgia"/>
              <a:buChar char="•"/>
            </a:pPr>
            <a:r>
              <a:rPr lang="en-US">
                <a:solidFill>
                  <a:srgbClr val="000000"/>
                </a:solidFill>
                <a:latin typeface="Georgia"/>
              </a:rPr>
              <a:t>http://www.engineeringchallenges.org/cms/8996/9127.aspx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92160"/>
            <a:ext cx="10180800" cy="7754760"/>
          </a:xfrm>
          <a:prstGeom prst="rect">
            <a:avLst/>
          </a:prstGeom>
        </p:spPr>
      </p:sp>
      <p:sp>
        <p:nvSpPr>
          <p:cNvPr id="56" name="CustomShape 2"/>
          <p:cNvSpPr/>
          <p:nvPr/>
        </p:nvSpPr>
        <p:spPr>
          <a:xfrm>
            <a:off x="2286000" y="7040520"/>
            <a:ext cx="4892760" cy="3445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93000"/>
              </a:lnSpc>
              <a:buFont typeface="Georgia"/>
              <a:buChar char="•"/>
            </a:pPr>
            <a:r>
              <a:rPr lang="en-US">
                <a:solidFill>
                  <a:srgbClr val="000000"/>
                </a:solidFill>
                <a:latin typeface="Georgia"/>
              </a:rPr>
              <a:t>http://ies.ed.gov/ncee/wwc/findwhatworks.aspx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6280" y="2560680"/>
            <a:ext cx="6583320" cy="4284720"/>
          </a:xfrm>
          <a:prstGeom prst="rect">
            <a:avLst/>
          </a:prstGeom>
        </p:spPr>
      </p:pic>
      <p:sp>
        <p:nvSpPr>
          <p:cNvPr id="58" name="CustomShape 3"/>
          <p:cNvSpPr/>
          <p:nvPr/>
        </p:nvSpPr>
        <p:spPr>
          <a:xfrm>
            <a:off x="1554120" y="4699080"/>
            <a:ext cx="1736640" cy="382680"/>
          </a:xfrm>
          <a:prstGeom prst="rect">
            <a:avLst/>
          </a:prstGeom>
          <a:solidFill>
            <a:srgbClr val="c5000b"/>
          </a:solidFill>
          <a:ln w="9360">
            <a:solidFill>
              <a:srgbClr val="808080"/>
            </a:solidFill>
            <a:round/>
          </a:ln>
        </p:spPr>
      </p:sp>
      <p:sp>
        <p:nvSpPr>
          <p:cNvPr id="59" name="CustomShape 4"/>
          <p:cNvSpPr/>
          <p:nvPr/>
        </p:nvSpPr>
        <p:spPr>
          <a:xfrm>
            <a:off x="2066760" y="47520"/>
            <a:ext cx="4206960" cy="43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93000"/>
              </a:lnSpc>
              <a:buFont typeface="Georgia"/>
              <a:buChar char="•"/>
            </a:pPr>
            <a:r>
              <a:rPr b="1" lang="en-US" sz="3200">
                <a:solidFill>
                  <a:srgbClr val="000000"/>
                </a:solidFill>
                <a:latin typeface="Georgia"/>
              </a:rPr>
              <a:t>What Works Clearinghouse </a:t>
            </a:r>
            <a:endParaRPr/>
          </a:p>
        </p:txBody>
      </p:sp>
      <p:sp>
        <p:nvSpPr>
          <p:cNvPr id="60" name="CustomShape 5"/>
          <p:cNvSpPr/>
          <p:nvPr/>
        </p:nvSpPr>
        <p:spPr>
          <a:xfrm>
            <a:off x="237960" y="830160"/>
            <a:ext cx="9655200" cy="136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  <a:buFont typeface="Georgia"/>
              <a:buChar char="•"/>
            </a:pPr>
            <a:r>
              <a:rPr lang="en-US">
                <a:solidFill>
                  <a:srgbClr val="000000"/>
                </a:solidFill>
                <a:latin typeface="Georgia"/>
              </a:rPr>
              <a:t>An ITS (Cognitive Tutor) comes in at</a:t>
            </a:r>
            <a:r>
              <a:rPr i="1" lang="en-US">
                <a:solidFill>
                  <a:srgbClr val="000000"/>
                </a:solidFill>
                <a:latin typeface="Georgia"/>
              </a:rPr>
              <a:t> </a:t>
            </a:r>
            <a:r>
              <a:rPr b="1" i="1" lang="en-US">
                <a:solidFill>
                  <a:srgbClr val="000000"/>
                </a:solidFill>
                <a:latin typeface="Georgia"/>
              </a:rPr>
              <a:t>5</a:t>
            </a:r>
            <a:r>
              <a:rPr b="1" i="1" lang="en-US">
                <a:solidFill>
                  <a:srgbClr val="000000"/>
                </a:solidFill>
                <a:latin typeface="Georgia"/>
              </a:rPr>
              <a:t>th</a:t>
            </a:r>
            <a:r>
              <a:rPr b="1" i="1" lang="en-US">
                <a:solidFill>
                  <a:srgbClr val="000000"/>
                </a:solidFill>
                <a:latin typeface="Georgia"/>
              </a:rPr>
              <a:t> most effective</a:t>
            </a:r>
            <a:r>
              <a:rPr b="1" lang="en-US">
                <a:solidFill>
                  <a:srgbClr val="000000"/>
                </a:solidFill>
                <a:latin typeface="Georgia"/>
              </a:rPr>
              <a:t> </a:t>
            </a:r>
            <a:r>
              <a:rPr lang="en-US">
                <a:solidFill>
                  <a:srgbClr val="000000"/>
                </a:solidFill>
                <a:latin typeface="Georgia"/>
              </a:rPr>
              <a:t>out of all 37 math interventions,</a:t>
            </a:r>
            <a:endParaRPr/>
          </a:p>
          <a:p>
            <a:pPr>
              <a:lnSpc>
                <a:spcPct val="93000"/>
              </a:lnSpc>
              <a:buFont typeface="Georgia"/>
              <a:buChar char="•"/>
            </a:pPr>
            <a:r>
              <a:rPr lang="en-US">
                <a:solidFill>
                  <a:srgbClr val="000000"/>
                </a:solidFill>
                <a:latin typeface="Georgia"/>
              </a:rPr>
              <a:t>easily meeting the WWC standards of evidence.</a:t>
            </a:r>
            <a:endParaRPr/>
          </a:p>
          <a:p>
            <a:pPr>
              <a:lnSpc>
                <a:spcPct val="93000"/>
              </a:lnSpc>
              <a:buFont typeface="Georgia"/>
              <a:buChar char="•"/>
            </a:pPr>
            <a:endParaRPr/>
          </a:p>
          <a:p>
            <a:pPr>
              <a:lnSpc>
                <a:spcPct val="93000"/>
              </a:lnSpc>
              <a:buFont typeface="Georgia"/>
              <a:buChar char="•"/>
            </a:pPr>
            <a:r>
              <a:rPr lang="en-US">
                <a:solidFill>
                  <a:srgbClr val="000000"/>
                </a:solidFill>
                <a:latin typeface="Georgia"/>
              </a:rPr>
              <a:t>That's an average increase of </a:t>
            </a:r>
            <a:r>
              <a:rPr i="1" lang="en-US">
                <a:solidFill>
                  <a:srgbClr val="000000"/>
                </a:solidFill>
                <a:latin typeface="Georgia"/>
              </a:rPr>
              <a:t>15 percentiles compared to control</a:t>
            </a:r>
            <a:r>
              <a:rPr lang="en-US">
                <a:solidFill>
                  <a:srgbClr val="000000"/>
                </a:solidFill>
                <a:latin typeface="Georgia"/>
              </a:rPr>
              <a:t>, with no contrary evidence!</a:t>
            </a:r>
            <a:endParaRPr/>
          </a:p>
          <a:p>
            <a:pPr>
              <a:lnSpc>
                <a:spcPct val="93000"/>
              </a:lnSpc>
              <a:buFont typeface="Georgia"/>
              <a:buChar char="•"/>
            </a:pPr>
            <a:endParaRPr/>
          </a:p>
          <a:p>
            <a:pPr>
              <a:lnSpc>
                <a:spcPct val="93000"/>
              </a:lnSpc>
              <a:buFont typeface="Georgia"/>
              <a:buChar char="•"/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dur="indefinite"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62000" y="-23760"/>
            <a:ext cx="4383000" cy="1209600"/>
          </a:xfrm>
          <a:prstGeom prst="rect">
            <a:avLst/>
          </a:prstGeom>
        </p:spPr>
        <p:txBody>
          <a:bodyPr anchor="ctr" bIns="0" lIns="0" rIns="0" tIns="22680"/>
          <a:p>
            <a:pPr algn="ctr">
              <a:lnSpc>
                <a:spcPct val="95000"/>
              </a:lnSpc>
              <a:buFont typeface="Georgia"/>
              <a:buChar char="•"/>
            </a:pPr>
            <a:r>
              <a:rPr lang="en-US" sz="3600">
                <a:solidFill>
                  <a:srgbClr val="000000"/>
                </a:solidFill>
                <a:latin typeface="Georgia"/>
              </a:rPr>
              <a:t>Simple Diagram</a:t>
            </a:r>
            <a:endParaRPr/>
          </a:p>
        </p:txBody>
      </p:sp>
      <p:pic>
        <p:nvPicPr>
          <p:cNvPr descr="" id="6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4280" y="2486160"/>
            <a:ext cx="3797280" cy="4090680"/>
          </a:xfrm>
          <a:prstGeom prst="rect">
            <a:avLst/>
          </a:prstGeom>
        </p:spPr>
      </p:pic>
      <p:pic>
        <p:nvPicPr>
          <p:cNvPr descr="" id="6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4320" y="1352520"/>
            <a:ext cx="5819760" cy="6315120"/>
          </a:xfrm>
          <a:prstGeom prst="rect">
            <a:avLst/>
          </a:prstGeom>
        </p:spPr>
      </p:pic>
      <p:sp>
        <p:nvSpPr>
          <p:cNvPr id="64" name="CustomShape 2"/>
          <p:cNvSpPr/>
          <p:nvPr/>
        </p:nvSpPr>
        <p:spPr>
          <a:xfrm>
            <a:off x="5877000" y="276120"/>
            <a:ext cx="3836880" cy="60408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93000"/>
              </a:lnSpc>
              <a:buFont typeface="Georgia"/>
              <a:buChar char="•"/>
            </a:pPr>
            <a:r>
              <a:rPr lang="en-US" sz="3600">
                <a:solidFill>
                  <a:srgbClr val="000000"/>
                </a:solidFill>
                <a:latin typeface="Georgia"/>
                <a:ea typeface="Georgia"/>
              </a:rPr>
              <a:t>Complex Diagram</a:t>
            </a:r>
            <a:endParaRPr/>
          </a:p>
        </p:txBody>
      </p:sp>
      <p:sp>
        <p:nvSpPr>
          <p:cNvPr id="65" name="CustomShape 3"/>
          <p:cNvSpPr/>
          <p:nvPr/>
        </p:nvSpPr>
        <p:spPr>
          <a:xfrm>
            <a:off x="5038560" y="7059600"/>
            <a:ext cx="3200400" cy="38088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>
                  <p:par>
                    <p:cTn dur="indefinite" fill="hold" id="9">
                      <p:stCondLst>
                        <p:cond delay="indefinite"/>
                      </p:stCondLst>
                      <p:childTnLst>
                        <p:par>
                          <p:cTn dur="indefinite" fill="hold" id="10">
                            <p:stCondLst>
                              <p:cond delay="0"/>
                            </p:stCondLst>
                            <p:childTnLst>
                              <p:par>
                                <p:cTn dur="indefinite"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dur="indefinite"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dur="indefinite"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92160"/>
            <a:ext cx="10077480" cy="914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3000"/>
              </a:lnSpc>
              <a:buFont typeface="Georgia"/>
              <a:buChar char="•"/>
            </a:pPr>
            <a:r>
              <a:rPr b="1" i="1" lang="en-US" sz="3600">
                <a:solidFill>
                  <a:srgbClr val="000000"/>
                </a:solidFill>
                <a:latin typeface="Georgia"/>
              </a:rPr>
              <a:t>Active Learning &amp; Problem Solving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182520" y="914400"/>
            <a:ext cx="9236160" cy="6462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  <a:buFont typeface="Georgia"/>
              <a:buChar char="•"/>
            </a:pPr>
            <a:r>
              <a:rPr lang="en-US" u="sng">
                <a:solidFill>
                  <a:srgbClr val="000000"/>
                </a:solidFill>
                <a:latin typeface="Georgia"/>
              </a:rPr>
              <a:t>Problem solving</a:t>
            </a:r>
            <a:r>
              <a:rPr lang="en-US">
                <a:solidFill>
                  <a:srgbClr val="000000"/>
                </a:solidFill>
                <a:latin typeface="Georgia"/>
              </a:rPr>
              <a:t> domains are where ITSs really shine!</a:t>
            </a:r>
            <a:endParaRPr/>
          </a:p>
          <a:p>
            <a:pPr>
              <a:lnSpc>
                <a:spcPct val="93000"/>
              </a:lnSpc>
              <a:buFont typeface="Georgia"/>
              <a:buChar char="•"/>
            </a:pPr>
            <a:endParaRPr/>
          </a:p>
          <a:p>
            <a:pPr>
              <a:lnSpc>
                <a:spcPct val="93000"/>
              </a:lnSpc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Reduce cognitive load, taking problems step-by-step and emphasizing important points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“</a:t>
            </a:r>
            <a:r>
              <a:rPr b="1" lang="en-US">
                <a:solidFill>
                  <a:srgbClr val="000000"/>
                </a:solidFill>
                <a:latin typeface="Georgia"/>
              </a:rPr>
              <a:t>Guidance fading effect</a:t>
            </a:r>
            <a:r>
              <a:rPr lang="en-US">
                <a:solidFill>
                  <a:srgbClr val="000000"/>
                </a:solidFill>
                <a:latin typeface="Georgia"/>
              </a:rPr>
              <a:t>” (help provided at first, then gradually reduced)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“</a:t>
            </a:r>
            <a:r>
              <a:rPr b="1" lang="en-US">
                <a:solidFill>
                  <a:srgbClr val="000000"/>
                </a:solidFill>
                <a:latin typeface="Georgia"/>
              </a:rPr>
              <a:t>Expertise reversal effect</a:t>
            </a:r>
            <a:r>
              <a:rPr lang="en-US">
                <a:solidFill>
                  <a:srgbClr val="000000"/>
                </a:solidFill>
                <a:latin typeface="Georgia"/>
              </a:rPr>
              <a:t>” (differential outcomes for low- vs. high-ability students)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r>
              <a:rPr lang="en-US">
                <a:solidFill>
                  <a:srgbClr val="000000"/>
                </a:solidFill>
                <a:latin typeface="Georgia"/>
              </a:rPr>
              <a:t>     </a:t>
            </a:r>
            <a:r>
              <a:rPr lang="en-US">
                <a:solidFill>
                  <a:srgbClr val="000000"/>
                </a:solidFill>
                <a:latin typeface="Georgia"/>
              </a:rPr>
              <a:t>- e.g., examples </a:t>
            </a:r>
            <a:r>
              <a:rPr i="1" lang="en-US">
                <a:solidFill>
                  <a:srgbClr val="000000"/>
                </a:solidFill>
                <a:latin typeface="Georgia"/>
              </a:rPr>
              <a:t>before</a:t>
            </a:r>
            <a:r>
              <a:rPr lang="en-US">
                <a:solidFill>
                  <a:srgbClr val="000000"/>
                </a:solidFill>
                <a:latin typeface="Georgia"/>
              </a:rPr>
              <a:t> vs. </a:t>
            </a:r>
            <a:r>
              <a:rPr i="1" lang="en-US">
                <a:solidFill>
                  <a:srgbClr val="000000"/>
                </a:solidFill>
                <a:latin typeface="Georgia"/>
              </a:rPr>
              <a:t>after</a:t>
            </a:r>
            <a:r>
              <a:rPr lang="en-US">
                <a:solidFill>
                  <a:srgbClr val="000000"/>
                </a:solidFill>
                <a:latin typeface="Georgia"/>
              </a:rPr>
              <a:t> the problem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typeface="Georgia"/>
              <a:buChar char="•"/>
            </a:pPr>
            <a:r>
              <a:rPr lang="en-US" u="sng">
                <a:solidFill>
                  <a:srgbClr val="000000"/>
                </a:solidFill>
                <a:latin typeface="Georgia"/>
              </a:rPr>
              <a:t>Effective Feedback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Provides crucial information for correcting misconceptions or inappropriate strategies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r>
              <a:rPr lang="en-US">
                <a:solidFill>
                  <a:srgbClr val="000000"/>
                </a:solidFill>
                <a:latin typeface="Georgia"/>
              </a:rPr>
              <a:t>-</a:t>
            </a:r>
            <a:r>
              <a:rPr i="1" lang="en-US">
                <a:solidFill>
                  <a:srgbClr val="000000"/>
                </a:solidFill>
                <a:latin typeface="Georgia"/>
              </a:rPr>
              <a:t>immediate feedback increases rate of learning by 3x over delayed feedback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Computerized feedback can be more effective than non-computerized feedback 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r>
              <a:rPr i="1" lang="en-US">
                <a:solidFill>
                  <a:srgbClr val="000000"/>
                </a:solidFill>
                <a:latin typeface="Georgia"/>
              </a:rPr>
              <a:t>(Baumeister et al., 1990)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charset="2" typeface="Wingdings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Can modify a learner's goal orientation, topic self-concept, and view of intelligence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r>
              <a:rPr lang="en-US">
                <a:solidFill>
                  <a:srgbClr val="000000"/>
                </a:solidFill>
                <a:latin typeface="Georgia"/>
              </a:rPr>
              <a:t>-</a:t>
            </a:r>
            <a:r>
              <a:rPr i="1" lang="en-US">
                <a:solidFill>
                  <a:srgbClr val="000000"/>
                </a:solidFill>
                <a:latin typeface="Georgia"/>
              </a:rPr>
              <a:t>reinforce the idea that ability/skill is developed through practice, effort, and mistakes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r>
              <a:rPr i="1" lang="en-US">
                <a:solidFill>
                  <a:srgbClr val="000000"/>
                </a:solidFill>
                <a:latin typeface="Georgia"/>
              </a:rPr>
              <a:t>(Narciss, 2004)</a:t>
            </a: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  <a:p>
            <a:pPr>
              <a:lnSpc>
                <a:spcPct val="93000"/>
              </a:lnSpc>
              <a:buFont typeface="Georgia"/>
              <a:buChar char=""/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115560"/>
            <a:ext cx="9061560" cy="125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/>
              <a:t>MathLand </a:t>
            </a:r>
            <a:r>
              <a:rPr lang="en-US"/>
              <a:t>(my c++ proj.)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274320" y="1081800"/>
            <a:ext cx="9784080" cy="6207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Influenced by Mathnasium techniques &amp; Common Core guidelines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Students read brief explanation of a given technique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Then, math problems randomly generated to practice technique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Students can request hints and view their progress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Mastery criteria to advance: </a:t>
            </a:r>
            <a:r>
              <a:rPr lang="en-US">
                <a:solidFill>
                  <a:srgbClr val="000000"/>
                </a:solidFill>
              </a:rPr>
              <a:t>
</a:t>
            </a:r>
            <a:r>
              <a:rPr lang="en-US">
                <a:solidFill>
                  <a:srgbClr val="000000"/>
                </a:solidFill>
              </a:rPr>
              <a:t>
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en-US">
                <a:solidFill>
                  <a:srgbClr val="000000"/>
                </a:solidFill>
              </a:rPr>
              <a:t>	</a:t>
            </a:r>
            <a:r>
              <a:rPr i="1" lang="en-US">
                <a:solidFill>
                  <a:srgbClr val="000000"/>
                </a:solidFill>
              </a:rPr>
              <a:t>	</a:t>
            </a:r>
            <a:r>
              <a:rPr i="1" lang="en-US">
                <a:solidFill>
                  <a:srgbClr val="000000"/>
                </a:solidFill>
              </a:rPr>
              <a:t>- 95% correct overall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>
                <a:solidFill>
                  <a:srgbClr val="000000"/>
                </a:solidFill>
              </a:rPr>
              <a:t> </a:t>
            </a:r>
            <a:r>
              <a:rPr i="1" lang="en-US">
                <a:solidFill>
                  <a:srgbClr val="000000"/>
                </a:solidFill>
              </a:rPr>
              <a:t>	</a:t>
            </a:r>
            <a:r>
              <a:rPr i="1" lang="en-US">
                <a:solidFill>
                  <a:srgbClr val="000000"/>
                </a:solidFill>
              </a:rPr>
              <a:t>	</a:t>
            </a:r>
            <a:r>
              <a:rPr i="1" lang="en-US">
                <a:solidFill>
                  <a:srgbClr val="000000"/>
                </a:solidFill>
              </a:rPr>
              <a:t>- average time/question &lt; 5s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>
                <a:solidFill>
                  <a:srgbClr val="000000"/>
                </a:solidFill>
              </a:rPr>
              <a:t> </a:t>
            </a:r>
            <a:r>
              <a:rPr i="1" lang="en-US">
                <a:solidFill>
                  <a:srgbClr val="000000"/>
                </a:solidFill>
              </a:rPr>
              <a:t>	</a:t>
            </a:r>
            <a:r>
              <a:rPr i="1" lang="en-US">
                <a:solidFill>
                  <a:srgbClr val="000000"/>
                </a:solidFill>
              </a:rPr>
              <a:t>	</a:t>
            </a:r>
            <a:r>
              <a:rPr i="1" lang="en-US">
                <a:solidFill>
                  <a:srgbClr val="000000"/>
                </a:solidFill>
              </a:rPr>
              <a:t>- at least 15 question attempts</a:t>
            </a:r>
            <a:r>
              <a:rPr lang="en-US">
                <a:solidFill>
                  <a:srgbClr val="000000"/>
                </a:solidFill>
              </a:rPr>
              <a:t>
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b="1" lang="en-US">
                <a:solidFill>
                  <a:srgbClr val="000000"/>
                </a:solidFill>
              </a:rPr>
              <a:t>Final quiz</a:t>
            </a:r>
            <a:r>
              <a:rPr lang="en-US">
                <a:solidFill>
                  <a:srgbClr val="000000"/>
                </a:solidFill>
              </a:rPr>
              <a:t>  → Unlocks advanced play (</a:t>
            </a:r>
            <a:r>
              <a:rPr lang="en-US">
                <a:solidFill>
                  <a:srgbClr val="000000"/>
                </a:solidFill>
                <a:latin typeface="Courier New"/>
              </a:rPr>
              <a:t>rand()%100</a:t>
            </a:r>
            <a:r>
              <a:rPr lang="en-US">
                <a:solidFill>
                  <a:srgbClr val="000000"/>
                </a:solidFill>
              </a:rPr>
              <a:t>)!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53160" y="4006440"/>
            <a:ext cx="2948040" cy="22114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4560" y="1080"/>
            <a:ext cx="5086080" cy="5194440"/>
          </a:xfrm>
          <a:prstGeom prst="rect">
            <a:avLst/>
          </a:prstGeom>
        </p:spPr>
      </p:pic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74560" y="3687120"/>
            <a:ext cx="5086080" cy="4087080"/>
          </a:xfrm>
          <a:prstGeom prst="rect">
            <a:avLst/>
          </a:prstGeom>
        </p:spPr>
      </p:pic>
      <p:sp>
        <p:nvSpPr>
          <p:cNvPr id="73" name="Line 1"/>
          <p:cNvSpPr/>
          <p:nvPr/>
        </p:nvSpPr>
        <p:spPr>
          <a:xfrm>
            <a:off x="822960" y="36576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4" name="Line 2"/>
          <p:cNvSpPr/>
          <p:nvPr/>
        </p:nvSpPr>
        <p:spPr>
          <a:xfrm>
            <a:off x="731520" y="301752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5" name="Line 3"/>
          <p:cNvSpPr/>
          <p:nvPr/>
        </p:nvSpPr>
        <p:spPr>
          <a:xfrm>
            <a:off x="731520" y="365760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6" name="Line 4"/>
          <p:cNvSpPr/>
          <p:nvPr/>
        </p:nvSpPr>
        <p:spPr>
          <a:xfrm>
            <a:off x="731520" y="484632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7" name="Line 5"/>
          <p:cNvSpPr/>
          <p:nvPr/>
        </p:nvSpPr>
        <p:spPr>
          <a:xfrm>
            <a:off x="731520" y="694944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3040" y="0"/>
            <a:ext cx="6589440" cy="7563240"/>
          </a:xfrm>
          <a:prstGeom prst="rect">
            <a:avLst/>
          </a:prstGeom>
        </p:spPr>
      </p:pic>
      <p:sp>
        <p:nvSpPr>
          <p:cNvPr id="79" name="Line 1"/>
          <p:cNvSpPr/>
          <p:nvPr/>
        </p:nvSpPr>
        <p:spPr>
          <a:xfrm>
            <a:off x="274320" y="566928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0" name="Line 2"/>
          <p:cNvSpPr/>
          <p:nvPr/>
        </p:nvSpPr>
        <p:spPr>
          <a:xfrm>
            <a:off x="274320" y="274320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1480" y="781560"/>
            <a:ext cx="7648200" cy="6533640"/>
          </a:xfrm>
          <a:prstGeom prst="rect">
            <a:avLst/>
          </a:prstGeom>
        </p:spPr>
      </p:pic>
      <p:pic>
        <p:nvPicPr>
          <p:cNvPr descr="" id="8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1480" y="461520"/>
            <a:ext cx="7648200" cy="3619080"/>
          </a:xfrm>
          <a:prstGeom prst="rect">
            <a:avLst/>
          </a:prstGeom>
        </p:spPr>
      </p:pic>
      <p:pic>
        <p:nvPicPr>
          <p:cNvPr descr="" id="8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21480" y="461520"/>
            <a:ext cx="7648200" cy="173304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>
                  <p:par>
                    <p:cTn fill="freeze" id="27">
                      <p:stCondLst>
                        <p:cond delay="indefinite"/>
                      </p:stCondLst>
                      <p:childTnLst>
                        <p:par>
                          <p:cTn fill="freeze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1">
                      <p:stCondLst>
                        <p:cond delay="indefinite"/>
                      </p:stCondLst>
                      <p:childTnLst>
                        <p:par>
                          <p:cTn fill="freeze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