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70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2" r:id="rId16"/>
    <p:sldId id="261" r:id="rId17"/>
    <p:sldId id="27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FBC9E-DF5E-40B5-897B-659F2D522D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EAEA83-332F-48E5-8142-22AE764EB593}">
      <dgm:prSet/>
      <dgm:spPr/>
      <dgm:t>
        <a:bodyPr/>
        <a:lstStyle/>
        <a:p>
          <a:r>
            <a:rPr lang="en-US" dirty="0"/>
            <a:t>Part Number </a:t>
          </a:r>
          <a:r>
            <a:rPr lang="en-US" b="1" dirty="0"/>
            <a:t>1RH5X, 7GNNN, and VN3N0 </a:t>
          </a:r>
          <a:r>
            <a:rPr lang="en-US" dirty="0"/>
            <a:t>have a significant higher LRR performance (over 300ppm) </a:t>
          </a:r>
          <a:r>
            <a:rPr lang="en-US" b="0" dirty="0"/>
            <a:t>observed at Factory-Brasilia </a:t>
          </a:r>
          <a:r>
            <a:rPr lang="en-US" dirty="0"/>
            <a:t>than others, </a:t>
          </a:r>
          <a:r>
            <a:rPr lang="en-US" b="1" dirty="0"/>
            <a:t>suggest to prioritize these P/Ns for LRR continuous improvement</a:t>
          </a:r>
          <a:endParaRPr lang="en-US" dirty="0"/>
        </a:p>
      </dgm:t>
    </dgm:pt>
    <dgm:pt modelId="{4657F503-6706-4EF1-B526-6C733DE30D97}" type="parTrans" cxnId="{58ED6FAF-A07D-4D66-9D19-CC01C0DFA292}">
      <dgm:prSet/>
      <dgm:spPr/>
      <dgm:t>
        <a:bodyPr/>
        <a:lstStyle/>
        <a:p>
          <a:endParaRPr lang="en-US"/>
        </a:p>
      </dgm:t>
    </dgm:pt>
    <dgm:pt modelId="{96264161-3E8C-47AF-B0C5-CD9ED632D24E}" type="sibTrans" cxnId="{58ED6FAF-A07D-4D66-9D19-CC01C0DFA292}">
      <dgm:prSet/>
      <dgm:spPr/>
      <dgm:t>
        <a:bodyPr/>
        <a:lstStyle/>
        <a:p>
          <a:endParaRPr lang="en-US"/>
        </a:p>
      </dgm:t>
    </dgm:pt>
    <dgm:pt modelId="{5C6A286C-3B47-4FD8-9F07-D3193D1C9F24}">
      <dgm:prSet/>
      <dgm:spPr/>
      <dgm:t>
        <a:bodyPr/>
        <a:lstStyle/>
        <a:p>
          <a:r>
            <a:rPr lang="en-US" b="1" dirty="0"/>
            <a:t>Supplier-B’</a:t>
          </a:r>
          <a:r>
            <a:rPr lang="en-US" dirty="0"/>
            <a:t>s shipment had a all time higher LRR level  (over 300ppm) than others, </a:t>
          </a:r>
          <a:r>
            <a:rPr lang="en-US" b="1" dirty="0"/>
            <a:t>suggest to prioritize supplier-B for LRR continuous improvement</a:t>
          </a:r>
        </a:p>
      </dgm:t>
    </dgm:pt>
    <dgm:pt modelId="{1FD34172-88A4-409B-807D-B5A0DF63F9C9}" type="parTrans" cxnId="{7FCDEFB5-BEFD-4BEE-85D4-D76C678197C4}">
      <dgm:prSet/>
      <dgm:spPr/>
      <dgm:t>
        <a:bodyPr/>
        <a:lstStyle/>
        <a:p>
          <a:endParaRPr lang="en-US"/>
        </a:p>
      </dgm:t>
    </dgm:pt>
    <dgm:pt modelId="{4ACEECBD-76A9-4887-B6A4-3D90BA89A336}" type="sibTrans" cxnId="{7FCDEFB5-BEFD-4BEE-85D4-D76C678197C4}">
      <dgm:prSet/>
      <dgm:spPr/>
      <dgm:t>
        <a:bodyPr/>
        <a:lstStyle/>
        <a:p>
          <a:endParaRPr lang="en-US"/>
        </a:p>
      </dgm:t>
    </dgm:pt>
    <dgm:pt modelId="{3852C3DF-CA6A-4B8F-95DF-1D550E55B669}">
      <dgm:prSet/>
      <dgm:spPr/>
      <dgm:t>
        <a:bodyPr/>
        <a:lstStyle/>
        <a:p>
          <a:r>
            <a:rPr lang="en-US" dirty="0"/>
            <a:t>Brasilia (Brazil) factory had highest LRR (200ppm) than others, this city was also had the highest temperature which might affect to battery’s performance if without a proper inventory temp control.   </a:t>
          </a:r>
          <a:r>
            <a:rPr lang="en-US" b="1" dirty="0"/>
            <a:t>Suggest to focus on Brasilia factory’s inventory/process management process </a:t>
          </a:r>
          <a:r>
            <a:rPr lang="en-US" dirty="0"/>
            <a:t>in next step to identify LRR reduction opportunity.</a:t>
          </a:r>
        </a:p>
      </dgm:t>
    </dgm:pt>
    <dgm:pt modelId="{873438C7-7F4F-4227-9804-D6849FF19187}" type="parTrans" cxnId="{D679A278-D0BA-4944-84B8-E881036DF478}">
      <dgm:prSet/>
      <dgm:spPr/>
      <dgm:t>
        <a:bodyPr/>
        <a:lstStyle/>
        <a:p>
          <a:endParaRPr lang="en-US"/>
        </a:p>
      </dgm:t>
    </dgm:pt>
    <dgm:pt modelId="{8BD32151-67CB-450E-A516-783258901A0F}" type="sibTrans" cxnId="{D679A278-D0BA-4944-84B8-E881036DF478}">
      <dgm:prSet/>
      <dgm:spPr/>
      <dgm:t>
        <a:bodyPr/>
        <a:lstStyle/>
        <a:p>
          <a:endParaRPr lang="en-US"/>
        </a:p>
      </dgm:t>
    </dgm:pt>
    <dgm:pt modelId="{07D2EDA8-05FC-460C-A295-8D930E574092}" type="pres">
      <dgm:prSet presAssocID="{0CFFBC9E-DF5E-40B5-897B-659F2D522D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B949F6-B1EB-4A20-903B-21815C704C54}" type="pres">
      <dgm:prSet presAssocID="{33EAEA83-332F-48E5-8142-22AE764EB593}" presName="hierRoot1" presStyleCnt="0"/>
      <dgm:spPr/>
    </dgm:pt>
    <dgm:pt modelId="{6D32CD36-C1F3-4124-AF0C-57E712775161}" type="pres">
      <dgm:prSet presAssocID="{33EAEA83-332F-48E5-8142-22AE764EB593}" presName="composite" presStyleCnt="0"/>
      <dgm:spPr/>
    </dgm:pt>
    <dgm:pt modelId="{8A0DAD1C-DA5D-4DD4-8DE3-7C914E6E816C}" type="pres">
      <dgm:prSet presAssocID="{33EAEA83-332F-48E5-8142-22AE764EB593}" presName="background" presStyleLbl="node0" presStyleIdx="0" presStyleCnt="3"/>
      <dgm:spPr/>
    </dgm:pt>
    <dgm:pt modelId="{67F0DC35-30AE-4C22-B4A3-DDB7ED74B0E2}" type="pres">
      <dgm:prSet presAssocID="{33EAEA83-332F-48E5-8142-22AE764EB593}" presName="text" presStyleLbl="fgAcc0" presStyleIdx="0" presStyleCnt="3" custScaleY="264086">
        <dgm:presLayoutVars>
          <dgm:chPref val="3"/>
        </dgm:presLayoutVars>
      </dgm:prSet>
      <dgm:spPr/>
    </dgm:pt>
    <dgm:pt modelId="{078DD611-9785-4BA7-AEBE-7C2BC28EDF74}" type="pres">
      <dgm:prSet presAssocID="{33EAEA83-332F-48E5-8142-22AE764EB593}" presName="hierChild2" presStyleCnt="0"/>
      <dgm:spPr/>
    </dgm:pt>
    <dgm:pt modelId="{DB4259AD-9CBC-4DF9-8214-6CF2DB3BF7AB}" type="pres">
      <dgm:prSet presAssocID="{5C6A286C-3B47-4FD8-9F07-D3193D1C9F24}" presName="hierRoot1" presStyleCnt="0"/>
      <dgm:spPr/>
    </dgm:pt>
    <dgm:pt modelId="{E869B5C7-09F7-418A-BC82-4AE74F4D4A18}" type="pres">
      <dgm:prSet presAssocID="{5C6A286C-3B47-4FD8-9F07-D3193D1C9F24}" presName="composite" presStyleCnt="0"/>
      <dgm:spPr/>
    </dgm:pt>
    <dgm:pt modelId="{5AF6B86E-62B4-4BC2-BA0E-D687C697D6BE}" type="pres">
      <dgm:prSet presAssocID="{5C6A286C-3B47-4FD8-9F07-D3193D1C9F24}" presName="background" presStyleLbl="node0" presStyleIdx="1" presStyleCnt="3"/>
      <dgm:spPr/>
    </dgm:pt>
    <dgm:pt modelId="{6A9FF04A-4A6D-4032-8EDC-032CBB7128CD}" type="pres">
      <dgm:prSet presAssocID="{5C6A286C-3B47-4FD8-9F07-D3193D1C9F24}" presName="text" presStyleLbl="fgAcc0" presStyleIdx="1" presStyleCnt="3" custScaleY="264086">
        <dgm:presLayoutVars>
          <dgm:chPref val="3"/>
        </dgm:presLayoutVars>
      </dgm:prSet>
      <dgm:spPr/>
    </dgm:pt>
    <dgm:pt modelId="{3899691D-DD3B-4CB9-B038-D4ED193E795F}" type="pres">
      <dgm:prSet presAssocID="{5C6A286C-3B47-4FD8-9F07-D3193D1C9F24}" presName="hierChild2" presStyleCnt="0"/>
      <dgm:spPr/>
    </dgm:pt>
    <dgm:pt modelId="{8E32DBDA-5CEE-4803-A9FD-AC16404C6255}" type="pres">
      <dgm:prSet presAssocID="{3852C3DF-CA6A-4B8F-95DF-1D550E55B669}" presName="hierRoot1" presStyleCnt="0"/>
      <dgm:spPr/>
    </dgm:pt>
    <dgm:pt modelId="{566BA10A-B558-436E-A167-DB0B68FFB42C}" type="pres">
      <dgm:prSet presAssocID="{3852C3DF-CA6A-4B8F-95DF-1D550E55B669}" presName="composite" presStyleCnt="0"/>
      <dgm:spPr/>
    </dgm:pt>
    <dgm:pt modelId="{48C3E400-817B-4C3F-AEE5-4960B21C5260}" type="pres">
      <dgm:prSet presAssocID="{3852C3DF-CA6A-4B8F-95DF-1D550E55B669}" presName="background" presStyleLbl="node0" presStyleIdx="2" presStyleCnt="3"/>
      <dgm:spPr/>
    </dgm:pt>
    <dgm:pt modelId="{42CCDBE3-BB72-425D-8F82-5991D6FBC14C}" type="pres">
      <dgm:prSet presAssocID="{3852C3DF-CA6A-4B8F-95DF-1D550E55B669}" presName="text" presStyleLbl="fgAcc0" presStyleIdx="2" presStyleCnt="3" custScaleY="264086">
        <dgm:presLayoutVars>
          <dgm:chPref val="3"/>
        </dgm:presLayoutVars>
      </dgm:prSet>
      <dgm:spPr/>
    </dgm:pt>
    <dgm:pt modelId="{CD414DD1-213E-49CF-BE6D-0B6C96ACD6DA}" type="pres">
      <dgm:prSet presAssocID="{3852C3DF-CA6A-4B8F-95DF-1D550E55B669}" presName="hierChild2" presStyleCnt="0"/>
      <dgm:spPr/>
    </dgm:pt>
  </dgm:ptLst>
  <dgm:cxnLst>
    <dgm:cxn modelId="{21025209-D089-4439-A5C1-4BC9707A32FA}" type="presOf" srcId="{5C6A286C-3B47-4FD8-9F07-D3193D1C9F24}" destId="{6A9FF04A-4A6D-4032-8EDC-032CBB7128CD}" srcOrd="0" destOrd="0" presId="urn:microsoft.com/office/officeart/2005/8/layout/hierarchy1"/>
    <dgm:cxn modelId="{1A261D3F-2299-4279-84E6-F71F1FBFDA56}" type="presOf" srcId="{33EAEA83-332F-48E5-8142-22AE764EB593}" destId="{67F0DC35-30AE-4C22-B4A3-DDB7ED74B0E2}" srcOrd="0" destOrd="0" presId="urn:microsoft.com/office/officeart/2005/8/layout/hierarchy1"/>
    <dgm:cxn modelId="{D679A278-D0BA-4944-84B8-E881036DF478}" srcId="{0CFFBC9E-DF5E-40B5-897B-659F2D522D4C}" destId="{3852C3DF-CA6A-4B8F-95DF-1D550E55B669}" srcOrd="2" destOrd="0" parTransId="{873438C7-7F4F-4227-9804-D6849FF19187}" sibTransId="{8BD32151-67CB-450E-A516-783258901A0F}"/>
    <dgm:cxn modelId="{A281E195-9913-47E3-83CC-5DE680F6CC22}" type="presOf" srcId="{0CFFBC9E-DF5E-40B5-897B-659F2D522D4C}" destId="{07D2EDA8-05FC-460C-A295-8D930E574092}" srcOrd="0" destOrd="0" presId="urn:microsoft.com/office/officeart/2005/8/layout/hierarchy1"/>
    <dgm:cxn modelId="{58ED6FAF-A07D-4D66-9D19-CC01C0DFA292}" srcId="{0CFFBC9E-DF5E-40B5-897B-659F2D522D4C}" destId="{33EAEA83-332F-48E5-8142-22AE764EB593}" srcOrd="0" destOrd="0" parTransId="{4657F503-6706-4EF1-B526-6C733DE30D97}" sibTransId="{96264161-3E8C-47AF-B0C5-CD9ED632D24E}"/>
    <dgm:cxn modelId="{7FCDEFB5-BEFD-4BEE-85D4-D76C678197C4}" srcId="{0CFFBC9E-DF5E-40B5-897B-659F2D522D4C}" destId="{5C6A286C-3B47-4FD8-9F07-D3193D1C9F24}" srcOrd="1" destOrd="0" parTransId="{1FD34172-88A4-409B-807D-B5A0DF63F9C9}" sibTransId="{4ACEECBD-76A9-4887-B6A4-3D90BA89A336}"/>
    <dgm:cxn modelId="{FFB5D1D6-11F7-4031-B159-BD8978814781}" type="presOf" srcId="{3852C3DF-CA6A-4B8F-95DF-1D550E55B669}" destId="{42CCDBE3-BB72-425D-8F82-5991D6FBC14C}" srcOrd="0" destOrd="0" presId="urn:microsoft.com/office/officeart/2005/8/layout/hierarchy1"/>
    <dgm:cxn modelId="{0E0FA8BB-7532-472B-9A2B-589925ACD276}" type="presParOf" srcId="{07D2EDA8-05FC-460C-A295-8D930E574092}" destId="{37B949F6-B1EB-4A20-903B-21815C704C54}" srcOrd="0" destOrd="0" presId="urn:microsoft.com/office/officeart/2005/8/layout/hierarchy1"/>
    <dgm:cxn modelId="{ECA485DC-C16A-43B7-9ADF-8E8C9C55D4E9}" type="presParOf" srcId="{37B949F6-B1EB-4A20-903B-21815C704C54}" destId="{6D32CD36-C1F3-4124-AF0C-57E712775161}" srcOrd="0" destOrd="0" presId="urn:microsoft.com/office/officeart/2005/8/layout/hierarchy1"/>
    <dgm:cxn modelId="{39EE6C59-ECF8-4A30-B43B-ED089637195F}" type="presParOf" srcId="{6D32CD36-C1F3-4124-AF0C-57E712775161}" destId="{8A0DAD1C-DA5D-4DD4-8DE3-7C914E6E816C}" srcOrd="0" destOrd="0" presId="urn:microsoft.com/office/officeart/2005/8/layout/hierarchy1"/>
    <dgm:cxn modelId="{2D0E8BF9-6C40-45B5-8190-28690C4B321E}" type="presParOf" srcId="{6D32CD36-C1F3-4124-AF0C-57E712775161}" destId="{67F0DC35-30AE-4C22-B4A3-DDB7ED74B0E2}" srcOrd="1" destOrd="0" presId="urn:microsoft.com/office/officeart/2005/8/layout/hierarchy1"/>
    <dgm:cxn modelId="{E1F1F209-11A2-4415-9E6C-D1B844FC749A}" type="presParOf" srcId="{37B949F6-B1EB-4A20-903B-21815C704C54}" destId="{078DD611-9785-4BA7-AEBE-7C2BC28EDF74}" srcOrd="1" destOrd="0" presId="urn:microsoft.com/office/officeart/2005/8/layout/hierarchy1"/>
    <dgm:cxn modelId="{40D75516-89A9-4457-A047-D681A5764456}" type="presParOf" srcId="{07D2EDA8-05FC-460C-A295-8D930E574092}" destId="{DB4259AD-9CBC-4DF9-8214-6CF2DB3BF7AB}" srcOrd="1" destOrd="0" presId="urn:microsoft.com/office/officeart/2005/8/layout/hierarchy1"/>
    <dgm:cxn modelId="{7C7455D2-67FC-4A24-85A9-8AA65A96D430}" type="presParOf" srcId="{DB4259AD-9CBC-4DF9-8214-6CF2DB3BF7AB}" destId="{E869B5C7-09F7-418A-BC82-4AE74F4D4A18}" srcOrd="0" destOrd="0" presId="urn:microsoft.com/office/officeart/2005/8/layout/hierarchy1"/>
    <dgm:cxn modelId="{39D5638C-6085-48FB-A41B-B00EC81AE5B6}" type="presParOf" srcId="{E869B5C7-09F7-418A-BC82-4AE74F4D4A18}" destId="{5AF6B86E-62B4-4BC2-BA0E-D687C697D6BE}" srcOrd="0" destOrd="0" presId="urn:microsoft.com/office/officeart/2005/8/layout/hierarchy1"/>
    <dgm:cxn modelId="{0FD7DBF3-5165-46A2-814E-016E55DC3BF8}" type="presParOf" srcId="{E869B5C7-09F7-418A-BC82-4AE74F4D4A18}" destId="{6A9FF04A-4A6D-4032-8EDC-032CBB7128CD}" srcOrd="1" destOrd="0" presId="urn:microsoft.com/office/officeart/2005/8/layout/hierarchy1"/>
    <dgm:cxn modelId="{735A9505-1567-4BD1-B91D-B6FF711B8433}" type="presParOf" srcId="{DB4259AD-9CBC-4DF9-8214-6CF2DB3BF7AB}" destId="{3899691D-DD3B-4CB9-B038-D4ED193E795F}" srcOrd="1" destOrd="0" presId="urn:microsoft.com/office/officeart/2005/8/layout/hierarchy1"/>
    <dgm:cxn modelId="{C91D2B6A-793F-4650-A619-CE22FC2E880A}" type="presParOf" srcId="{07D2EDA8-05FC-460C-A295-8D930E574092}" destId="{8E32DBDA-5CEE-4803-A9FD-AC16404C6255}" srcOrd="2" destOrd="0" presId="urn:microsoft.com/office/officeart/2005/8/layout/hierarchy1"/>
    <dgm:cxn modelId="{3762623A-4752-4F9C-BD1C-2ABABAFEE3FB}" type="presParOf" srcId="{8E32DBDA-5CEE-4803-A9FD-AC16404C6255}" destId="{566BA10A-B558-436E-A167-DB0B68FFB42C}" srcOrd="0" destOrd="0" presId="urn:microsoft.com/office/officeart/2005/8/layout/hierarchy1"/>
    <dgm:cxn modelId="{6E7BD1BE-081C-47C8-94E0-2F4A056AAFA1}" type="presParOf" srcId="{566BA10A-B558-436E-A167-DB0B68FFB42C}" destId="{48C3E400-817B-4C3F-AEE5-4960B21C5260}" srcOrd="0" destOrd="0" presId="urn:microsoft.com/office/officeart/2005/8/layout/hierarchy1"/>
    <dgm:cxn modelId="{81E529DE-80C8-4CD9-BEC2-65C1F16CB691}" type="presParOf" srcId="{566BA10A-B558-436E-A167-DB0B68FFB42C}" destId="{42CCDBE3-BB72-425D-8F82-5991D6FBC14C}" srcOrd="1" destOrd="0" presId="urn:microsoft.com/office/officeart/2005/8/layout/hierarchy1"/>
    <dgm:cxn modelId="{3C60DAB1-BBA4-42D5-BCC7-B1F6AE6F4B88}" type="presParOf" srcId="{8E32DBDA-5CEE-4803-A9FD-AC16404C6255}" destId="{CD414DD1-213E-49CF-BE6D-0B6C96ACD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AD1C-DA5D-4DD4-8DE3-7C914E6E816C}">
      <dsp:nvSpPr>
        <dsp:cNvPr id="0" name=""/>
        <dsp:cNvSpPr/>
      </dsp:nvSpPr>
      <dsp:spPr>
        <a:xfrm>
          <a:off x="632459" y="2598"/>
          <a:ext cx="2490311" cy="41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0DC35-30AE-4C22-B4A3-DDB7ED74B0E2}">
      <dsp:nvSpPr>
        <dsp:cNvPr id="0" name=""/>
        <dsp:cNvSpPr/>
      </dsp:nvSpPr>
      <dsp:spPr>
        <a:xfrm>
          <a:off x="909161" y="265464"/>
          <a:ext cx="2490311" cy="4176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 Number </a:t>
          </a:r>
          <a:r>
            <a:rPr lang="en-US" sz="1700" b="1" kern="1200" dirty="0"/>
            <a:t>1RH5X, 7GNNN, and VN3N0 </a:t>
          </a:r>
          <a:r>
            <a:rPr lang="en-US" sz="1700" kern="1200" dirty="0"/>
            <a:t>have a significant higher LRR performance (over 300ppm) </a:t>
          </a:r>
          <a:r>
            <a:rPr lang="en-US" sz="1700" b="0" kern="1200" dirty="0"/>
            <a:t>observed at Factory-Brasilia </a:t>
          </a:r>
          <a:r>
            <a:rPr lang="en-US" sz="1700" kern="1200" dirty="0"/>
            <a:t>than others, </a:t>
          </a:r>
          <a:r>
            <a:rPr lang="en-US" sz="1700" b="1" kern="1200" dirty="0"/>
            <a:t>suggest to prioritize these P/Ns for LRR continuous improvement</a:t>
          </a:r>
          <a:endParaRPr lang="en-US" sz="1700" kern="1200" dirty="0"/>
        </a:p>
      </dsp:txBody>
      <dsp:txXfrm>
        <a:off x="982100" y="338403"/>
        <a:ext cx="2344433" cy="4030239"/>
      </dsp:txXfrm>
    </dsp:sp>
    <dsp:sp modelId="{5AF6B86E-62B4-4BC2-BA0E-D687C697D6BE}">
      <dsp:nvSpPr>
        <dsp:cNvPr id="0" name=""/>
        <dsp:cNvSpPr/>
      </dsp:nvSpPr>
      <dsp:spPr>
        <a:xfrm>
          <a:off x="3676173" y="2598"/>
          <a:ext cx="2490311" cy="41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FF04A-4A6D-4032-8EDC-032CBB7128CD}">
      <dsp:nvSpPr>
        <dsp:cNvPr id="0" name=""/>
        <dsp:cNvSpPr/>
      </dsp:nvSpPr>
      <dsp:spPr>
        <a:xfrm>
          <a:off x="3952874" y="265464"/>
          <a:ext cx="2490311" cy="4176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Supplier-B’</a:t>
          </a:r>
          <a:r>
            <a:rPr lang="en-US" sz="1700" kern="1200" dirty="0"/>
            <a:t>s shipment had a all time higher LRR level  (over 300ppm) than others, </a:t>
          </a:r>
          <a:r>
            <a:rPr lang="en-US" sz="1700" b="1" kern="1200" dirty="0"/>
            <a:t>suggest to prioritize supplier-B for LRR continuous improvement</a:t>
          </a:r>
        </a:p>
      </dsp:txBody>
      <dsp:txXfrm>
        <a:off x="4025813" y="338403"/>
        <a:ext cx="2344433" cy="4030239"/>
      </dsp:txXfrm>
    </dsp:sp>
    <dsp:sp modelId="{48C3E400-817B-4C3F-AEE5-4960B21C5260}">
      <dsp:nvSpPr>
        <dsp:cNvPr id="0" name=""/>
        <dsp:cNvSpPr/>
      </dsp:nvSpPr>
      <dsp:spPr>
        <a:xfrm>
          <a:off x="6719887" y="2598"/>
          <a:ext cx="2490311" cy="41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DBE3-BB72-425D-8F82-5991D6FBC14C}">
      <dsp:nvSpPr>
        <dsp:cNvPr id="0" name=""/>
        <dsp:cNvSpPr/>
      </dsp:nvSpPr>
      <dsp:spPr>
        <a:xfrm>
          <a:off x="6996588" y="265464"/>
          <a:ext cx="2490311" cy="4176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Brasilia (Brazil) factory had highest LRR (200ppm) than others, this city was also had the highest temperature which might affect to battery’s performance if without a proper inventory temp control.   </a:t>
          </a:r>
          <a:r>
            <a:rPr lang="en-US" sz="1700" b="1" kern="1200" dirty="0"/>
            <a:t>Suggest to focus on Brasilia factory’s inventory/process management process </a:t>
          </a:r>
          <a:r>
            <a:rPr lang="en-US" sz="1700" kern="1200" dirty="0"/>
            <a:t>in next step to identify LRR reduction opportunity.</a:t>
          </a:r>
        </a:p>
      </dsp:txBody>
      <dsp:txXfrm>
        <a:off x="7069527" y="338403"/>
        <a:ext cx="2344433" cy="4030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4DC-C1D2-44C4-ACB6-FEF8F1C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9DBD-69CB-4BE4-ADB7-C66043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FCF-7FFB-46DA-A37B-26AD1E1F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73F-7837-49F6-8186-D1E3A68A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50F-9998-45F2-A01B-36B4E0E3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B6F-4255-4403-8718-F11C6C6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8647-8AAA-45DE-80ED-E8361C04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5BF4-F46A-44D8-A624-1D7E167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FEA0-9A40-49BB-8A6E-CB98C679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DCD6-A7D1-4747-BA27-C394A48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8B91-3AD8-4301-9088-764830B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9B7B-30BF-43A8-BCC3-5873F172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98E8-5014-460E-8D84-9F9B6C90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4D6C-AFE9-43F0-A69C-289EB069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1E8F-B6DC-43F4-9F80-75751A6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F6AA-9A6B-4D2B-BC03-74AF4BA6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418-94AD-48F5-B81A-65197076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0881-11CA-4DAE-847B-9AB42C05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4683-D43C-45BF-BB09-1644D678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6C298-8D1D-4485-8A1B-B80FD3592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DDD46-4260-4460-B21E-5EA8F36D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A258-A702-4C9A-A2AE-2459989C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CFBE5-9FA9-46C6-8E83-0C20DEA9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C28C-F3AC-4CD8-83C3-24DE0926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F08-6984-4737-A4E2-63FF60E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F96D8-2B93-4BCD-B8B6-84EB5CE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1F75-D250-4F97-9871-E1CD614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898B-F303-49AE-824F-31A23E1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357F-D544-46D3-A81F-195D17F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B14E-439C-4F1B-A516-677E199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70AA-651A-4751-9772-FB4DFE0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8E5-AA55-494A-8338-06A0985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F526-6854-41E0-BCEC-EE8E5A2B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4F69-9BB0-4B3A-B3C5-44A315C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9729-8B8A-4E37-B8D7-83F01D55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8F4-A1E4-4B7C-9F62-5341A6C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B632-8D73-4778-BA18-CD24019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03B-99EA-4B8D-8065-96781C07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EE4F-879F-4DAB-9B45-4FBFE180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021D-EBC6-4FBA-BA20-36289A9D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0D6A-42F6-40F3-BBBD-06A8175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347-20E9-4DCA-8C36-A8583C1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2C85-B297-48D1-B612-D7A4893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3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B23A-787F-4B31-BF1C-745DBF1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86BE-DE0B-4D03-961C-781FBFEF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3441-EA9B-46B5-85D4-64A6982C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2AEC-6AF6-4F57-83E7-4625926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CF83-65B2-404A-A471-8DE7CCF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0042C-D4CA-4A0A-94FB-883E359E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E979-D837-4C4C-A9D0-23DD7F85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BA2B-A38A-4C64-BD26-B0758067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4B01-1985-40E5-8F4E-6504D89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F46-D64F-4152-AE72-800523E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38215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05921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40988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73024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3490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30271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5986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493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318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44F-6C80-4EC0-9A84-E03A86C3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B0BB7-D043-485D-99C0-459E6DFB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6F6D-741D-4AF5-887A-73D4E88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36AD-3A06-4083-954A-47395EE3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BA3-3164-4855-8577-40F17C0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02B14-42F8-41BB-AAD5-E8E49725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A9CA-B742-4F96-93A6-57D3A5DE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4852-9665-4B11-ACFB-DB4E88DF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A67C-DB26-4A4D-AF4E-55E9DF8FEFD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9CD2-6951-4017-A481-A04BFBAB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03-EA30-4161-B1D5-4F80AD10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5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8138160" y="436882"/>
            <a:ext cx="3413759" cy="3257665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dirty="0"/>
              <a:t>LRR Analytic Report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174735" y="4128654"/>
            <a:ext cx="3377185" cy="164592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en-US" dirty="0"/>
              <a:t>Team-3</a:t>
            </a:r>
            <a:endParaRPr dirty="0"/>
          </a:p>
        </p:txBody>
      </p:sp>
      <p:pic>
        <p:nvPicPr>
          <p:cNvPr id="96" name="Picture 13" descr="Picture 13"/>
          <p:cNvPicPr>
            <a:picLocks noChangeAspect="1"/>
          </p:cNvPicPr>
          <p:nvPr/>
        </p:nvPicPr>
        <p:blipFill>
          <a:blip r:embed="rId2"/>
          <a:srcRect l="13332" r="13330"/>
          <a:stretch>
            <a:fillRect/>
          </a:stretch>
        </p:blipFill>
        <p:spPr>
          <a:xfrm>
            <a:off x="20" y="10"/>
            <a:ext cx="7534637" cy="685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6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905255">
              <a:lnSpc>
                <a:spcPct val="90000"/>
              </a:lnSpc>
              <a:spcBef>
                <a:spcPts val="500"/>
              </a:spcBef>
              <a:defRPr sz="3663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Does LRR performance has significant difference among different Part Numbers at different factory locations?</a:t>
            </a:r>
          </a:p>
        </p:txBody>
      </p:sp>
      <p:sp>
        <p:nvSpPr>
          <p:cNvPr id="185" name="TextBox 6"/>
          <p:cNvSpPr txBox="1"/>
          <p:nvPr/>
        </p:nvSpPr>
        <p:spPr>
          <a:xfrm>
            <a:off x="4699818" y="640082"/>
            <a:ext cx="6848716" cy="24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 u="sng"/>
            </a:pPr>
            <a:r>
              <a:t>Interpretation: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  <a:r>
              <a:t>Part Number 1RH5X, 7GNNN, VN3N0 have a significant higher LRR performance at Factory-Brasilia than others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  <a:r>
              <a:t>Other Part Numbers have very less VID qty (Vendor Incident Defect), these PNs could be ignored for further actions at this point and kept monitoring for its ongoing performance.</a:t>
            </a:r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48" y="3269672"/>
            <a:ext cx="7957485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9606B-C3A6-4F3D-B2E2-C7FD54C7478C}"/>
              </a:ext>
            </a:extLst>
          </p:cNvPr>
          <p:cNvSpPr txBox="1"/>
          <p:nvPr/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Does LRR performance has significant trend over time among different Suppliers?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8305-2EA8-4FF4-87DC-307305E6FA76}"/>
              </a:ext>
            </a:extLst>
          </p:cNvPr>
          <p:cNvSpPr txBox="1"/>
          <p:nvPr/>
        </p:nvSpPr>
        <p:spPr>
          <a:xfrm>
            <a:off x="4699818" y="640082"/>
            <a:ext cx="7167717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Interpretation: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 B has significant higher LRR than other suppliers from Jan to May, is in negative trend arrived from 300ppm in Jan to 1200ppm in May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other suppliers kept in a stable level and within LRR target  (90ppm) for every month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29D0A-0FBA-4C49-942D-EC24B31C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3" y="2632275"/>
            <a:ext cx="5856274" cy="39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9606B-C3A6-4F3D-B2E2-C7FD54C7478C}"/>
              </a:ext>
            </a:extLst>
          </p:cNvPr>
          <p:cNvSpPr txBox="1"/>
          <p:nvPr/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Does LRR performance has significant trend over time among different Factories?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8305-2EA8-4FF4-87DC-307305E6FA76}"/>
              </a:ext>
            </a:extLst>
          </p:cNvPr>
          <p:cNvSpPr txBox="1"/>
          <p:nvPr/>
        </p:nvSpPr>
        <p:spPr>
          <a:xfrm>
            <a:off x="4393362" y="233682"/>
            <a:ext cx="7167717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Interpretation: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Factory in Brasilia (Brazil) kept with higher LRR level than other locations over time from around 200pm, while there has no significant trend was observed.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 dirty="0">
                <a:solidFill>
                  <a:prstClr val="black"/>
                </a:solidFill>
                <a:latin typeface="Calibri" panose="020F0502020204030204"/>
              </a:rPr>
              <a:t>Factory in Mumbai’s high LRR was caused by small consumption qty (2 defects out of total 6376), can be ignored at this point.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BCDB2-231C-4876-8C08-81944DC4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8" y="2477074"/>
            <a:ext cx="6292466" cy="42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9606B-C3A6-4F3D-B2E2-C7FD54C7478C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LRR Heat Chart by Geographic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CA5001D-01EC-4519-BFFE-EA95ADA7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1" r="15839" b="-1"/>
          <a:stretch/>
        </p:blipFill>
        <p:spPr>
          <a:xfrm>
            <a:off x="2372789" y="2516877"/>
            <a:ext cx="71068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44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1096242" y="1889004"/>
            <a:ext cx="1939737" cy="1939737"/>
          </a:xfrm>
          <a:prstGeom prst="rect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txBody>
          <a:bodyPr/>
          <a:lstStyle/>
          <a:p>
            <a:pPr algn="ctr" defTabSz="832104">
              <a:defRPr sz="2366">
                <a:solidFill>
                  <a:srgbClr val="FFFFFF"/>
                </a:solidFill>
              </a:defRPr>
            </a:pPr>
            <a:r>
              <a:t>Dark Sky API</a:t>
            </a:r>
            <a:br/>
            <a:r>
              <a:t>before</a:t>
            </a:r>
            <a:br/>
            <a:r>
              <a:t>and</a:t>
            </a:r>
            <a:br/>
            <a:r>
              <a:t>after.</a:t>
            </a:r>
          </a:p>
        </p:txBody>
      </p:sp>
      <p:pic>
        <p:nvPicPr>
          <p:cNvPr id="155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8" y="503212"/>
            <a:ext cx="7188201" cy="2120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Content Placeholder 6" descr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518240"/>
            <a:ext cx="9338882" cy="18365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A0C196-7708-468A-9ED4-573E9F537EF2}"/>
              </a:ext>
            </a:extLst>
          </p:cNvPr>
          <p:cNvSpPr/>
          <p:nvPr/>
        </p:nvSpPr>
        <p:spPr>
          <a:xfrm>
            <a:off x="3921760" y="812800"/>
            <a:ext cx="7305039" cy="35560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3778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9606B-C3A6-4F3D-B2E2-C7FD54C7478C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Analytic Conclusion</a:t>
            </a:r>
          </a:p>
        </p:txBody>
      </p:sp>
      <p:graphicFrame>
        <p:nvGraphicFramePr>
          <p:cNvPr id="20" name="TextBox 6">
            <a:extLst>
              <a:ext uri="{FF2B5EF4-FFF2-40B4-BE49-F238E27FC236}">
                <a16:creationId xmlns:a16="http://schemas.microsoft.com/office/drawing/2014/main" id="{E182B81C-ACDB-4913-8103-954C81F63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729060"/>
              </p:ext>
            </p:extLst>
          </p:nvPr>
        </p:nvGraphicFramePr>
        <p:xfrm>
          <a:off x="1036320" y="2330245"/>
          <a:ext cx="10119360" cy="444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62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 txBox="1"/>
          <p:nvPr/>
        </p:nvSpPr>
        <p:spPr>
          <a:xfrm>
            <a:off x="476250" y="352425"/>
            <a:ext cx="11496675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t>Key Questions &amp; Hypothesis</a:t>
            </a:r>
          </a:p>
        </p:txBody>
      </p:sp>
      <p:sp>
        <p:nvSpPr>
          <p:cNvPr id="99" name="TextBox 6"/>
          <p:cNvSpPr txBox="1"/>
          <p:nvPr/>
        </p:nvSpPr>
        <p:spPr>
          <a:xfrm>
            <a:off x="552450" y="1476375"/>
            <a:ext cx="1118235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Questions to explore: 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Where should be the company’s focus areas to drive continuous improvement on Battery’s LRR (Line Reject Rate) at system assembly factories?</a:t>
            </a:r>
          </a:p>
        </p:txBody>
      </p:sp>
      <p:sp>
        <p:nvSpPr>
          <p:cNvPr id="100" name="TextBox 7"/>
          <p:cNvSpPr txBox="1"/>
          <p:nvPr/>
        </p:nvSpPr>
        <p:spPr>
          <a:xfrm>
            <a:off x="552450" y="3092768"/>
            <a:ext cx="1118235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Hypothesis per engineer’s knowledge: </a:t>
            </a:r>
          </a:p>
          <a:p>
            <a:pPr marL="342900" indent="-342900">
              <a:buSzPct val="100000"/>
              <a:buChar char="-"/>
              <a:defRPr sz="2000">
                <a:solidFill>
                  <a:srgbClr val="0070C0"/>
                </a:solidFill>
              </a:defRPr>
            </a:pPr>
            <a:r>
              <a:t>Different PNs (Part Number) may have the significant difference in LRR performance</a:t>
            </a:r>
          </a:p>
          <a:p>
            <a:pPr marL="342900" indent="-342900">
              <a:buSzPct val="100000"/>
              <a:buChar char="-"/>
              <a:defRPr sz="2000">
                <a:solidFill>
                  <a:srgbClr val="0070C0"/>
                </a:solidFill>
              </a:defRPr>
            </a:pPr>
            <a:r>
              <a:t>Different Suppliers and Factory locations may have the significant difference in LRR performance</a:t>
            </a:r>
          </a:p>
          <a:p>
            <a:pPr marL="342900" indent="-342900">
              <a:buSzPct val="100000"/>
              <a:buChar char="-"/>
              <a:defRPr sz="2000">
                <a:solidFill>
                  <a:srgbClr val="0070C0"/>
                </a:solidFill>
              </a:defRPr>
            </a:pPr>
            <a:r>
              <a:t>Different product design (LOB, Watt-level) may have the significant difference in LRR performance</a:t>
            </a:r>
          </a:p>
          <a:p>
            <a:pPr marL="342900" indent="-342900">
              <a:buSzPct val="100000"/>
              <a:buChar char="-"/>
              <a:defRPr sz="2000">
                <a:solidFill>
                  <a:srgbClr val="0070C0"/>
                </a:solidFill>
              </a:defRPr>
            </a:pPr>
            <a:r>
              <a:t>Temperature might be a significant factor to affect LRR performance at different geographic factories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5"/>
          <p:cNvSpPr txBox="1"/>
          <p:nvPr/>
        </p:nvSpPr>
        <p:spPr>
          <a:xfrm>
            <a:off x="466725" y="257157"/>
            <a:ext cx="11496675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t>Analytic Plan</a:t>
            </a:r>
          </a:p>
        </p:txBody>
      </p:sp>
      <p:sp>
        <p:nvSpPr>
          <p:cNvPr id="103" name="TextBox 6"/>
          <p:cNvSpPr txBox="1"/>
          <p:nvPr/>
        </p:nvSpPr>
        <p:spPr>
          <a:xfrm>
            <a:off x="3268593" y="2600716"/>
            <a:ext cx="85853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t>Data Source:  The past 5 month data across all battery suppliers in world wide, over 14,000 line of records</a:t>
            </a:r>
          </a:p>
        </p:txBody>
      </p:sp>
      <p:grpSp>
        <p:nvGrpSpPr>
          <p:cNvPr id="106" name="Rectangle 1"/>
          <p:cNvGrpSpPr/>
          <p:nvPr/>
        </p:nvGrpSpPr>
        <p:grpSpPr>
          <a:xfrm>
            <a:off x="665939" y="1051891"/>
            <a:ext cx="2424115" cy="624841"/>
            <a:chOff x="0" y="0"/>
            <a:chExt cx="2424113" cy="624840"/>
          </a:xfrm>
        </p:grpSpPr>
        <p:sp>
          <p:nvSpPr>
            <p:cNvPr id="104" name="Rectangle"/>
            <p:cNvSpPr/>
            <p:nvPr/>
          </p:nvSpPr>
          <p:spPr>
            <a:xfrm>
              <a:off x="0" y="12382"/>
              <a:ext cx="2424114" cy="60007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Business Problem Statement"/>
            <p:cNvSpPr txBox="1"/>
            <p:nvPr/>
          </p:nvSpPr>
          <p:spPr>
            <a:xfrm>
              <a:off x="0" y="-1"/>
              <a:ext cx="242411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Business Problem Statement</a:t>
              </a:r>
            </a:p>
          </p:txBody>
        </p:sp>
      </p:grpSp>
      <p:grpSp>
        <p:nvGrpSpPr>
          <p:cNvPr id="109" name="Rectangle 8"/>
          <p:cNvGrpSpPr/>
          <p:nvPr/>
        </p:nvGrpSpPr>
        <p:grpSpPr>
          <a:xfrm>
            <a:off x="665938" y="1820112"/>
            <a:ext cx="2424115" cy="624841"/>
            <a:chOff x="0" y="0"/>
            <a:chExt cx="2424113" cy="624840"/>
          </a:xfrm>
        </p:grpSpPr>
        <p:sp>
          <p:nvSpPr>
            <p:cNvPr id="107" name="Rectangle"/>
            <p:cNvSpPr/>
            <p:nvPr/>
          </p:nvSpPr>
          <p:spPr>
            <a:xfrm>
              <a:off x="0" y="12382"/>
              <a:ext cx="2424114" cy="60007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Analytic Question definition"/>
            <p:cNvSpPr txBox="1"/>
            <p:nvPr/>
          </p:nvSpPr>
          <p:spPr>
            <a:xfrm>
              <a:off x="0" y="-1"/>
              <a:ext cx="242411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Analytic Question definition</a:t>
              </a:r>
            </a:p>
          </p:txBody>
        </p:sp>
      </p:grpSp>
      <p:grpSp>
        <p:nvGrpSpPr>
          <p:cNvPr id="112" name="Rectangle 9"/>
          <p:cNvGrpSpPr/>
          <p:nvPr/>
        </p:nvGrpSpPr>
        <p:grpSpPr>
          <a:xfrm>
            <a:off x="665937" y="2600716"/>
            <a:ext cx="2424115" cy="600076"/>
            <a:chOff x="0" y="0"/>
            <a:chExt cx="2424113" cy="600075"/>
          </a:xfrm>
        </p:grpSpPr>
        <p:sp>
          <p:nvSpPr>
            <p:cNvPr id="110" name="Rectangle"/>
            <p:cNvSpPr/>
            <p:nvPr/>
          </p:nvSpPr>
          <p:spPr>
            <a:xfrm>
              <a:off x="-1" y="0"/>
              <a:ext cx="2424115" cy="60007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Data Collection"/>
            <p:cNvSpPr txBox="1"/>
            <p:nvPr/>
          </p:nvSpPr>
          <p:spPr>
            <a:xfrm>
              <a:off x="-1" y="120967"/>
              <a:ext cx="24241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Data Collection</a:t>
              </a:r>
            </a:p>
          </p:txBody>
        </p:sp>
      </p:grpSp>
      <p:grpSp>
        <p:nvGrpSpPr>
          <p:cNvPr id="115" name="Rectangle 10"/>
          <p:cNvGrpSpPr/>
          <p:nvPr/>
        </p:nvGrpSpPr>
        <p:grpSpPr>
          <a:xfrm>
            <a:off x="665937" y="3352994"/>
            <a:ext cx="2424115" cy="600076"/>
            <a:chOff x="0" y="0"/>
            <a:chExt cx="2424113" cy="600075"/>
          </a:xfrm>
        </p:grpSpPr>
        <p:sp>
          <p:nvSpPr>
            <p:cNvPr id="113" name="Rectangle"/>
            <p:cNvSpPr/>
            <p:nvPr/>
          </p:nvSpPr>
          <p:spPr>
            <a:xfrm>
              <a:off x="-1" y="0"/>
              <a:ext cx="2424115" cy="60007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Data Clean"/>
            <p:cNvSpPr txBox="1"/>
            <p:nvPr/>
          </p:nvSpPr>
          <p:spPr>
            <a:xfrm>
              <a:off x="-1" y="120967"/>
              <a:ext cx="24241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Data Clean</a:t>
              </a:r>
            </a:p>
          </p:txBody>
        </p:sp>
      </p:grpSp>
      <p:grpSp>
        <p:nvGrpSpPr>
          <p:cNvPr id="118" name="Rectangle 11"/>
          <p:cNvGrpSpPr/>
          <p:nvPr/>
        </p:nvGrpSpPr>
        <p:grpSpPr>
          <a:xfrm>
            <a:off x="665936" y="4137159"/>
            <a:ext cx="2424115" cy="1587367"/>
            <a:chOff x="0" y="0"/>
            <a:chExt cx="2424113" cy="1587365"/>
          </a:xfrm>
        </p:grpSpPr>
        <p:sp>
          <p:nvSpPr>
            <p:cNvPr id="116" name="Rectangle"/>
            <p:cNvSpPr/>
            <p:nvPr/>
          </p:nvSpPr>
          <p:spPr>
            <a:xfrm>
              <a:off x="-1" y="0"/>
              <a:ext cx="2424115" cy="158736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Data Analytic &amp; Result Interpretation"/>
            <p:cNvSpPr txBox="1"/>
            <p:nvPr/>
          </p:nvSpPr>
          <p:spPr>
            <a:xfrm>
              <a:off x="-1" y="481263"/>
              <a:ext cx="2424115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Data Analytic &amp; Result Interpretation</a:t>
              </a:r>
            </a:p>
          </p:txBody>
        </p:sp>
      </p:grpSp>
      <p:grpSp>
        <p:nvGrpSpPr>
          <p:cNvPr id="121" name="Rectangle 12"/>
          <p:cNvGrpSpPr/>
          <p:nvPr/>
        </p:nvGrpSpPr>
        <p:grpSpPr>
          <a:xfrm>
            <a:off x="665935" y="5893117"/>
            <a:ext cx="2424115" cy="624841"/>
            <a:chOff x="0" y="0"/>
            <a:chExt cx="2424113" cy="624840"/>
          </a:xfrm>
        </p:grpSpPr>
        <p:sp>
          <p:nvSpPr>
            <p:cNvPr id="119" name="Rectangle"/>
            <p:cNvSpPr/>
            <p:nvPr/>
          </p:nvSpPr>
          <p:spPr>
            <a:xfrm>
              <a:off x="0" y="12382"/>
              <a:ext cx="2424114" cy="60007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Conclusion &amp; Presentation"/>
            <p:cNvSpPr txBox="1"/>
            <p:nvPr/>
          </p:nvSpPr>
          <p:spPr>
            <a:xfrm>
              <a:off x="0" y="-1"/>
              <a:ext cx="242411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Conclusion &amp; Presentation</a:t>
              </a:r>
            </a:p>
          </p:txBody>
        </p:sp>
      </p:grpSp>
      <p:sp>
        <p:nvSpPr>
          <p:cNvPr id="134" name="Straight Arrow Connector 15"/>
          <p:cNvSpPr/>
          <p:nvPr/>
        </p:nvSpPr>
        <p:spPr>
          <a:xfrm>
            <a:off x="1877994" y="3207141"/>
            <a:ext cx="1" cy="13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" name="Straight Arrow Connector 17"/>
          <p:cNvSpPr/>
          <p:nvPr/>
        </p:nvSpPr>
        <p:spPr>
          <a:xfrm>
            <a:off x="1877994" y="3959419"/>
            <a:ext cx="1" cy="171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6" name="Straight Arrow Connector 19"/>
          <p:cNvSpPr/>
          <p:nvPr/>
        </p:nvSpPr>
        <p:spPr>
          <a:xfrm>
            <a:off x="1877992" y="5731009"/>
            <a:ext cx="1" cy="162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6" name="TextBox 30"/>
          <p:cNvSpPr txBox="1"/>
          <p:nvPr/>
        </p:nvSpPr>
        <p:spPr>
          <a:xfrm>
            <a:off x="3268591" y="3415193"/>
            <a:ext cx="85853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t>Selected the only needed 12 columns, drop any N/A or Empty rows </a:t>
            </a:r>
          </a:p>
        </p:txBody>
      </p:sp>
      <p:sp>
        <p:nvSpPr>
          <p:cNvPr id="138" name="Straight Arrow Connector 48"/>
          <p:cNvSpPr/>
          <p:nvPr/>
        </p:nvSpPr>
        <p:spPr>
          <a:xfrm>
            <a:off x="1877995" y="1676572"/>
            <a:ext cx="2" cy="14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" name="TextBox 49"/>
          <p:cNvSpPr txBox="1"/>
          <p:nvPr/>
        </p:nvSpPr>
        <p:spPr>
          <a:xfrm>
            <a:off x="3268593" y="1041144"/>
            <a:ext cx="876384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t>What’s should be the focus areas for company to drive continuous improvement on Battery’s LRR (Line Reject Rate) at system assembly factories?</a:t>
            </a:r>
          </a:p>
        </p:txBody>
      </p:sp>
      <p:sp>
        <p:nvSpPr>
          <p:cNvPr id="129" name="TextBox 50"/>
          <p:cNvSpPr txBox="1"/>
          <p:nvPr/>
        </p:nvSpPr>
        <p:spPr>
          <a:xfrm>
            <a:off x="3268593" y="1820929"/>
            <a:ext cx="876384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t>What is the correlation between LRR and other factors? Who has the significant impact to the LRR performance?</a:t>
            </a:r>
          </a:p>
        </p:txBody>
      </p:sp>
      <p:grpSp>
        <p:nvGrpSpPr>
          <p:cNvPr id="132" name="Rectangle 51"/>
          <p:cNvGrpSpPr/>
          <p:nvPr/>
        </p:nvGrpSpPr>
        <p:grpSpPr>
          <a:xfrm>
            <a:off x="3857627" y="3957467"/>
            <a:ext cx="5012047" cy="2862320"/>
            <a:chOff x="0" y="81411"/>
            <a:chExt cx="4686931" cy="2862318"/>
          </a:xfrm>
        </p:grpSpPr>
        <p:sp>
          <p:nvSpPr>
            <p:cNvPr id="130" name="Rectangle"/>
            <p:cNvSpPr/>
            <p:nvPr/>
          </p:nvSpPr>
          <p:spPr>
            <a:xfrm>
              <a:off x="0" y="117255"/>
              <a:ext cx="4476745" cy="2790631"/>
            </a:xfrm>
            <a:prstGeom prst="rect">
              <a:avLst/>
            </a:prstGeom>
            <a:solidFill>
              <a:srgbClr val="E7E6E6"/>
            </a:solidFill>
            <a:ln w="12700" cap="flat">
              <a:solidFill>
                <a:srgbClr val="32538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P/Ns vs. Supplier: Bubble Chart…"/>
            <p:cNvSpPr txBox="1"/>
            <p:nvPr/>
          </p:nvSpPr>
          <p:spPr>
            <a:xfrm>
              <a:off x="0" y="81411"/>
              <a:ext cx="4686931" cy="286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P/Ns vs. Supplier: </a:t>
              </a:r>
              <a:r>
                <a:rPr b="1" dirty="0"/>
                <a:t>Bubble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P/Ns vs. Factory: </a:t>
              </a:r>
              <a:r>
                <a:rPr b="1" dirty="0"/>
                <a:t>Bubble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Month vs. Supplier: </a:t>
              </a:r>
              <a:r>
                <a:rPr b="1" dirty="0"/>
                <a:t>Trend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Month vs. Factory: </a:t>
              </a:r>
              <a:r>
                <a:rPr b="1" dirty="0"/>
                <a:t>Trend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 vs. LOB: </a:t>
              </a:r>
              <a:r>
                <a:rPr b="1" dirty="0"/>
                <a:t>Pie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 vs. Watt: </a:t>
              </a:r>
              <a:r>
                <a:rPr b="1" dirty="0"/>
                <a:t>Pie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 vs. Factory: </a:t>
              </a:r>
              <a:r>
                <a:rPr b="1" dirty="0"/>
                <a:t>Pie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 vs. Supplier: </a:t>
              </a:r>
              <a:r>
                <a:rPr b="1" dirty="0"/>
                <a:t>Pie Chart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LRR vs. Geographic: </a:t>
              </a:r>
              <a:r>
                <a:rPr b="1" dirty="0"/>
                <a:t>Heat Map thru API </a:t>
              </a:r>
              <a:r>
                <a:rPr b="1" dirty="0" err="1"/>
                <a:t>Gmap</a:t>
              </a:r>
              <a:endParaRPr b="1" dirty="0"/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rPr dirty="0"/>
                <a:t>LRR vs. Temp: </a:t>
              </a:r>
              <a:r>
                <a:rPr b="1" dirty="0"/>
                <a:t>Weather API</a:t>
              </a:r>
            </a:p>
          </p:txBody>
        </p:sp>
      </p:grpSp>
      <p:sp>
        <p:nvSpPr>
          <p:cNvPr id="133" name="Arrow: Left 52"/>
          <p:cNvSpPr/>
          <p:nvPr/>
        </p:nvSpPr>
        <p:spPr>
          <a:xfrm>
            <a:off x="3090048" y="4657725"/>
            <a:ext cx="700902" cy="36933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 w="12700">
            <a:solidFill>
              <a:srgbClr val="32538F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traight Arrow Connector 48">
            <a:extLst>
              <a:ext uri="{FF2B5EF4-FFF2-40B4-BE49-F238E27FC236}">
                <a16:creationId xmlns:a16="http://schemas.microsoft.com/office/drawing/2014/main" id="{18FA9208-14BE-4A01-9C08-CF60E19E8B05}"/>
              </a:ext>
            </a:extLst>
          </p:cNvPr>
          <p:cNvSpPr/>
          <p:nvPr/>
        </p:nvSpPr>
        <p:spPr>
          <a:xfrm>
            <a:off x="1877990" y="2457477"/>
            <a:ext cx="2" cy="14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33"/>
          <p:cNvSpPr/>
          <p:nvPr/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1" name="Picture 35" descr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5"/>
          <p:cNvSpPr txBox="1"/>
          <p:nvPr/>
        </p:nvSpPr>
        <p:spPr>
          <a:xfrm>
            <a:off x="5717610" y="4591459"/>
            <a:ext cx="5946580" cy="1514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lnSpc>
                <a:spcPct val="90000"/>
              </a:lnSpc>
              <a:spcBef>
                <a:spcPts val="600"/>
              </a:spcBef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Data Clean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143" name="Freeform 57"/>
          <p:cNvSpPr/>
          <p:nvPr/>
        </p:nvSpPr>
        <p:spPr>
          <a:xfrm>
            <a:off x="0" y="1580218"/>
            <a:ext cx="4383461" cy="52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13" y="0"/>
                </a:moveTo>
                <a:cubicBezTo>
                  <a:pt x="15248" y="0"/>
                  <a:pt x="21600" y="5266"/>
                  <a:pt x="21600" y="11762"/>
                </a:cubicBezTo>
                <a:cubicBezTo>
                  <a:pt x="21600" y="15821"/>
                  <a:pt x="19119" y="19401"/>
                  <a:pt x="15345" y="21514"/>
                </a:cubicBezTo>
                <a:lnTo>
                  <a:pt x="15175" y="21600"/>
                </a:lnTo>
                <a:lnTo>
                  <a:pt x="0" y="21600"/>
                </a:lnTo>
                <a:lnTo>
                  <a:pt x="0" y="1748"/>
                </a:lnTo>
                <a:lnTo>
                  <a:pt x="651" y="1420"/>
                </a:lnTo>
                <a:cubicBezTo>
                  <a:pt x="2661" y="514"/>
                  <a:pt x="4965" y="0"/>
                  <a:pt x="741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1B9C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9" y="3159378"/>
            <a:ext cx="8109620" cy="3162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Freeform: Shape 39"/>
          <p:cNvSpPr/>
          <p:nvPr/>
        </p:nvSpPr>
        <p:spPr>
          <a:xfrm>
            <a:off x="4712946" y="-1"/>
            <a:ext cx="4185113" cy="3170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5" y="0"/>
                </a:moveTo>
                <a:lnTo>
                  <a:pt x="20045" y="0"/>
                </a:lnTo>
                <a:lnTo>
                  <a:pt x="20297" y="546"/>
                </a:lnTo>
                <a:cubicBezTo>
                  <a:pt x="21128" y="2566"/>
                  <a:pt x="21600" y="4881"/>
                  <a:pt x="21600" y="7342"/>
                </a:cubicBezTo>
                <a:cubicBezTo>
                  <a:pt x="21600" y="15216"/>
                  <a:pt x="16765" y="21600"/>
                  <a:pt x="10800" y="21600"/>
                </a:cubicBezTo>
                <a:cubicBezTo>
                  <a:pt x="4835" y="21600"/>
                  <a:pt x="0" y="15216"/>
                  <a:pt x="0" y="7342"/>
                </a:cubicBezTo>
                <a:cubicBezTo>
                  <a:pt x="0" y="4881"/>
                  <a:pt x="472" y="2566"/>
                  <a:pt x="1304" y="54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1B9C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393" y="751488"/>
            <a:ext cx="9531797" cy="1382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2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How different Factories (Location)  contributed to the Line Reject in the past 5 months</a:t>
            </a:r>
            <a:r>
              <a:rPr dirty="0"/>
              <a:t>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7977A-EDC0-4D12-87D5-A00515B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47" y="3698241"/>
            <a:ext cx="2943112" cy="2108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47B13-4C37-48D7-A197-294DE63819B4}"/>
              </a:ext>
            </a:extLst>
          </p:cNvPr>
          <p:cNvSpPr txBox="1"/>
          <p:nvPr/>
        </p:nvSpPr>
        <p:spPr>
          <a:xfrm>
            <a:off x="5293360" y="6106160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0082-3193-49D1-B9FE-140CF990012B}"/>
              </a:ext>
            </a:extLst>
          </p:cNvPr>
          <p:cNvSpPr txBox="1"/>
          <p:nvPr/>
        </p:nvSpPr>
        <p:spPr>
          <a:xfrm>
            <a:off x="8961120" y="6106160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7A78-3108-4B01-8F15-6B37AADB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675936"/>
            <a:ext cx="2996650" cy="2287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92182-9439-477C-B300-09E138416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64" y="466249"/>
            <a:ext cx="4400116" cy="31130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2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How different LOBs contributed to the Line Reject in the past 5 months?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D67C0-04CA-4547-ABD8-5542A12A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107" y="2940484"/>
            <a:ext cx="3254308" cy="2592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83F51-1A3A-44B3-8C47-F1F1969B1C76}"/>
              </a:ext>
            </a:extLst>
          </p:cNvPr>
          <p:cNvSpPr txBox="1"/>
          <p:nvPr/>
        </p:nvSpPr>
        <p:spPr>
          <a:xfrm>
            <a:off x="5643275" y="5861224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4799-2F55-41CA-B4DB-1C07F8BF42E5}"/>
              </a:ext>
            </a:extLst>
          </p:cNvPr>
          <p:cNvSpPr txBox="1"/>
          <p:nvPr/>
        </p:nvSpPr>
        <p:spPr>
          <a:xfrm>
            <a:off x="9338096" y="5821273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1DE9E-EF36-4EBA-A5FA-3DF49EE6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76" y="3292453"/>
            <a:ext cx="3202199" cy="2240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4CD3D-7FF8-4637-9A9E-8006D495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123" y="513397"/>
            <a:ext cx="5640145" cy="21387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2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How different Suppliers contributed to the Line Reject in the past 5 months?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5486C-D870-49EB-A881-77A28714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87" y="3602161"/>
            <a:ext cx="2771462" cy="2382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78DAA-F732-4543-B14B-381FDC4C601C}"/>
              </a:ext>
            </a:extLst>
          </p:cNvPr>
          <p:cNvSpPr txBox="1"/>
          <p:nvPr/>
        </p:nvSpPr>
        <p:spPr>
          <a:xfrm>
            <a:off x="5293360" y="6106160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ED6B-F903-432E-AB06-30D77E05CF0B}"/>
              </a:ext>
            </a:extLst>
          </p:cNvPr>
          <p:cNvSpPr txBox="1"/>
          <p:nvPr/>
        </p:nvSpPr>
        <p:spPr>
          <a:xfrm>
            <a:off x="8417118" y="6068652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Amount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62810-4EE4-428F-B669-3302000F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4" y="3607241"/>
            <a:ext cx="2771462" cy="2467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9B1A1-F280-4A1E-8239-2435EE23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624" y="533399"/>
            <a:ext cx="5386816" cy="29216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2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How different Design Type (Watt Level)  contributed to the Line Reject in the past 5 months?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91571-7956-46E5-9E1E-E4D06AC8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59" y="3353351"/>
            <a:ext cx="2781179" cy="225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D8437-131C-4361-92A1-47CB64D1AD45}"/>
              </a:ext>
            </a:extLst>
          </p:cNvPr>
          <p:cNvSpPr txBox="1"/>
          <p:nvPr/>
        </p:nvSpPr>
        <p:spPr>
          <a:xfrm>
            <a:off x="5293360" y="6106160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83D54-A36E-492A-9EFB-6011F15CE90D}"/>
              </a:ext>
            </a:extLst>
          </p:cNvPr>
          <p:cNvSpPr txBox="1"/>
          <p:nvPr/>
        </p:nvSpPr>
        <p:spPr>
          <a:xfrm>
            <a:off x="9225280" y="6068652"/>
            <a:ext cx="1879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E52D5-7195-4575-9B91-3E125C53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4" y="769619"/>
            <a:ext cx="6073776" cy="2037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E8F78-AEF9-4A9A-B1B7-AA00E078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197" y="3525039"/>
            <a:ext cx="2781179" cy="23699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2"/>
          <p:cNvSpPr/>
          <p:nvPr/>
        </p:nvSpPr>
        <p:spPr>
          <a:xfrm>
            <a:off x="-10002" y="-3"/>
            <a:ext cx="4069938" cy="68580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TextBox 5"/>
          <p:cNvSpPr txBox="1"/>
          <p:nvPr/>
        </p:nvSpPr>
        <p:spPr>
          <a:xfrm>
            <a:off x="643466" y="640079"/>
            <a:ext cx="3096429" cy="561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Does LRR performance has significant difference among different Part Numbers at different suppliers?</a:t>
            </a:r>
          </a:p>
        </p:txBody>
      </p:sp>
      <p:sp>
        <p:nvSpPr>
          <p:cNvPr id="180" name="TextBox 12"/>
          <p:cNvSpPr txBox="1"/>
          <p:nvPr/>
        </p:nvSpPr>
        <p:spPr>
          <a:xfrm>
            <a:off x="4699818" y="640082"/>
            <a:ext cx="6848716" cy="24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 u="sng"/>
            </a:pPr>
            <a:r>
              <a:rPr dirty="0"/>
              <a:t>Interpretation: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  <a:r>
              <a:rPr dirty="0"/>
              <a:t>Part Number 1RH5X and 7GNNN have a significant higher LRR performance at Supplier-B than others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  <a:r>
              <a:rPr dirty="0"/>
              <a:t>Part Numbers with high LRR at Supplier-E, while they have very less VID qty (Vendor Incident Defect), these PNs could be ignored for further actions at this point and kept monitoring for its ongoing performance</a:t>
            </a:r>
          </a:p>
        </p:txBody>
      </p:sp>
      <p:pic>
        <p:nvPicPr>
          <p:cNvPr id="181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3105673"/>
            <a:ext cx="7686294" cy="3285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2_Office Theme</vt:lpstr>
      <vt:lpstr>LRR Analytic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Dark Sky API before and after.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LRR Analytic Report</dc:title>
  <cp:lastModifiedBy>NJ</cp:lastModifiedBy>
  <cp:revision>22</cp:revision>
  <dcterms:modified xsi:type="dcterms:W3CDTF">2019-07-08T19:30:48Z</dcterms:modified>
</cp:coreProperties>
</file>