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3" r:id="rId3"/>
    <p:sldId id="257" r:id="rId4"/>
    <p:sldId id="268" r:id="rId5"/>
    <p:sldId id="269" r:id="rId6"/>
    <p:sldId id="258" r:id="rId7"/>
    <p:sldId id="261" r:id="rId8"/>
    <p:sldId id="264" r:id="rId9"/>
    <p:sldId id="260" r:id="rId10"/>
    <p:sldId id="259" r:id="rId11"/>
    <p:sldId id="262" r:id="rId12"/>
    <p:sldId id="270" r:id="rId13"/>
    <p:sldId id="263" r:id="rId14"/>
    <p:sldId id="271" r:id="rId15"/>
    <p:sldId id="272" r:id="rId16"/>
    <p:sldId id="265" r:id="rId17"/>
    <p:sldId id="267"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EB316-FA53-486D-9F9B-5784D85E0784}" v="3" dt="2021-10-18T05:56:29.7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p:scale>
          <a:sx n="116" d="100"/>
          <a:sy n="116" d="100"/>
        </p:scale>
        <p:origin x="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Katica" userId="a9d6c3cd5818ed4c" providerId="LiveId" clId="{975EB316-FA53-486D-9F9B-5784D85E0784}"/>
    <pc:docChg chg="undo custSel addSld delSld modSld">
      <pc:chgData name="Nathan Katica" userId="a9d6c3cd5818ed4c" providerId="LiveId" clId="{975EB316-FA53-486D-9F9B-5784D85E0784}" dt="2021-10-16T01:28:05.558" v="130" actId="2696"/>
      <pc:docMkLst>
        <pc:docMk/>
      </pc:docMkLst>
      <pc:sldChg chg="modSp mod">
        <pc:chgData name="Nathan Katica" userId="a9d6c3cd5818ed4c" providerId="LiveId" clId="{975EB316-FA53-486D-9F9B-5784D85E0784}" dt="2021-10-16T01:09:19.096" v="129" actId="20577"/>
        <pc:sldMkLst>
          <pc:docMk/>
          <pc:sldMk cId="1928903966" sldId="256"/>
        </pc:sldMkLst>
        <pc:spChg chg="mod">
          <ac:chgData name="Nathan Katica" userId="a9d6c3cd5818ed4c" providerId="LiveId" clId="{975EB316-FA53-486D-9F9B-5784D85E0784}" dt="2021-10-16T01:09:19.096" v="129" actId="20577"/>
          <ac:spMkLst>
            <pc:docMk/>
            <pc:sldMk cId="1928903966" sldId="256"/>
            <ac:spMk id="2" creationId="{B65A8AAA-A254-4E88-8F6B-604ADB0E0E81}"/>
          </ac:spMkLst>
        </pc:spChg>
      </pc:sldChg>
      <pc:sldChg chg="modSp mod">
        <pc:chgData name="Nathan Katica" userId="a9d6c3cd5818ed4c" providerId="LiveId" clId="{975EB316-FA53-486D-9F9B-5784D85E0784}" dt="2021-10-15T22:03:31.247" v="84"/>
        <pc:sldMkLst>
          <pc:docMk/>
          <pc:sldMk cId="3114362307" sldId="266"/>
        </pc:sldMkLst>
        <pc:spChg chg="mod">
          <ac:chgData name="Nathan Katica" userId="a9d6c3cd5818ed4c" providerId="LiveId" clId="{975EB316-FA53-486D-9F9B-5784D85E0784}" dt="2021-10-15T22:03:31.247" v="84"/>
          <ac:spMkLst>
            <pc:docMk/>
            <pc:sldMk cId="3114362307" sldId="266"/>
            <ac:spMk id="3" creationId="{0F0F6D3D-A230-4686-A37C-156385AFAA28}"/>
          </ac:spMkLst>
        </pc:spChg>
      </pc:sldChg>
      <pc:sldChg chg="modSp new mod">
        <pc:chgData name="Nathan Katica" userId="a9d6c3cd5818ed4c" providerId="LiveId" clId="{975EB316-FA53-486D-9F9B-5784D85E0784}" dt="2021-10-15T22:01:55.677" v="80" actId="20577"/>
        <pc:sldMkLst>
          <pc:docMk/>
          <pc:sldMk cId="932206153" sldId="270"/>
        </pc:sldMkLst>
        <pc:spChg chg="mod">
          <ac:chgData name="Nathan Katica" userId="a9d6c3cd5818ed4c" providerId="LiveId" clId="{975EB316-FA53-486D-9F9B-5784D85E0784}" dt="2021-10-15T22:01:55.677" v="80" actId="20577"/>
          <ac:spMkLst>
            <pc:docMk/>
            <pc:sldMk cId="932206153" sldId="270"/>
            <ac:spMk id="2" creationId="{18A4430D-A6DB-448A-99A5-E9F5681576D7}"/>
          </ac:spMkLst>
        </pc:spChg>
        <pc:spChg chg="mod">
          <ac:chgData name="Nathan Katica" userId="a9d6c3cd5818ed4c" providerId="LiveId" clId="{975EB316-FA53-486D-9F9B-5784D85E0784}" dt="2021-10-15T20:52:23.502" v="2" actId="27636"/>
          <ac:spMkLst>
            <pc:docMk/>
            <pc:sldMk cId="932206153" sldId="270"/>
            <ac:spMk id="3" creationId="{0A335F27-14EE-4B81-A6F0-992532425A29}"/>
          </ac:spMkLst>
        </pc:spChg>
      </pc:sldChg>
      <pc:sldChg chg="addSp delSp modSp new mod">
        <pc:chgData name="Nathan Katica" userId="a9d6c3cd5818ed4c" providerId="LiveId" clId="{975EB316-FA53-486D-9F9B-5784D85E0784}" dt="2021-10-15T22:00:11.762" v="60" actId="20577"/>
        <pc:sldMkLst>
          <pc:docMk/>
          <pc:sldMk cId="4088528848" sldId="271"/>
        </pc:sldMkLst>
        <pc:spChg chg="mod">
          <ac:chgData name="Nathan Katica" userId="a9d6c3cd5818ed4c" providerId="LiveId" clId="{975EB316-FA53-486D-9F9B-5784D85E0784}" dt="2021-10-15T22:00:11.762" v="60" actId="20577"/>
          <ac:spMkLst>
            <pc:docMk/>
            <pc:sldMk cId="4088528848" sldId="271"/>
            <ac:spMk id="2" creationId="{2D574425-7E6D-4DBF-93A0-97263C8C49F0}"/>
          </ac:spMkLst>
        </pc:spChg>
        <pc:spChg chg="del">
          <ac:chgData name="Nathan Katica" userId="a9d6c3cd5818ed4c" providerId="LiveId" clId="{975EB316-FA53-486D-9F9B-5784D85E0784}" dt="2021-10-15T21:57:11.012" v="4" actId="931"/>
          <ac:spMkLst>
            <pc:docMk/>
            <pc:sldMk cId="4088528848" sldId="271"/>
            <ac:spMk id="3" creationId="{E4DFFAEF-C7B2-499D-915D-42EC513E5064}"/>
          </ac:spMkLst>
        </pc:spChg>
        <pc:picChg chg="add mod">
          <ac:chgData name="Nathan Katica" userId="a9d6c3cd5818ed4c" providerId="LiveId" clId="{975EB316-FA53-486D-9F9B-5784D85E0784}" dt="2021-10-15T21:57:22.371" v="7" actId="680"/>
          <ac:picMkLst>
            <pc:docMk/>
            <pc:sldMk cId="4088528848" sldId="271"/>
            <ac:picMk id="5" creationId="{FDD7B9D8-8D3B-4364-AF57-3EA37D280BD7}"/>
          </ac:picMkLst>
        </pc:picChg>
      </pc:sldChg>
      <pc:sldChg chg="addSp delSp modSp new mod">
        <pc:chgData name="Nathan Katica" userId="a9d6c3cd5818ed4c" providerId="LiveId" clId="{975EB316-FA53-486D-9F9B-5784D85E0784}" dt="2021-10-15T21:59:56.561" v="41" actId="20577"/>
        <pc:sldMkLst>
          <pc:docMk/>
          <pc:sldMk cId="3149166678" sldId="272"/>
        </pc:sldMkLst>
        <pc:spChg chg="mod">
          <ac:chgData name="Nathan Katica" userId="a9d6c3cd5818ed4c" providerId="LiveId" clId="{975EB316-FA53-486D-9F9B-5784D85E0784}" dt="2021-10-15T21:59:56.561" v="41" actId="20577"/>
          <ac:spMkLst>
            <pc:docMk/>
            <pc:sldMk cId="3149166678" sldId="272"/>
            <ac:spMk id="2" creationId="{C186B3BE-472B-45A1-AA44-3A33C653A0F9}"/>
          </ac:spMkLst>
        </pc:spChg>
        <pc:spChg chg="del">
          <ac:chgData name="Nathan Katica" userId="a9d6c3cd5818ed4c" providerId="LiveId" clId="{975EB316-FA53-486D-9F9B-5784D85E0784}" dt="2021-10-15T21:59:43.492" v="9" actId="931"/>
          <ac:spMkLst>
            <pc:docMk/>
            <pc:sldMk cId="3149166678" sldId="272"/>
            <ac:spMk id="3" creationId="{CB373851-B04D-4636-9E61-B6D4C56D308F}"/>
          </ac:spMkLst>
        </pc:spChg>
        <pc:picChg chg="add mod">
          <ac:chgData name="Nathan Katica" userId="a9d6c3cd5818ed4c" providerId="LiveId" clId="{975EB316-FA53-486D-9F9B-5784D85E0784}" dt="2021-10-15T21:59:44.986" v="11" actId="962"/>
          <ac:picMkLst>
            <pc:docMk/>
            <pc:sldMk cId="3149166678" sldId="272"/>
            <ac:picMk id="5" creationId="{A0688650-C3F1-4BD0-A555-4A7391CBA6D6}"/>
          </ac:picMkLst>
        </pc:picChg>
      </pc:sldChg>
      <pc:sldChg chg="new del">
        <pc:chgData name="Nathan Katica" userId="a9d6c3cd5818ed4c" providerId="LiveId" clId="{975EB316-FA53-486D-9F9B-5784D85E0784}" dt="2021-10-15T21:57:22.371" v="7" actId="680"/>
        <pc:sldMkLst>
          <pc:docMk/>
          <pc:sldMk cId="3577880217" sldId="272"/>
        </pc:sldMkLst>
      </pc:sldChg>
      <pc:sldChg chg="new del">
        <pc:chgData name="Nathan Katica" userId="a9d6c3cd5818ed4c" providerId="LiveId" clId="{975EB316-FA53-486D-9F9B-5784D85E0784}" dt="2021-10-16T01:28:05.558" v="130" actId="2696"/>
        <pc:sldMkLst>
          <pc:docMk/>
          <pc:sldMk cId="3690171202"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ED252-7875-40DB-95AC-5A201A29878C}" type="datetimeFigureOut">
              <a:rPr lang="en-US" smtClean="0"/>
              <a:t>10/17/2021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15032-DDEF-4EE4-9EAD-999A0417A13D}" type="slidenum">
              <a:rPr lang="en-US" smtClean="0"/>
              <a:t>‹#›</a:t>
            </a:fld>
            <a:endParaRPr lang="en-US"/>
          </a:p>
        </p:txBody>
      </p:sp>
    </p:spTree>
    <p:extLst>
      <p:ext uri="{BB962C8B-B14F-4D97-AF65-F5344CB8AC3E}">
        <p14:creationId xmlns:p14="http://schemas.microsoft.com/office/powerpoint/2010/main" val="1779524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 name="Google Shape;3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 name="Google Shape;3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2</a:t>
            </a:fld>
            <a:endParaRPr/>
          </a:p>
        </p:txBody>
      </p:sp>
    </p:spTree>
    <p:extLst>
      <p:ext uri="{BB962C8B-B14F-4D97-AF65-F5344CB8AC3E}">
        <p14:creationId xmlns:p14="http://schemas.microsoft.com/office/powerpoint/2010/main" val="947695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9F90-27DA-4662-B7DB-104BDF9668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B0E978-0898-4CDD-9213-54D9D7A6B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61AEEB-600B-4FA5-88EF-EC97D5BAA9DF}"/>
              </a:ext>
            </a:extLst>
          </p:cNvPr>
          <p:cNvSpPr>
            <a:spLocks noGrp="1"/>
          </p:cNvSpPr>
          <p:nvPr>
            <p:ph type="dt" sz="half" idx="10"/>
          </p:nvPr>
        </p:nvSpPr>
        <p:spPr/>
        <p:txBody>
          <a:bodyPr/>
          <a:lstStyle/>
          <a:p>
            <a:fld id="{41AF53E7-628D-4853-82F5-7BBC9B9A4464}" type="datetimeFigureOut">
              <a:rPr lang="en-US" smtClean="0"/>
              <a:t>10/14/2021</a:t>
            </a:fld>
            <a:endParaRPr lang="en-US"/>
          </a:p>
        </p:txBody>
      </p:sp>
      <p:sp>
        <p:nvSpPr>
          <p:cNvPr id="5" name="Footer Placeholder 4">
            <a:extLst>
              <a:ext uri="{FF2B5EF4-FFF2-40B4-BE49-F238E27FC236}">
                <a16:creationId xmlns:a16="http://schemas.microsoft.com/office/drawing/2014/main" id="{2B56D0AF-A02C-42F1-B643-B3E3616DB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0FB84-3973-4004-8E0C-12FFEA3F6719}"/>
              </a:ext>
            </a:extLst>
          </p:cNvPr>
          <p:cNvSpPr>
            <a:spLocks noGrp="1"/>
          </p:cNvSpPr>
          <p:nvPr>
            <p:ph type="sldNum" sz="quarter" idx="12"/>
          </p:nvPr>
        </p:nvSpPr>
        <p:spPr/>
        <p:txBody>
          <a:bodyPr/>
          <a:lstStyle/>
          <a:p>
            <a:fld id="{830845D0-334E-43EC-83ED-9654BC00F9E0}" type="slidenum">
              <a:rPr lang="en-US" smtClean="0"/>
              <a:t>‹#›</a:t>
            </a:fld>
            <a:endParaRPr lang="en-US"/>
          </a:p>
        </p:txBody>
      </p:sp>
    </p:spTree>
    <p:extLst>
      <p:ext uri="{BB962C8B-B14F-4D97-AF65-F5344CB8AC3E}">
        <p14:creationId xmlns:p14="http://schemas.microsoft.com/office/powerpoint/2010/main" val="2414028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2437-5269-4535-B732-CDAE499750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CB4608-F176-422C-AAA9-05193A37CB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D75D5-A27E-4083-B819-37433C440679}"/>
              </a:ext>
            </a:extLst>
          </p:cNvPr>
          <p:cNvSpPr>
            <a:spLocks noGrp="1"/>
          </p:cNvSpPr>
          <p:nvPr>
            <p:ph type="dt" sz="half" idx="10"/>
          </p:nvPr>
        </p:nvSpPr>
        <p:spPr/>
        <p:txBody>
          <a:bodyPr/>
          <a:lstStyle/>
          <a:p>
            <a:fld id="{41AF53E7-628D-4853-82F5-7BBC9B9A4464}" type="datetimeFigureOut">
              <a:rPr lang="en-US" smtClean="0"/>
              <a:t>10/14/2021</a:t>
            </a:fld>
            <a:endParaRPr lang="en-US"/>
          </a:p>
        </p:txBody>
      </p:sp>
      <p:sp>
        <p:nvSpPr>
          <p:cNvPr id="5" name="Footer Placeholder 4">
            <a:extLst>
              <a:ext uri="{FF2B5EF4-FFF2-40B4-BE49-F238E27FC236}">
                <a16:creationId xmlns:a16="http://schemas.microsoft.com/office/drawing/2014/main" id="{67C4D72D-33D9-416F-94F3-DA4101E4F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B58603-6D7F-439D-95EC-68772EB01123}"/>
              </a:ext>
            </a:extLst>
          </p:cNvPr>
          <p:cNvSpPr>
            <a:spLocks noGrp="1"/>
          </p:cNvSpPr>
          <p:nvPr>
            <p:ph type="sldNum" sz="quarter" idx="12"/>
          </p:nvPr>
        </p:nvSpPr>
        <p:spPr/>
        <p:txBody>
          <a:bodyPr/>
          <a:lstStyle/>
          <a:p>
            <a:fld id="{830845D0-334E-43EC-83ED-9654BC00F9E0}" type="slidenum">
              <a:rPr lang="en-US" smtClean="0"/>
              <a:t>‹#›</a:t>
            </a:fld>
            <a:endParaRPr lang="en-US"/>
          </a:p>
        </p:txBody>
      </p:sp>
    </p:spTree>
    <p:extLst>
      <p:ext uri="{BB962C8B-B14F-4D97-AF65-F5344CB8AC3E}">
        <p14:creationId xmlns:p14="http://schemas.microsoft.com/office/powerpoint/2010/main" val="210764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3D9DBF-5091-4F29-83E1-91E2B10DCE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9188D3-50AD-4405-A14E-6FD2BB3F33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45957-071A-4615-98F7-1595F3D154B9}"/>
              </a:ext>
            </a:extLst>
          </p:cNvPr>
          <p:cNvSpPr>
            <a:spLocks noGrp="1"/>
          </p:cNvSpPr>
          <p:nvPr>
            <p:ph type="dt" sz="half" idx="10"/>
          </p:nvPr>
        </p:nvSpPr>
        <p:spPr/>
        <p:txBody>
          <a:bodyPr/>
          <a:lstStyle/>
          <a:p>
            <a:fld id="{41AF53E7-628D-4853-82F5-7BBC9B9A4464}" type="datetimeFigureOut">
              <a:rPr lang="en-US" smtClean="0"/>
              <a:t>10/14/2021</a:t>
            </a:fld>
            <a:endParaRPr lang="en-US"/>
          </a:p>
        </p:txBody>
      </p:sp>
      <p:sp>
        <p:nvSpPr>
          <p:cNvPr id="5" name="Footer Placeholder 4">
            <a:extLst>
              <a:ext uri="{FF2B5EF4-FFF2-40B4-BE49-F238E27FC236}">
                <a16:creationId xmlns:a16="http://schemas.microsoft.com/office/drawing/2014/main" id="{2B9E841F-69B1-432B-94D7-2697C763B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04CF2-ED22-4CA0-8099-6949F1254E3B}"/>
              </a:ext>
            </a:extLst>
          </p:cNvPr>
          <p:cNvSpPr>
            <a:spLocks noGrp="1"/>
          </p:cNvSpPr>
          <p:nvPr>
            <p:ph type="sldNum" sz="quarter" idx="12"/>
          </p:nvPr>
        </p:nvSpPr>
        <p:spPr/>
        <p:txBody>
          <a:bodyPr/>
          <a:lstStyle/>
          <a:p>
            <a:fld id="{830845D0-334E-43EC-83ED-9654BC00F9E0}" type="slidenum">
              <a:rPr lang="en-US" smtClean="0"/>
              <a:t>‹#›</a:t>
            </a:fld>
            <a:endParaRPr lang="en-US"/>
          </a:p>
        </p:txBody>
      </p:sp>
    </p:spTree>
    <p:extLst>
      <p:ext uri="{BB962C8B-B14F-4D97-AF65-F5344CB8AC3E}">
        <p14:creationId xmlns:p14="http://schemas.microsoft.com/office/powerpoint/2010/main" val="2434664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38B6-9E28-4513-B91F-B0F5BA9E10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186AFA-CA0D-494F-824B-429DADADD9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E5BA94-404F-4165-A78F-E6F9C0645DCA}"/>
              </a:ext>
            </a:extLst>
          </p:cNvPr>
          <p:cNvSpPr>
            <a:spLocks noGrp="1"/>
          </p:cNvSpPr>
          <p:nvPr>
            <p:ph type="dt" sz="half" idx="10"/>
          </p:nvPr>
        </p:nvSpPr>
        <p:spPr/>
        <p:txBody>
          <a:bodyPr/>
          <a:lstStyle/>
          <a:p>
            <a:fld id="{41AF53E7-628D-4853-82F5-7BBC9B9A4464}" type="datetimeFigureOut">
              <a:rPr lang="en-US" smtClean="0"/>
              <a:t>10/14/2021</a:t>
            </a:fld>
            <a:endParaRPr lang="en-US"/>
          </a:p>
        </p:txBody>
      </p:sp>
      <p:sp>
        <p:nvSpPr>
          <p:cNvPr id="5" name="Footer Placeholder 4">
            <a:extLst>
              <a:ext uri="{FF2B5EF4-FFF2-40B4-BE49-F238E27FC236}">
                <a16:creationId xmlns:a16="http://schemas.microsoft.com/office/drawing/2014/main" id="{73B14238-A821-446E-AF7C-E295E1BDF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FB6C2-B52F-4999-A5CE-E2EC26473905}"/>
              </a:ext>
            </a:extLst>
          </p:cNvPr>
          <p:cNvSpPr>
            <a:spLocks noGrp="1"/>
          </p:cNvSpPr>
          <p:nvPr>
            <p:ph type="sldNum" sz="quarter" idx="12"/>
          </p:nvPr>
        </p:nvSpPr>
        <p:spPr/>
        <p:txBody>
          <a:bodyPr/>
          <a:lstStyle/>
          <a:p>
            <a:fld id="{830845D0-334E-43EC-83ED-9654BC00F9E0}" type="slidenum">
              <a:rPr lang="en-US" smtClean="0"/>
              <a:t>‹#›</a:t>
            </a:fld>
            <a:endParaRPr lang="en-US"/>
          </a:p>
        </p:txBody>
      </p:sp>
    </p:spTree>
    <p:extLst>
      <p:ext uri="{BB962C8B-B14F-4D97-AF65-F5344CB8AC3E}">
        <p14:creationId xmlns:p14="http://schemas.microsoft.com/office/powerpoint/2010/main" val="657167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2E90-413A-43CE-BC02-E28F82E71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E6F768-2FDB-4170-81B9-B64EC59BD9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DB2B8D-48FC-4FDF-8A3D-0FAAC8AB9E7E}"/>
              </a:ext>
            </a:extLst>
          </p:cNvPr>
          <p:cNvSpPr>
            <a:spLocks noGrp="1"/>
          </p:cNvSpPr>
          <p:nvPr>
            <p:ph type="dt" sz="half" idx="10"/>
          </p:nvPr>
        </p:nvSpPr>
        <p:spPr/>
        <p:txBody>
          <a:bodyPr/>
          <a:lstStyle/>
          <a:p>
            <a:fld id="{41AF53E7-628D-4853-82F5-7BBC9B9A4464}" type="datetimeFigureOut">
              <a:rPr lang="en-US" smtClean="0"/>
              <a:t>10/14/2021</a:t>
            </a:fld>
            <a:endParaRPr lang="en-US"/>
          </a:p>
        </p:txBody>
      </p:sp>
      <p:sp>
        <p:nvSpPr>
          <p:cNvPr id="5" name="Footer Placeholder 4">
            <a:extLst>
              <a:ext uri="{FF2B5EF4-FFF2-40B4-BE49-F238E27FC236}">
                <a16:creationId xmlns:a16="http://schemas.microsoft.com/office/drawing/2014/main" id="{30D101B1-E4EB-4814-B351-B2A43847E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A528B-B958-4CB4-932E-2FB36D09D682}"/>
              </a:ext>
            </a:extLst>
          </p:cNvPr>
          <p:cNvSpPr>
            <a:spLocks noGrp="1"/>
          </p:cNvSpPr>
          <p:nvPr>
            <p:ph type="sldNum" sz="quarter" idx="12"/>
          </p:nvPr>
        </p:nvSpPr>
        <p:spPr/>
        <p:txBody>
          <a:bodyPr/>
          <a:lstStyle/>
          <a:p>
            <a:fld id="{830845D0-334E-43EC-83ED-9654BC00F9E0}" type="slidenum">
              <a:rPr lang="en-US" smtClean="0"/>
              <a:t>‹#›</a:t>
            </a:fld>
            <a:endParaRPr lang="en-US"/>
          </a:p>
        </p:txBody>
      </p:sp>
    </p:spTree>
    <p:extLst>
      <p:ext uri="{BB962C8B-B14F-4D97-AF65-F5344CB8AC3E}">
        <p14:creationId xmlns:p14="http://schemas.microsoft.com/office/powerpoint/2010/main" val="149117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C3E0-619A-44C9-9599-523D127709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B05DF2-372A-478C-847F-2827ACE0E2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BCD1D2-E1E0-44B5-90DA-0D2BA6B64D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9ECABD-C111-4E55-AEBD-B1DA3753E060}"/>
              </a:ext>
            </a:extLst>
          </p:cNvPr>
          <p:cNvSpPr>
            <a:spLocks noGrp="1"/>
          </p:cNvSpPr>
          <p:nvPr>
            <p:ph type="dt" sz="half" idx="10"/>
          </p:nvPr>
        </p:nvSpPr>
        <p:spPr/>
        <p:txBody>
          <a:bodyPr/>
          <a:lstStyle/>
          <a:p>
            <a:fld id="{41AF53E7-628D-4853-82F5-7BBC9B9A4464}" type="datetimeFigureOut">
              <a:rPr lang="en-US" smtClean="0"/>
              <a:t>10/14/2021</a:t>
            </a:fld>
            <a:endParaRPr lang="en-US"/>
          </a:p>
        </p:txBody>
      </p:sp>
      <p:sp>
        <p:nvSpPr>
          <p:cNvPr id="6" name="Footer Placeholder 5">
            <a:extLst>
              <a:ext uri="{FF2B5EF4-FFF2-40B4-BE49-F238E27FC236}">
                <a16:creationId xmlns:a16="http://schemas.microsoft.com/office/drawing/2014/main" id="{75D9F6A4-42AD-43D6-A5A4-A2B1F9D4B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D62F27-2461-4F0E-AEFF-042C02E7EE1C}"/>
              </a:ext>
            </a:extLst>
          </p:cNvPr>
          <p:cNvSpPr>
            <a:spLocks noGrp="1"/>
          </p:cNvSpPr>
          <p:nvPr>
            <p:ph type="sldNum" sz="quarter" idx="12"/>
          </p:nvPr>
        </p:nvSpPr>
        <p:spPr/>
        <p:txBody>
          <a:bodyPr/>
          <a:lstStyle/>
          <a:p>
            <a:fld id="{830845D0-334E-43EC-83ED-9654BC00F9E0}" type="slidenum">
              <a:rPr lang="en-US" smtClean="0"/>
              <a:t>‹#›</a:t>
            </a:fld>
            <a:endParaRPr lang="en-US"/>
          </a:p>
        </p:txBody>
      </p:sp>
    </p:spTree>
    <p:extLst>
      <p:ext uri="{BB962C8B-B14F-4D97-AF65-F5344CB8AC3E}">
        <p14:creationId xmlns:p14="http://schemas.microsoft.com/office/powerpoint/2010/main" val="1305524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49D2-B5C2-420D-803E-33E7DF5AD4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B0D7F3-15ED-4D4F-8815-4A7B714224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EA4647-009E-458F-879B-6F755C3DCF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E88B60-EBA7-41AC-960C-2F01FDFFA5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6A533-CA1E-4A67-BA1F-0AC7212F8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3A1D78-323F-458B-8B55-2CFA360FC65A}"/>
              </a:ext>
            </a:extLst>
          </p:cNvPr>
          <p:cNvSpPr>
            <a:spLocks noGrp="1"/>
          </p:cNvSpPr>
          <p:nvPr>
            <p:ph type="dt" sz="half" idx="10"/>
          </p:nvPr>
        </p:nvSpPr>
        <p:spPr/>
        <p:txBody>
          <a:bodyPr/>
          <a:lstStyle/>
          <a:p>
            <a:fld id="{41AF53E7-628D-4853-82F5-7BBC9B9A4464}" type="datetimeFigureOut">
              <a:rPr lang="en-US" smtClean="0"/>
              <a:t>10/14/2021</a:t>
            </a:fld>
            <a:endParaRPr lang="en-US"/>
          </a:p>
        </p:txBody>
      </p:sp>
      <p:sp>
        <p:nvSpPr>
          <p:cNvPr id="8" name="Footer Placeholder 7">
            <a:extLst>
              <a:ext uri="{FF2B5EF4-FFF2-40B4-BE49-F238E27FC236}">
                <a16:creationId xmlns:a16="http://schemas.microsoft.com/office/drawing/2014/main" id="{6E70B270-E19F-4997-A318-C62A48144B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3431A3-F8F0-466F-9DC8-EB7F6F87A7B4}"/>
              </a:ext>
            </a:extLst>
          </p:cNvPr>
          <p:cNvSpPr>
            <a:spLocks noGrp="1"/>
          </p:cNvSpPr>
          <p:nvPr>
            <p:ph type="sldNum" sz="quarter" idx="12"/>
          </p:nvPr>
        </p:nvSpPr>
        <p:spPr/>
        <p:txBody>
          <a:bodyPr/>
          <a:lstStyle/>
          <a:p>
            <a:fld id="{830845D0-334E-43EC-83ED-9654BC00F9E0}" type="slidenum">
              <a:rPr lang="en-US" smtClean="0"/>
              <a:t>‹#›</a:t>
            </a:fld>
            <a:endParaRPr lang="en-US"/>
          </a:p>
        </p:txBody>
      </p:sp>
    </p:spTree>
    <p:extLst>
      <p:ext uri="{BB962C8B-B14F-4D97-AF65-F5344CB8AC3E}">
        <p14:creationId xmlns:p14="http://schemas.microsoft.com/office/powerpoint/2010/main" val="2778157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32E60-23B1-4368-B75F-D228472F10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70A3D5-9F9E-4ABA-8BDB-9BD30D79C88E}"/>
              </a:ext>
            </a:extLst>
          </p:cNvPr>
          <p:cNvSpPr>
            <a:spLocks noGrp="1"/>
          </p:cNvSpPr>
          <p:nvPr>
            <p:ph type="dt" sz="half" idx="10"/>
          </p:nvPr>
        </p:nvSpPr>
        <p:spPr/>
        <p:txBody>
          <a:bodyPr/>
          <a:lstStyle/>
          <a:p>
            <a:fld id="{41AF53E7-628D-4853-82F5-7BBC9B9A4464}" type="datetimeFigureOut">
              <a:rPr lang="en-US" smtClean="0"/>
              <a:t>10/14/2021</a:t>
            </a:fld>
            <a:endParaRPr lang="en-US"/>
          </a:p>
        </p:txBody>
      </p:sp>
      <p:sp>
        <p:nvSpPr>
          <p:cNvPr id="4" name="Footer Placeholder 3">
            <a:extLst>
              <a:ext uri="{FF2B5EF4-FFF2-40B4-BE49-F238E27FC236}">
                <a16:creationId xmlns:a16="http://schemas.microsoft.com/office/drawing/2014/main" id="{C92C9883-C39E-46D1-9BCA-875964A1F9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4F81A3-006A-494E-8C09-846BE0D360A6}"/>
              </a:ext>
            </a:extLst>
          </p:cNvPr>
          <p:cNvSpPr>
            <a:spLocks noGrp="1"/>
          </p:cNvSpPr>
          <p:nvPr>
            <p:ph type="sldNum" sz="quarter" idx="12"/>
          </p:nvPr>
        </p:nvSpPr>
        <p:spPr/>
        <p:txBody>
          <a:bodyPr/>
          <a:lstStyle/>
          <a:p>
            <a:fld id="{830845D0-334E-43EC-83ED-9654BC00F9E0}" type="slidenum">
              <a:rPr lang="en-US" smtClean="0"/>
              <a:t>‹#›</a:t>
            </a:fld>
            <a:endParaRPr lang="en-US"/>
          </a:p>
        </p:txBody>
      </p:sp>
    </p:spTree>
    <p:extLst>
      <p:ext uri="{BB962C8B-B14F-4D97-AF65-F5344CB8AC3E}">
        <p14:creationId xmlns:p14="http://schemas.microsoft.com/office/powerpoint/2010/main" val="2616981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4CF-7493-45D2-9D5E-2E9CB4532147}"/>
              </a:ext>
            </a:extLst>
          </p:cNvPr>
          <p:cNvSpPr>
            <a:spLocks noGrp="1"/>
          </p:cNvSpPr>
          <p:nvPr>
            <p:ph type="dt" sz="half" idx="10"/>
          </p:nvPr>
        </p:nvSpPr>
        <p:spPr/>
        <p:txBody>
          <a:bodyPr/>
          <a:lstStyle/>
          <a:p>
            <a:fld id="{41AF53E7-628D-4853-82F5-7BBC9B9A4464}" type="datetimeFigureOut">
              <a:rPr lang="en-US" smtClean="0"/>
              <a:t>10/14/2021</a:t>
            </a:fld>
            <a:endParaRPr lang="en-US"/>
          </a:p>
        </p:txBody>
      </p:sp>
      <p:sp>
        <p:nvSpPr>
          <p:cNvPr id="3" name="Footer Placeholder 2">
            <a:extLst>
              <a:ext uri="{FF2B5EF4-FFF2-40B4-BE49-F238E27FC236}">
                <a16:creationId xmlns:a16="http://schemas.microsoft.com/office/drawing/2014/main" id="{C1C57AB3-A579-4265-955B-3B1855CE11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D06268-43F2-46DA-A55D-D017B1FE16B9}"/>
              </a:ext>
            </a:extLst>
          </p:cNvPr>
          <p:cNvSpPr>
            <a:spLocks noGrp="1"/>
          </p:cNvSpPr>
          <p:nvPr>
            <p:ph type="sldNum" sz="quarter" idx="12"/>
          </p:nvPr>
        </p:nvSpPr>
        <p:spPr/>
        <p:txBody>
          <a:bodyPr/>
          <a:lstStyle/>
          <a:p>
            <a:fld id="{830845D0-334E-43EC-83ED-9654BC00F9E0}" type="slidenum">
              <a:rPr lang="en-US" smtClean="0"/>
              <a:t>‹#›</a:t>
            </a:fld>
            <a:endParaRPr lang="en-US"/>
          </a:p>
        </p:txBody>
      </p:sp>
    </p:spTree>
    <p:extLst>
      <p:ext uri="{BB962C8B-B14F-4D97-AF65-F5344CB8AC3E}">
        <p14:creationId xmlns:p14="http://schemas.microsoft.com/office/powerpoint/2010/main" val="244387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25C7-BDA6-46BF-B2FC-19996209F9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A2C3C1-7A9A-4B59-BAEE-159D95DF4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352927-B565-480E-B05B-BF30BD8D6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1E671-4C8B-4375-879E-E437A70DDA4E}"/>
              </a:ext>
            </a:extLst>
          </p:cNvPr>
          <p:cNvSpPr>
            <a:spLocks noGrp="1"/>
          </p:cNvSpPr>
          <p:nvPr>
            <p:ph type="dt" sz="half" idx="10"/>
          </p:nvPr>
        </p:nvSpPr>
        <p:spPr/>
        <p:txBody>
          <a:bodyPr/>
          <a:lstStyle/>
          <a:p>
            <a:fld id="{41AF53E7-628D-4853-82F5-7BBC9B9A4464}" type="datetimeFigureOut">
              <a:rPr lang="en-US" smtClean="0"/>
              <a:t>10/14/2021</a:t>
            </a:fld>
            <a:endParaRPr lang="en-US"/>
          </a:p>
        </p:txBody>
      </p:sp>
      <p:sp>
        <p:nvSpPr>
          <p:cNvPr id="6" name="Footer Placeholder 5">
            <a:extLst>
              <a:ext uri="{FF2B5EF4-FFF2-40B4-BE49-F238E27FC236}">
                <a16:creationId xmlns:a16="http://schemas.microsoft.com/office/drawing/2014/main" id="{A241A649-54C4-4F57-AE35-1F3198706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D60AB8-63D9-4F7B-AEFC-D85B15CCC1DB}"/>
              </a:ext>
            </a:extLst>
          </p:cNvPr>
          <p:cNvSpPr>
            <a:spLocks noGrp="1"/>
          </p:cNvSpPr>
          <p:nvPr>
            <p:ph type="sldNum" sz="quarter" idx="12"/>
          </p:nvPr>
        </p:nvSpPr>
        <p:spPr/>
        <p:txBody>
          <a:bodyPr/>
          <a:lstStyle/>
          <a:p>
            <a:fld id="{830845D0-334E-43EC-83ED-9654BC00F9E0}" type="slidenum">
              <a:rPr lang="en-US" smtClean="0"/>
              <a:t>‹#›</a:t>
            </a:fld>
            <a:endParaRPr lang="en-US"/>
          </a:p>
        </p:txBody>
      </p:sp>
    </p:spTree>
    <p:extLst>
      <p:ext uri="{BB962C8B-B14F-4D97-AF65-F5344CB8AC3E}">
        <p14:creationId xmlns:p14="http://schemas.microsoft.com/office/powerpoint/2010/main" val="307511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782E-4C00-4886-A49F-5F81CA3DAE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231377-0F1E-4D79-A54E-363397653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FCA516-8B22-43F5-B8EF-027538B7B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4A6499-3D00-4BB6-9852-815467D7A138}"/>
              </a:ext>
            </a:extLst>
          </p:cNvPr>
          <p:cNvSpPr>
            <a:spLocks noGrp="1"/>
          </p:cNvSpPr>
          <p:nvPr>
            <p:ph type="dt" sz="half" idx="10"/>
          </p:nvPr>
        </p:nvSpPr>
        <p:spPr/>
        <p:txBody>
          <a:bodyPr/>
          <a:lstStyle/>
          <a:p>
            <a:fld id="{41AF53E7-628D-4853-82F5-7BBC9B9A4464}" type="datetimeFigureOut">
              <a:rPr lang="en-US" smtClean="0"/>
              <a:t>10/14/2021</a:t>
            </a:fld>
            <a:endParaRPr lang="en-US"/>
          </a:p>
        </p:txBody>
      </p:sp>
      <p:sp>
        <p:nvSpPr>
          <p:cNvPr id="6" name="Footer Placeholder 5">
            <a:extLst>
              <a:ext uri="{FF2B5EF4-FFF2-40B4-BE49-F238E27FC236}">
                <a16:creationId xmlns:a16="http://schemas.microsoft.com/office/drawing/2014/main" id="{974E6C66-91FD-4F9E-9756-E8C806BE6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21354-6EED-4915-B461-2D3662B15A51}"/>
              </a:ext>
            </a:extLst>
          </p:cNvPr>
          <p:cNvSpPr>
            <a:spLocks noGrp="1"/>
          </p:cNvSpPr>
          <p:nvPr>
            <p:ph type="sldNum" sz="quarter" idx="12"/>
          </p:nvPr>
        </p:nvSpPr>
        <p:spPr/>
        <p:txBody>
          <a:bodyPr/>
          <a:lstStyle/>
          <a:p>
            <a:fld id="{830845D0-334E-43EC-83ED-9654BC00F9E0}" type="slidenum">
              <a:rPr lang="en-US" smtClean="0"/>
              <a:t>‹#›</a:t>
            </a:fld>
            <a:endParaRPr lang="en-US"/>
          </a:p>
        </p:txBody>
      </p:sp>
    </p:spTree>
    <p:extLst>
      <p:ext uri="{BB962C8B-B14F-4D97-AF65-F5344CB8AC3E}">
        <p14:creationId xmlns:p14="http://schemas.microsoft.com/office/powerpoint/2010/main" val="197681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4971B4-4BC9-424C-97DC-0D5B04360B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A77173-8BC3-40F0-BC76-405F476BBC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10314-5DE0-402F-8C89-9074F72C3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F53E7-628D-4853-82F5-7BBC9B9A4464}" type="datetimeFigureOut">
              <a:rPr lang="en-US" smtClean="0"/>
              <a:t>10/14/2021</a:t>
            </a:fld>
            <a:endParaRPr lang="en-US"/>
          </a:p>
        </p:txBody>
      </p:sp>
      <p:sp>
        <p:nvSpPr>
          <p:cNvPr id="5" name="Footer Placeholder 4">
            <a:extLst>
              <a:ext uri="{FF2B5EF4-FFF2-40B4-BE49-F238E27FC236}">
                <a16:creationId xmlns:a16="http://schemas.microsoft.com/office/drawing/2014/main" id="{054EEF22-2553-4F4E-ABC4-B778CB591B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8844C7-B582-4201-B5D5-E8648F895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845D0-334E-43EC-83ED-9654BC00F9E0}" type="slidenum">
              <a:rPr lang="en-US" smtClean="0"/>
              <a:t>‹#›</a:t>
            </a:fld>
            <a:endParaRPr lang="en-US"/>
          </a:p>
        </p:txBody>
      </p:sp>
    </p:spTree>
    <p:extLst>
      <p:ext uri="{BB962C8B-B14F-4D97-AF65-F5344CB8AC3E}">
        <p14:creationId xmlns:p14="http://schemas.microsoft.com/office/powerpoint/2010/main" val="946324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8AAA-A254-4E88-8F6B-604ADB0E0E81}"/>
              </a:ext>
            </a:extLst>
          </p:cNvPr>
          <p:cNvSpPr>
            <a:spLocks noGrp="1"/>
          </p:cNvSpPr>
          <p:nvPr>
            <p:ph type="ctrTitle"/>
          </p:nvPr>
        </p:nvSpPr>
        <p:spPr/>
        <p:txBody>
          <a:bodyPr/>
          <a:lstStyle/>
          <a:p>
            <a:r>
              <a:rPr lang="en-US" dirty="0"/>
              <a:t>Assessing </a:t>
            </a:r>
            <a:r>
              <a:rPr lang="en-US" dirty="0" err="1"/>
              <a:t>Lovoo’s</a:t>
            </a:r>
            <a:r>
              <a:rPr lang="en-US" dirty="0"/>
              <a:t> VIP Membership Status</a:t>
            </a:r>
          </a:p>
        </p:txBody>
      </p:sp>
      <p:sp>
        <p:nvSpPr>
          <p:cNvPr id="3" name="Subtitle 2">
            <a:extLst>
              <a:ext uri="{FF2B5EF4-FFF2-40B4-BE49-F238E27FC236}">
                <a16:creationId xmlns:a16="http://schemas.microsoft.com/office/drawing/2014/main" id="{7D2B8BEF-E836-482F-A9A6-E76A8F2185A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8903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BA24A0-D27F-4611-849A-EF7A7C6D5629}"/>
              </a:ext>
            </a:extLst>
          </p:cNvPr>
          <p:cNvSpPr>
            <a:spLocks noGrp="1"/>
          </p:cNvSpPr>
          <p:nvPr>
            <p:ph type="title"/>
          </p:nvPr>
        </p:nvSpPr>
        <p:spPr>
          <a:xfrm>
            <a:off x="1046746" y="586822"/>
            <a:ext cx="3560252" cy="1645920"/>
          </a:xfrm>
        </p:spPr>
        <p:txBody>
          <a:bodyPr>
            <a:normAutofit/>
          </a:bodyPr>
          <a:lstStyle/>
          <a:p>
            <a:r>
              <a:rPr lang="en-US" sz="3200"/>
              <a:t>Non-VIP profile</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23627666-B851-49B8-8728-9EBCE4A332D3}"/>
              </a:ext>
            </a:extLst>
          </p:cNvPr>
          <p:cNvSpPr>
            <a:spLocks noGrp="1"/>
          </p:cNvSpPr>
          <p:nvPr>
            <p:ph idx="1"/>
          </p:nvPr>
        </p:nvSpPr>
        <p:spPr>
          <a:xfrm>
            <a:off x="5351164" y="586822"/>
            <a:ext cx="6002636" cy="1645920"/>
          </a:xfrm>
        </p:spPr>
        <p:txBody>
          <a:bodyPr anchor="ctr">
            <a:normAutofit/>
          </a:bodyPr>
          <a:lstStyle/>
          <a:p>
            <a:endParaRPr lang="en-US" sz="1800"/>
          </a:p>
        </p:txBody>
      </p:sp>
      <p:graphicFrame>
        <p:nvGraphicFramePr>
          <p:cNvPr id="7" name="Content Placeholder 3">
            <a:extLst>
              <a:ext uri="{FF2B5EF4-FFF2-40B4-BE49-F238E27FC236}">
                <a16:creationId xmlns:a16="http://schemas.microsoft.com/office/drawing/2014/main" id="{11F88024-B8CB-4676-A6B6-30F8BF51F6F4}"/>
              </a:ext>
            </a:extLst>
          </p:cNvPr>
          <p:cNvGraphicFramePr>
            <a:graphicFrameLocks/>
          </p:cNvGraphicFramePr>
          <p:nvPr/>
        </p:nvGraphicFramePr>
        <p:xfrm>
          <a:off x="557784" y="3851733"/>
          <a:ext cx="11164834" cy="1248516"/>
        </p:xfrm>
        <a:graphic>
          <a:graphicData uri="http://schemas.openxmlformats.org/drawingml/2006/table">
            <a:tbl>
              <a:tblPr/>
              <a:tblGrid>
                <a:gridCol w="313251">
                  <a:extLst>
                    <a:ext uri="{9D8B030D-6E8A-4147-A177-3AD203B41FA5}">
                      <a16:colId xmlns:a16="http://schemas.microsoft.com/office/drawing/2014/main" val="1783516509"/>
                    </a:ext>
                  </a:extLst>
                </a:gridCol>
                <a:gridCol w="463060">
                  <a:extLst>
                    <a:ext uri="{9D8B030D-6E8A-4147-A177-3AD203B41FA5}">
                      <a16:colId xmlns:a16="http://schemas.microsoft.com/office/drawing/2014/main" val="3615780020"/>
                    </a:ext>
                  </a:extLst>
                </a:gridCol>
                <a:gridCol w="684029">
                  <a:extLst>
                    <a:ext uri="{9D8B030D-6E8A-4147-A177-3AD203B41FA5}">
                      <a16:colId xmlns:a16="http://schemas.microsoft.com/office/drawing/2014/main" val="1060582123"/>
                    </a:ext>
                  </a:extLst>
                </a:gridCol>
                <a:gridCol w="820730">
                  <a:extLst>
                    <a:ext uri="{9D8B030D-6E8A-4147-A177-3AD203B41FA5}">
                      <a16:colId xmlns:a16="http://schemas.microsoft.com/office/drawing/2014/main" val="3009401643"/>
                    </a:ext>
                  </a:extLst>
                </a:gridCol>
                <a:gridCol w="622233">
                  <a:extLst>
                    <a:ext uri="{9D8B030D-6E8A-4147-A177-3AD203B41FA5}">
                      <a16:colId xmlns:a16="http://schemas.microsoft.com/office/drawing/2014/main" val="2355312693"/>
                    </a:ext>
                  </a:extLst>
                </a:gridCol>
                <a:gridCol w="547327">
                  <a:extLst>
                    <a:ext uri="{9D8B030D-6E8A-4147-A177-3AD203B41FA5}">
                      <a16:colId xmlns:a16="http://schemas.microsoft.com/office/drawing/2014/main" val="275523852"/>
                    </a:ext>
                  </a:extLst>
                </a:gridCol>
                <a:gridCol w="504258">
                  <a:extLst>
                    <a:ext uri="{9D8B030D-6E8A-4147-A177-3AD203B41FA5}">
                      <a16:colId xmlns:a16="http://schemas.microsoft.com/office/drawing/2014/main" val="694976942"/>
                    </a:ext>
                  </a:extLst>
                </a:gridCol>
                <a:gridCol w="451825">
                  <a:extLst>
                    <a:ext uri="{9D8B030D-6E8A-4147-A177-3AD203B41FA5}">
                      <a16:colId xmlns:a16="http://schemas.microsoft.com/office/drawing/2014/main" val="2891224007"/>
                    </a:ext>
                  </a:extLst>
                </a:gridCol>
                <a:gridCol w="581036">
                  <a:extLst>
                    <a:ext uri="{9D8B030D-6E8A-4147-A177-3AD203B41FA5}">
                      <a16:colId xmlns:a16="http://schemas.microsoft.com/office/drawing/2014/main" val="2806275945"/>
                    </a:ext>
                  </a:extLst>
                </a:gridCol>
                <a:gridCol w="528601">
                  <a:extLst>
                    <a:ext uri="{9D8B030D-6E8A-4147-A177-3AD203B41FA5}">
                      <a16:colId xmlns:a16="http://schemas.microsoft.com/office/drawing/2014/main" val="2872539195"/>
                    </a:ext>
                  </a:extLst>
                </a:gridCol>
                <a:gridCol w="421863">
                  <a:extLst>
                    <a:ext uri="{9D8B030D-6E8A-4147-A177-3AD203B41FA5}">
                      <a16:colId xmlns:a16="http://schemas.microsoft.com/office/drawing/2014/main" val="277990509"/>
                    </a:ext>
                  </a:extLst>
                </a:gridCol>
                <a:gridCol w="174678">
                  <a:extLst>
                    <a:ext uri="{9D8B030D-6E8A-4147-A177-3AD203B41FA5}">
                      <a16:colId xmlns:a16="http://schemas.microsoft.com/office/drawing/2014/main" val="30575013"/>
                    </a:ext>
                  </a:extLst>
                </a:gridCol>
                <a:gridCol w="421863">
                  <a:extLst>
                    <a:ext uri="{9D8B030D-6E8A-4147-A177-3AD203B41FA5}">
                      <a16:colId xmlns:a16="http://schemas.microsoft.com/office/drawing/2014/main" val="2644087078"/>
                    </a:ext>
                  </a:extLst>
                </a:gridCol>
                <a:gridCol w="290780">
                  <a:extLst>
                    <a:ext uri="{9D8B030D-6E8A-4147-A177-3AD203B41FA5}">
                      <a16:colId xmlns:a16="http://schemas.microsoft.com/office/drawing/2014/main" val="189436076"/>
                    </a:ext>
                  </a:extLst>
                </a:gridCol>
                <a:gridCol w="506130">
                  <a:extLst>
                    <a:ext uri="{9D8B030D-6E8A-4147-A177-3AD203B41FA5}">
                      <a16:colId xmlns:a16="http://schemas.microsoft.com/office/drawing/2014/main" val="2011535516"/>
                    </a:ext>
                  </a:extLst>
                </a:gridCol>
                <a:gridCol w="421863">
                  <a:extLst>
                    <a:ext uri="{9D8B030D-6E8A-4147-A177-3AD203B41FA5}">
                      <a16:colId xmlns:a16="http://schemas.microsoft.com/office/drawing/2014/main" val="1492019549"/>
                    </a:ext>
                  </a:extLst>
                </a:gridCol>
                <a:gridCol w="831966">
                  <a:extLst>
                    <a:ext uri="{9D8B030D-6E8A-4147-A177-3AD203B41FA5}">
                      <a16:colId xmlns:a16="http://schemas.microsoft.com/office/drawing/2014/main" val="2773542513"/>
                    </a:ext>
                  </a:extLst>
                </a:gridCol>
                <a:gridCol w="644705">
                  <a:extLst>
                    <a:ext uri="{9D8B030D-6E8A-4147-A177-3AD203B41FA5}">
                      <a16:colId xmlns:a16="http://schemas.microsoft.com/office/drawing/2014/main" val="1712561192"/>
                    </a:ext>
                  </a:extLst>
                </a:gridCol>
                <a:gridCol w="421863">
                  <a:extLst>
                    <a:ext uri="{9D8B030D-6E8A-4147-A177-3AD203B41FA5}">
                      <a16:colId xmlns:a16="http://schemas.microsoft.com/office/drawing/2014/main" val="4057887475"/>
                    </a:ext>
                  </a:extLst>
                </a:gridCol>
                <a:gridCol w="294525">
                  <a:extLst>
                    <a:ext uri="{9D8B030D-6E8A-4147-A177-3AD203B41FA5}">
                      <a16:colId xmlns:a16="http://schemas.microsoft.com/office/drawing/2014/main" val="2438444759"/>
                    </a:ext>
                  </a:extLst>
                </a:gridCol>
                <a:gridCol w="672793">
                  <a:extLst>
                    <a:ext uri="{9D8B030D-6E8A-4147-A177-3AD203B41FA5}">
                      <a16:colId xmlns:a16="http://schemas.microsoft.com/office/drawing/2014/main" val="2830367522"/>
                    </a:ext>
                  </a:extLst>
                </a:gridCol>
                <a:gridCol w="545455">
                  <a:extLst>
                    <a:ext uri="{9D8B030D-6E8A-4147-A177-3AD203B41FA5}">
                      <a16:colId xmlns:a16="http://schemas.microsoft.com/office/drawing/2014/main" val="521783914"/>
                    </a:ext>
                  </a:extLst>
                </a:gridCol>
              </a:tblGrid>
              <a:tr h="138724">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 </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age</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counts_pictures</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counts_profileVisits</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counts_kisses</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counts_fans</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distance</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isFlirtstar</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isHighlighted</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isInfluencer</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isMobile</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isOnline</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isVip</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lang_count</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verified</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shareProfileEnabled</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lastOnlineTime</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birthd</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crypt</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isSystemProfile</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index1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extLst>
                  <a:ext uri="{0D108BD9-81ED-4DB2-BD59-A6C34878D82A}">
                    <a16:rowId xmlns:a16="http://schemas.microsoft.com/office/drawing/2014/main" val="3959824759"/>
                  </a:ext>
                </a:extLst>
              </a:tr>
              <a:tr h="138724">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count</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3901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3901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3901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3901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3901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3855</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3901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3901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3901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3901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3901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3901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3901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3901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3901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3.90E+03</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3901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46</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2</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3901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extLst>
                  <a:ext uri="{0D108BD9-81ED-4DB2-BD59-A6C34878D82A}">
                    <a16:rowId xmlns:a16="http://schemas.microsoft.com/office/drawing/2014/main" val="327971577"/>
                  </a:ext>
                </a:extLst>
              </a:tr>
              <a:tr h="138724">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mean</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22.000769</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4.735452</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3676.669316</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155.100231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2.332992</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208.044384</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0.011536</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0.011536</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0.744168</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0.588567</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1.106127</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0.216098</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0.961036</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1.43E+09</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0.003845</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2011.606511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extLst>
                  <a:ext uri="{0D108BD9-81ED-4DB2-BD59-A6C34878D82A}">
                    <a16:rowId xmlns:a16="http://schemas.microsoft.com/office/drawing/2014/main" val="3800792135"/>
                  </a:ext>
                </a:extLst>
              </a:tr>
              <a:tr h="138724">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std</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1.955334</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4.351156</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6831.884617</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373.64017</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12.331307</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182.768339</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0.106796</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0.106796</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0.436384</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0.492156</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0.576031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0.411635</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0.193535</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8.14E+05</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0.061898</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1153.306006</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extLst>
                  <a:ext uri="{0D108BD9-81ED-4DB2-BD59-A6C34878D82A}">
                    <a16:rowId xmlns:a16="http://schemas.microsoft.com/office/drawing/2014/main" val="2643873852"/>
                  </a:ext>
                </a:extLst>
              </a:tr>
              <a:tr h="138724">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min</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18</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1.43E+09</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extLst>
                  <a:ext uri="{0D108BD9-81ED-4DB2-BD59-A6C34878D82A}">
                    <a16:rowId xmlns:a16="http://schemas.microsoft.com/office/drawing/2014/main" val="1763832828"/>
                  </a:ext>
                </a:extLst>
              </a:tr>
              <a:tr h="138724">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25%</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20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2</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375</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86.15</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1.43E+09</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1013</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extLst>
                  <a:ext uri="{0D108BD9-81ED-4DB2-BD59-A6C34878D82A}">
                    <a16:rowId xmlns:a16="http://schemas.microsoft.com/office/drawing/2014/main" val="2941015873"/>
                  </a:ext>
                </a:extLst>
              </a:tr>
              <a:tr h="138724">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50%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22</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4</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1190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43</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173</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1.43E+09</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2023</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extLst>
                  <a:ext uri="{0D108BD9-81ED-4DB2-BD59-A6C34878D82A}">
                    <a16:rowId xmlns:a16="http://schemas.microsoft.com/office/drawing/2014/main" val="2195370201"/>
                  </a:ext>
                </a:extLst>
              </a:tr>
              <a:tr h="138724">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75%</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24</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6</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4033</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140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319</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1.43E+09</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3011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solidFill>
                      <a:srgbClr val="F5F5F5"/>
                    </a:solidFill>
                  </a:tcPr>
                </a:tc>
                <a:extLst>
                  <a:ext uri="{0D108BD9-81ED-4DB2-BD59-A6C34878D82A}">
                    <a16:rowId xmlns:a16="http://schemas.microsoft.com/office/drawing/2014/main" val="906391646"/>
                  </a:ext>
                </a:extLst>
              </a:tr>
              <a:tr h="138724">
                <a:tc>
                  <a:txBody>
                    <a:bodyPr/>
                    <a:lstStyle/>
                    <a:p>
                      <a:pPr algn="r" fontAlgn="ctr">
                        <a:spcBef>
                          <a:spcPts val="0"/>
                        </a:spcBef>
                        <a:spcAft>
                          <a:spcPts val="0"/>
                        </a:spcAft>
                      </a:pPr>
                      <a:r>
                        <a:rPr lang="en-US" sz="600" b="1" i="0" u="none" strike="noStrike">
                          <a:solidFill>
                            <a:srgbClr val="000000"/>
                          </a:solidFill>
                          <a:effectLst/>
                          <a:latin typeface="Arial" panose="020B0604020202020204" pitchFamily="34" charset="0"/>
                        </a:rPr>
                        <a:t>max</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28</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164425</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9288</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241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6918</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9</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1.43E+09</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tc>
                  <a:txBody>
                    <a:bodyPr/>
                    <a:lstStyle/>
                    <a:p>
                      <a:pPr algn="r" fontAlgn="ctr">
                        <a:spcBef>
                          <a:spcPts val="0"/>
                        </a:spcBef>
                        <a:spcAft>
                          <a:spcPts val="0"/>
                        </a:spcAft>
                      </a:pPr>
                      <a:r>
                        <a:rPr lang="en-US" sz="600" b="0" i="0" u="none" strike="noStrike">
                          <a:solidFill>
                            <a:srgbClr val="000000"/>
                          </a:solidFill>
                          <a:effectLst/>
                          <a:latin typeface="Arial" panose="020B0604020202020204" pitchFamily="34" charset="0"/>
                        </a:rPr>
                        <a:t>3991</a:t>
                      </a:r>
                      <a:endParaRPr lang="en-US" sz="2100" b="0" i="0" u="none" strike="noStrike">
                        <a:effectLst/>
                        <a:latin typeface="Arial" panose="020B0604020202020204" pitchFamily="34" charset="0"/>
                      </a:endParaRPr>
                    </a:p>
                  </a:txBody>
                  <a:tcPr marL="5693" marR="5693" marT="5693" marB="0" anchor="ctr">
                    <a:lnL>
                      <a:noFill/>
                    </a:lnL>
                    <a:lnR>
                      <a:noFill/>
                    </a:lnR>
                    <a:lnT>
                      <a:noFill/>
                    </a:lnT>
                    <a:lnB>
                      <a:noFill/>
                    </a:lnB>
                  </a:tcPr>
                </a:tc>
                <a:extLst>
                  <a:ext uri="{0D108BD9-81ED-4DB2-BD59-A6C34878D82A}">
                    <a16:rowId xmlns:a16="http://schemas.microsoft.com/office/drawing/2014/main" val="3935787845"/>
                  </a:ext>
                </a:extLst>
              </a:tr>
            </a:tbl>
          </a:graphicData>
        </a:graphic>
      </p:graphicFrame>
    </p:spTree>
    <p:extLst>
      <p:ext uri="{BB962C8B-B14F-4D97-AF65-F5344CB8AC3E}">
        <p14:creationId xmlns:p14="http://schemas.microsoft.com/office/powerpoint/2010/main" val="197891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C7DD-8DC9-4DD8-BEC8-67B0802E4E39}"/>
              </a:ext>
            </a:extLst>
          </p:cNvPr>
          <p:cNvSpPr>
            <a:spLocks noGrp="1"/>
          </p:cNvSpPr>
          <p:nvPr>
            <p:ph type="title"/>
          </p:nvPr>
        </p:nvSpPr>
        <p:spPr/>
        <p:txBody>
          <a:bodyPr/>
          <a:lstStyle/>
          <a:p>
            <a:r>
              <a:rPr lang="en-US" dirty="0"/>
              <a:t>Correlation</a:t>
            </a:r>
          </a:p>
        </p:txBody>
      </p:sp>
      <p:pic>
        <p:nvPicPr>
          <p:cNvPr id="5" name="Content Placeholder 4" descr="Graphical user interface&#10;&#10;Description automatically generated">
            <a:extLst>
              <a:ext uri="{FF2B5EF4-FFF2-40B4-BE49-F238E27FC236}">
                <a16:creationId xmlns:a16="http://schemas.microsoft.com/office/drawing/2014/main" id="{1F07D203-DE31-4BC8-8608-D9A6EFBFD8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4888" y="1825625"/>
            <a:ext cx="4862223" cy="4351338"/>
          </a:xfrm>
        </p:spPr>
      </p:pic>
    </p:spTree>
    <p:extLst>
      <p:ext uri="{BB962C8B-B14F-4D97-AF65-F5344CB8AC3E}">
        <p14:creationId xmlns:p14="http://schemas.microsoft.com/office/powerpoint/2010/main" val="120299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430D-A6DB-448A-99A5-E9F5681576D7}"/>
              </a:ext>
            </a:extLst>
          </p:cNvPr>
          <p:cNvSpPr>
            <a:spLocks noGrp="1"/>
          </p:cNvSpPr>
          <p:nvPr>
            <p:ph type="title"/>
          </p:nvPr>
        </p:nvSpPr>
        <p:spPr/>
        <p:txBody>
          <a:bodyPr/>
          <a:lstStyle/>
          <a:p>
            <a:r>
              <a:rPr lang="en-US" dirty="0"/>
              <a:t>Code for correlation</a:t>
            </a:r>
          </a:p>
        </p:txBody>
      </p:sp>
      <p:sp>
        <p:nvSpPr>
          <p:cNvPr id="3" name="Content Placeholder 2">
            <a:extLst>
              <a:ext uri="{FF2B5EF4-FFF2-40B4-BE49-F238E27FC236}">
                <a16:creationId xmlns:a16="http://schemas.microsoft.com/office/drawing/2014/main" id="{0A335F27-14EE-4B81-A6F0-992532425A29}"/>
              </a:ext>
            </a:extLst>
          </p:cNvPr>
          <p:cNvSpPr>
            <a:spLocks noGrp="1"/>
          </p:cNvSpPr>
          <p:nvPr>
            <p:ph idx="1"/>
          </p:nvPr>
        </p:nvSpPr>
        <p:spPr/>
        <p:txBody>
          <a:bodyPr>
            <a:normAutofit fontScale="92500" lnSpcReduction="10000"/>
          </a:bodyPr>
          <a:lstStyle/>
          <a:p>
            <a:r>
              <a:rPr lang="en-US" dirty="0"/>
              <a:t>f = </a:t>
            </a:r>
            <a:r>
              <a:rPr lang="en-US" dirty="0" err="1"/>
              <a:t>plt.figure</a:t>
            </a:r>
            <a:r>
              <a:rPr lang="en-US" dirty="0"/>
              <a:t>(</a:t>
            </a:r>
            <a:r>
              <a:rPr lang="en-US" dirty="0" err="1"/>
              <a:t>figsize</a:t>
            </a:r>
            <a:r>
              <a:rPr lang="en-US" dirty="0"/>
              <a:t>=(19, 15))</a:t>
            </a:r>
          </a:p>
          <a:p>
            <a:r>
              <a:rPr lang="en-US" dirty="0" err="1"/>
              <a:t>plt.matshow</a:t>
            </a:r>
            <a:r>
              <a:rPr lang="en-US" dirty="0"/>
              <a:t>(</a:t>
            </a:r>
            <a:r>
              <a:rPr lang="en-US" dirty="0" err="1"/>
              <a:t>cleaned.corr</a:t>
            </a:r>
            <a:r>
              <a:rPr lang="en-US" dirty="0"/>
              <a:t>(), </a:t>
            </a:r>
            <a:r>
              <a:rPr lang="en-US" dirty="0" err="1"/>
              <a:t>fignum</a:t>
            </a:r>
            <a:r>
              <a:rPr lang="en-US" dirty="0"/>
              <a:t>=</a:t>
            </a:r>
            <a:r>
              <a:rPr lang="en-US" dirty="0" err="1"/>
              <a:t>f.number</a:t>
            </a:r>
            <a:r>
              <a:rPr lang="en-US" dirty="0"/>
              <a:t>)</a:t>
            </a:r>
          </a:p>
          <a:p>
            <a:r>
              <a:rPr lang="en-US" dirty="0" err="1"/>
              <a:t>plt.xticks</a:t>
            </a:r>
            <a:r>
              <a:rPr lang="en-US" dirty="0"/>
              <a:t>(range(</a:t>
            </a:r>
            <a:r>
              <a:rPr lang="en-US" dirty="0" err="1"/>
              <a:t>cleaned.select_dtypes</a:t>
            </a:r>
            <a:r>
              <a:rPr lang="en-US" dirty="0"/>
              <a:t>(['number']).shape[1]), </a:t>
            </a:r>
            <a:r>
              <a:rPr lang="en-US" dirty="0" err="1"/>
              <a:t>cleaned.select_dtypes</a:t>
            </a:r>
            <a:r>
              <a:rPr lang="en-US" dirty="0"/>
              <a:t>(['number']).columns, </a:t>
            </a:r>
            <a:r>
              <a:rPr lang="en-US" dirty="0" err="1"/>
              <a:t>fontsize</a:t>
            </a:r>
            <a:r>
              <a:rPr lang="en-US" dirty="0"/>
              <a:t>=14, rotation=45)</a:t>
            </a:r>
          </a:p>
          <a:p>
            <a:r>
              <a:rPr lang="en-US" dirty="0" err="1"/>
              <a:t>plt.yticks</a:t>
            </a:r>
            <a:r>
              <a:rPr lang="en-US" dirty="0"/>
              <a:t>(range(</a:t>
            </a:r>
            <a:r>
              <a:rPr lang="en-US" dirty="0" err="1"/>
              <a:t>cleaned.select_dtypes</a:t>
            </a:r>
            <a:r>
              <a:rPr lang="en-US" dirty="0"/>
              <a:t>(['number']).shape[1]), </a:t>
            </a:r>
            <a:r>
              <a:rPr lang="en-US" dirty="0" err="1"/>
              <a:t>cleaned.select_dtypes</a:t>
            </a:r>
            <a:r>
              <a:rPr lang="en-US" dirty="0"/>
              <a:t>(['number']).columns, </a:t>
            </a:r>
            <a:r>
              <a:rPr lang="en-US" dirty="0" err="1"/>
              <a:t>fontsize</a:t>
            </a:r>
            <a:r>
              <a:rPr lang="en-US" dirty="0"/>
              <a:t>=14)</a:t>
            </a:r>
          </a:p>
          <a:p>
            <a:r>
              <a:rPr lang="en-US" dirty="0" err="1"/>
              <a:t>cb</a:t>
            </a:r>
            <a:r>
              <a:rPr lang="en-US" dirty="0"/>
              <a:t> = </a:t>
            </a:r>
            <a:r>
              <a:rPr lang="en-US" dirty="0" err="1"/>
              <a:t>plt.colorbar</a:t>
            </a:r>
            <a:r>
              <a:rPr lang="en-US" dirty="0"/>
              <a:t>()</a:t>
            </a:r>
          </a:p>
          <a:p>
            <a:r>
              <a:rPr lang="en-US" dirty="0" err="1"/>
              <a:t>cb.ax.tick_params</a:t>
            </a:r>
            <a:r>
              <a:rPr lang="en-US" dirty="0"/>
              <a:t>(</a:t>
            </a:r>
            <a:r>
              <a:rPr lang="en-US" dirty="0" err="1"/>
              <a:t>labelsize</a:t>
            </a:r>
            <a:r>
              <a:rPr lang="en-US" dirty="0"/>
              <a:t>=2)</a:t>
            </a:r>
          </a:p>
          <a:p>
            <a:r>
              <a:rPr lang="en-US" dirty="0" err="1"/>
              <a:t>plt.title</a:t>
            </a:r>
            <a:r>
              <a:rPr lang="en-US" dirty="0"/>
              <a:t>('Correlation Matrix', </a:t>
            </a:r>
            <a:r>
              <a:rPr lang="en-US" dirty="0" err="1"/>
              <a:t>fontsize</a:t>
            </a:r>
            <a:r>
              <a:rPr lang="en-US" dirty="0"/>
              <a:t>=16);</a:t>
            </a:r>
          </a:p>
          <a:p>
            <a:r>
              <a:rPr lang="en-US" dirty="0" err="1"/>
              <a:t>plt.show</a:t>
            </a:r>
            <a:r>
              <a:rPr lang="en-US" dirty="0"/>
              <a:t>()</a:t>
            </a:r>
          </a:p>
        </p:txBody>
      </p:sp>
    </p:spTree>
    <p:extLst>
      <p:ext uri="{BB962C8B-B14F-4D97-AF65-F5344CB8AC3E}">
        <p14:creationId xmlns:p14="http://schemas.microsoft.com/office/powerpoint/2010/main" val="93220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F654-22E9-4BAC-823B-9D78DFCFA2A3}"/>
              </a:ext>
            </a:extLst>
          </p:cNvPr>
          <p:cNvSpPr>
            <a:spLocks noGrp="1"/>
          </p:cNvSpPr>
          <p:nvPr>
            <p:ph type="title"/>
          </p:nvPr>
        </p:nvSpPr>
        <p:spPr/>
        <p:txBody>
          <a:bodyPr/>
          <a:lstStyle/>
          <a:p>
            <a:r>
              <a:rPr lang="en-US" dirty="0"/>
              <a:t>Simulation</a:t>
            </a:r>
          </a:p>
        </p:txBody>
      </p:sp>
      <p:sp>
        <p:nvSpPr>
          <p:cNvPr id="3" name="Content Placeholder 2">
            <a:extLst>
              <a:ext uri="{FF2B5EF4-FFF2-40B4-BE49-F238E27FC236}">
                <a16:creationId xmlns:a16="http://schemas.microsoft.com/office/drawing/2014/main" id="{FF2A17DD-E508-45FA-982A-9BCC95C3C098}"/>
              </a:ext>
            </a:extLst>
          </p:cNvPr>
          <p:cNvSpPr>
            <a:spLocks noGrp="1"/>
          </p:cNvSpPr>
          <p:nvPr>
            <p:ph idx="1"/>
          </p:nvPr>
        </p:nvSpPr>
        <p:spPr/>
        <p:txBody>
          <a:bodyPr/>
          <a:lstStyle/>
          <a:p>
            <a:r>
              <a:rPr lang="en-US" dirty="0"/>
              <a:t>3992 trials</a:t>
            </a:r>
          </a:p>
          <a:p>
            <a:r>
              <a:rPr lang="en-US" dirty="0"/>
              <a:t>Randomly sampling from the VIP kisses distribution</a:t>
            </a:r>
          </a:p>
          <a:p>
            <a:r>
              <a:rPr lang="en-US" dirty="0"/>
              <a:t>222.3 &gt; 155.1</a:t>
            </a:r>
          </a:p>
        </p:txBody>
      </p:sp>
      <p:pic>
        <p:nvPicPr>
          <p:cNvPr id="5" name="Picture 4" descr="Chart&#10;&#10;Description automatically generated">
            <a:extLst>
              <a:ext uri="{FF2B5EF4-FFF2-40B4-BE49-F238E27FC236}">
                <a16:creationId xmlns:a16="http://schemas.microsoft.com/office/drawing/2014/main" id="{E9EA09CC-5DDB-45BF-845D-406FA3232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25737"/>
            <a:ext cx="6023571" cy="3632263"/>
          </a:xfrm>
          <a:prstGeom prst="rect">
            <a:avLst/>
          </a:prstGeom>
        </p:spPr>
      </p:pic>
    </p:spTree>
    <p:extLst>
      <p:ext uri="{BB962C8B-B14F-4D97-AF65-F5344CB8AC3E}">
        <p14:creationId xmlns:p14="http://schemas.microsoft.com/office/powerpoint/2010/main" val="510144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74425-7E6D-4DBF-93A0-97263C8C49F0}"/>
              </a:ext>
            </a:extLst>
          </p:cNvPr>
          <p:cNvSpPr>
            <a:spLocks noGrp="1"/>
          </p:cNvSpPr>
          <p:nvPr>
            <p:ph type="title"/>
          </p:nvPr>
        </p:nvSpPr>
        <p:spPr/>
        <p:txBody>
          <a:bodyPr/>
          <a:lstStyle/>
          <a:p>
            <a:r>
              <a:rPr lang="en-US" dirty="0"/>
              <a:t>Code for simulation</a:t>
            </a:r>
          </a:p>
        </p:txBody>
      </p:sp>
      <p:pic>
        <p:nvPicPr>
          <p:cNvPr id="5" name="Content Placeholder 4">
            <a:extLst>
              <a:ext uri="{FF2B5EF4-FFF2-40B4-BE49-F238E27FC236}">
                <a16:creationId xmlns:a16="http://schemas.microsoft.com/office/drawing/2014/main" id="{FDD7B9D8-8D3B-4364-AF57-3EA37D280B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7595" y="2934486"/>
            <a:ext cx="4676809" cy="2133616"/>
          </a:xfrm>
        </p:spPr>
      </p:pic>
    </p:spTree>
    <p:extLst>
      <p:ext uri="{BB962C8B-B14F-4D97-AF65-F5344CB8AC3E}">
        <p14:creationId xmlns:p14="http://schemas.microsoft.com/office/powerpoint/2010/main" val="4088528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6B3BE-472B-45A1-AA44-3A33C653A0F9}"/>
              </a:ext>
            </a:extLst>
          </p:cNvPr>
          <p:cNvSpPr>
            <a:spLocks noGrp="1"/>
          </p:cNvSpPr>
          <p:nvPr>
            <p:ph type="title"/>
          </p:nvPr>
        </p:nvSpPr>
        <p:spPr/>
        <p:txBody>
          <a:bodyPr/>
          <a:lstStyle/>
          <a:p>
            <a:r>
              <a:rPr lang="en-US" dirty="0"/>
              <a:t>Box and whisker plot</a:t>
            </a:r>
          </a:p>
        </p:txBody>
      </p:sp>
      <p:pic>
        <p:nvPicPr>
          <p:cNvPr id="5" name="Content Placeholder 4" descr="A picture containing diagram&#10;&#10;Description automatically generated">
            <a:extLst>
              <a:ext uri="{FF2B5EF4-FFF2-40B4-BE49-F238E27FC236}">
                <a16:creationId xmlns:a16="http://schemas.microsoft.com/office/drawing/2014/main" id="{A0688650-C3F1-4BD0-A555-4A7391CBA6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6952" y="2426691"/>
            <a:ext cx="4838095" cy="3149206"/>
          </a:xfrm>
        </p:spPr>
      </p:pic>
    </p:spTree>
    <p:extLst>
      <p:ext uri="{BB962C8B-B14F-4D97-AF65-F5344CB8AC3E}">
        <p14:creationId xmlns:p14="http://schemas.microsoft.com/office/powerpoint/2010/main" val="314916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C2704-3467-42E9-85E1-49E1EF70AF9B}"/>
              </a:ext>
            </a:extLst>
          </p:cNvPr>
          <p:cNvSpPr>
            <a:spLocks noGrp="1"/>
          </p:cNvSpPr>
          <p:nvPr>
            <p:ph type="title"/>
          </p:nvPr>
        </p:nvSpPr>
        <p:spPr>
          <a:xfrm>
            <a:off x="841248" y="334644"/>
            <a:ext cx="10509504" cy="1076914"/>
          </a:xfrm>
        </p:spPr>
        <p:txBody>
          <a:bodyPr anchor="ctr">
            <a:normAutofit/>
          </a:bodyPr>
          <a:lstStyle/>
          <a:p>
            <a:r>
              <a:rPr lang="en-US" sz="3400"/>
              <a:t>VIPs are highlighted more often resulting in more profile views</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345AE28D-9475-443E-9C95-34B492CCBC8D}"/>
              </a:ext>
            </a:extLst>
          </p:cNvPr>
          <p:cNvGraphicFramePr>
            <a:graphicFrameLocks noGrp="1"/>
          </p:cNvGraphicFramePr>
          <p:nvPr>
            <p:ph idx="1"/>
            <p:extLst>
              <p:ext uri="{D42A27DB-BD31-4B8C-83A1-F6EECF244321}">
                <p14:modId xmlns:p14="http://schemas.microsoft.com/office/powerpoint/2010/main" val="2257938272"/>
              </p:ext>
            </p:extLst>
          </p:nvPr>
        </p:nvGraphicFramePr>
        <p:xfrm>
          <a:off x="1828880" y="1737360"/>
          <a:ext cx="8525097" cy="1700784"/>
        </p:xfrm>
        <a:graphic>
          <a:graphicData uri="http://schemas.openxmlformats.org/drawingml/2006/table">
            <a:tbl>
              <a:tblPr/>
              <a:tblGrid>
                <a:gridCol w="3113015">
                  <a:extLst>
                    <a:ext uri="{9D8B030D-6E8A-4147-A177-3AD203B41FA5}">
                      <a16:colId xmlns:a16="http://schemas.microsoft.com/office/drawing/2014/main" val="3106159477"/>
                    </a:ext>
                  </a:extLst>
                </a:gridCol>
                <a:gridCol w="5412082">
                  <a:extLst>
                    <a:ext uri="{9D8B030D-6E8A-4147-A177-3AD203B41FA5}">
                      <a16:colId xmlns:a16="http://schemas.microsoft.com/office/drawing/2014/main" val="2222963889"/>
                    </a:ext>
                  </a:extLst>
                </a:gridCol>
              </a:tblGrid>
              <a:tr h="566928">
                <a:tc>
                  <a:txBody>
                    <a:bodyPr/>
                    <a:lstStyle/>
                    <a:p>
                      <a:pPr algn="r" fontAlgn="ctr"/>
                      <a:r>
                        <a:rPr lang="en-US" sz="2500" b="1" dirty="0">
                          <a:effectLst/>
                        </a:rPr>
                        <a:t>count</a:t>
                      </a:r>
                    </a:p>
                  </a:txBody>
                  <a:tcPr marL="128847" marR="128847" marT="64424" marB="64424" anchor="ctr">
                    <a:lnL>
                      <a:noFill/>
                    </a:lnL>
                    <a:lnR>
                      <a:noFill/>
                    </a:lnR>
                    <a:lnT>
                      <a:noFill/>
                    </a:lnT>
                    <a:lnB>
                      <a:noFill/>
                    </a:lnB>
                    <a:solidFill>
                      <a:srgbClr val="FFFFFF"/>
                    </a:solidFill>
                  </a:tcPr>
                </a:tc>
                <a:tc>
                  <a:txBody>
                    <a:bodyPr/>
                    <a:lstStyle/>
                    <a:p>
                      <a:pPr algn="r" fontAlgn="ctr"/>
                      <a:r>
                        <a:rPr lang="en-US" sz="2500">
                          <a:effectLst/>
                        </a:rPr>
                        <a:t>3992.000000</a:t>
                      </a:r>
                    </a:p>
                  </a:txBody>
                  <a:tcPr marL="128847" marR="128847" marT="64424" marB="64424" anchor="ctr">
                    <a:lnL>
                      <a:noFill/>
                    </a:lnL>
                    <a:lnR>
                      <a:noFill/>
                    </a:lnR>
                    <a:lnT>
                      <a:noFill/>
                    </a:lnT>
                    <a:lnB>
                      <a:noFill/>
                    </a:lnB>
                    <a:solidFill>
                      <a:srgbClr val="FFFFFF"/>
                    </a:solidFill>
                  </a:tcPr>
                </a:tc>
                <a:extLst>
                  <a:ext uri="{0D108BD9-81ED-4DB2-BD59-A6C34878D82A}">
                    <a16:rowId xmlns:a16="http://schemas.microsoft.com/office/drawing/2014/main" val="1131459132"/>
                  </a:ext>
                </a:extLst>
              </a:tr>
              <a:tr h="566928">
                <a:tc>
                  <a:txBody>
                    <a:bodyPr/>
                    <a:lstStyle/>
                    <a:p>
                      <a:pPr algn="r" fontAlgn="ctr"/>
                      <a:r>
                        <a:rPr lang="en-US" sz="2500" b="1">
                          <a:effectLst/>
                        </a:rPr>
                        <a:t>mean</a:t>
                      </a:r>
                    </a:p>
                  </a:txBody>
                  <a:tcPr marL="128847" marR="128847" marT="64424" marB="64424" anchor="ctr">
                    <a:lnL>
                      <a:noFill/>
                    </a:lnL>
                    <a:lnR>
                      <a:noFill/>
                    </a:lnR>
                    <a:lnT>
                      <a:noFill/>
                    </a:lnT>
                    <a:lnB>
                      <a:noFill/>
                    </a:lnB>
                    <a:solidFill>
                      <a:srgbClr val="FFFFFF"/>
                    </a:solidFill>
                  </a:tcPr>
                </a:tc>
                <a:tc>
                  <a:txBody>
                    <a:bodyPr/>
                    <a:lstStyle/>
                    <a:p>
                      <a:pPr algn="r" fontAlgn="ctr"/>
                      <a:r>
                        <a:rPr lang="en-US" sz="2500">
                          <a:effectLst/>
                        </a:rPr>
                        <a:t>0.018036</a:t>
                      </a:r>
                    </a:p>
                  </a:txBody>
                  <a:tcPr marL="128847" marR="128847" marT="64424" marB="64424" anchor="ctr">
                    <a:lnL>
                      <a:noFill/>
                    </a:lnL>
                    <a:lnR>
                      <a:noFill/>
                    </a:lnR>
                    <a:lnT>
                      <a:noFill/>
                    </a:lnT>
                    <a:lnB>
                      <a:noFill/>
                    </a:lnB>
                    <a:solidFill>
                      <a:srgbClr val="FFFFFF"/>
                    </a:solidFill>
                  </a:tcPr>
                </a:tc>
                <a:extLst>
                  <a:ext uri="{0D108BD9-81ED-4DB2-BD59-A6C34878D82A}">
                    <a16:rowId xmlns:a16="http://schemas.microsoft.com/office/drawing/2014/main" val="3977986833"/>
                  </a:ext>
                </a:extLst>
              </a:tr>
              <a:tr h="566928">
                <a:tc>
                  <a:txBody>
                    <a:bodyPr/>
                    <a:lstStyle/>
                    <a:p>
                      <a:pPr algn="r" fontAlgn="ctr"/>
                      <a:r>
                        <a:rPr lang="en-US" sz="2500" b="1">
                          <a:effectLst/>
                        </a:rPr>
                        <a:t>std</a:t>
                      </a:r>
                    </a:p>
                  </a:txBody>
                  <a:tcPr marL="128847" marR="128847" marT="64424" marB="64424" anchor="ctr">
                    <a:lnL>
                      <a:noFill/>
                    </a:lnL>
                    <a:lnR>
                      <a:noFill/>
                    </a:lnR>
                    <a:lnT>
                      <a:noFill/>
                    </a:lnT>
                    <a:lnB>
                      <a:noFill/>
                    </a:lnB>
                    <a:solidFill>
                      <a:srgbClr val="F5F5F5"/>
                    </a:solidFill>
                  </a:tcPr>
                </a:tc>
                <a:tc>
                  <a:txBody>
                    <a:bodyPr/>
                    <a:lstStyle/>
                    <a:p>
                      <a:pPr algn="r" fontAlgn="ctr"/>
                      <a:r>
                        <a:rPr lang="en-US" sz="2500" dirty="0">
                          <a:effectLst/>
                        </a:rPr>
                        <a:t>0.133098</a:t>
                      </a:r>
                    </a:p>
                  </a:txBody>
                  <a:tcPr marL="128847" marR="128847" marT="64424" marB="64424" anchor="ctr">
                    <a:lnL>
                      <a:noFill/>
                    </a:lnL>
                    <a:lnR>
                      <a:noFill/>
                    </a:lnR>
                    <a:lnT>
                      <a:noFill/>
                    </a:lnT>
                    <a:lnB>
                      <a:noFill/>
                    </a:lnB>
                    <a:solidFill>
                      <a:srgbClr val="F5F5F5"/>
                    </a:solidFill>
                  </a:tcPr>
                </a:tc>
                <a:extLst>
                  <a:ext uri="{0D108BD9-81ED-4DB2-BD59-A6C34878D82A}">
                    <a16:rowId xmlns:a16="http://schemas.microsoft.com/office/drawing/2014/main" val="3735496378"/>
                  </a:ext>
                </a:extLst>
              </a:tr>
            </a:tbl>
          </a:graphicData>
        </a:graphic>
      </p:graphicFrame>
    </p:spTree>
    <p:extLst>
      <p:ext uri="{BB962C8B-B14F-4D97-AF65-F5344CB8AC3E}">
        <p14:creationId xmlns:p14="http://schemas.microsoft.com/office/powerpoint/2010/main" val="1106499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D2A1-E826-4531-A8F2-6708EFD19C2F}"/>
              </a:ext>
            </a:extLst>
          </p:cNvPr>
          <p:cNvSpPr>
            <a:spLocks noGrp="1"/>
          </p:cNvSpPr>
          <p:nvPr>
            <p:ph type="title"/>
          </p:nvPr>
        </p:nvSpPr>
        <p:spPr/>
        <p:txBody>
          <a:bodyPr/>
          <a:lstStyle/>
          <a:p>
            <a:r>
              <a:rPr lang="en-US" dirty="0"/>
              <a:t>The vast majority of users are from Europe</a:t>
            </a:r>
          </a:p>
        </p:txBody>
      </p:sp>
      <p:pic>
        <p:nvPicPr>
          <p:cNvPr id="5" name="Content Placeholder 4" descr="Chart, pie chart&#10;&#10;Description automatically generated">
            <a:extLst>
              <a:ext uri="{FF2B5EF4-FFF2-40B4-BE49-F238E27FC236}">
                <a16:creationId xmlns:a16="http://schemas.microsoft.com/office/drawing/2014/main" id="{DD260051-03CE-46E9-8C39-D6132C5BF8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4756" y="1825625"/>
            <a:ext cx="5742488" cy="4351338"/>
          </a:xfrm>
        </p:spPr>
      </p:pic>
    </p:spTree>
    <p:extLst>
      <p:ext uri="{BB962C8B-B14F-4D97-AF65-F5344CB8AC3E}">
        <p14:creationId xmlns:p14="http://schemas.microsoft.com/office/powerpoint/2010/main" val="2484119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E46F-B2DE-4B35-8B8F-500D52CCBBA9}"/>
              </a:ext>
            </a:extLst>
          </p:cNvPr>
          <p:cNvSpPr>
            <a:spLocks noGrp="1"/>
          </p:cNvSpPr>
          <p:nvPr>
            <p:ph type="title"/>
          </p:nvPr>
        </p:nvSpPr>
        <p:spPr/>
        <p:txBody>
          <a:bodyPr/>
          <a:lstStyle/>
          <a:p>
            <a:r>
              <a:rPr lang="en-US" dirty="0"/>
              <a:t>New entrants</a:t>
            </a:r>
          </a:p>
        </p:txBody>
      </p:sp>
      <p:sp>
        <p:nvSpPr>
          <p:cNvPr id="3" name="Content Placeholder 2">
            <a:extLst>
              <a:ext uri="{FF2B5EF4-FFF2-40B4-BE49-F238E27FC236}">
                <a16:creationId xmlns:a16="http://schemas.microsoft.com/office/drawing/2014/main" id="{0F0F6D3D-A230-4686-A37C-156385AFAA28}"/>
              </a:ext>
            </a:extLst>
          </p:cNvPr>
          <p:cNvSpPr>
            <a:spLocks noGrp="1"/>
          </p:cNvSpPr>
          <p:nvPr>
            <p:ph idx="1"/>
          </p:nvPr>
        </p:nvSpPr>
        <p:spPr/>
        <p:txBody>
          <a:bodyPr/>
          <a:lstStyle/>
          <a:p>
            <a:r>
              <a:rPr lang="en-US" dirty="0"/>
              <a:t>New users that have age below the 45th percentile, count of pictures above the 80th percentile, profile visits about the 79th percentile, and kisses above the 83rd percentile are expected to become VIP users</a:t>
            </a:r>
          </a:p>
          <a:p>
            <a:r>
              <a:rPr lang="en-US" dirty="0"/>
              <a:t>The VIP purchase rate can get as low as 0.21% with new users.</a:t>
            </a:r>
          </a:p>
        </p:txBody>
      </p:sp>
    </p:spTree>
    <p:extLst>
      <p:ext uri="{BB962C8B-B14F-4D97-AF65-F5344CB8AC3E}">
        <p14:creationId xmlns:p14="http://schemas.microsoft.com/office/powerpoint/2010/main" val="311436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2"/>
          <p:cNvSpPr txBox="1">
            <a:spLocks noGrp="1"/>
          </p:cNvSpPr>
          <p:nvPr>
            <p:ph type="title"/>
          </p:nvPr>
        </p:nvSpPr>
        <p:spPr>
          <a:xfrm>
            <a:off x="1695452" y="230189"/>
            <a:ext cx="8618537" cy="298415"/>
          </a:xfrm>
          <a:prstGeom prst="rect">
            <a:avLst/>
          </a:prstGeom>
          <a:noFill/>
          <a:ln>
            <a:noFill/>
          </a:ln>
        </p:spPr>
        <p:txBody>
          <a:bodyPr spcFirstLastPara="1" vert="horz" wrap="square" lIns="0" tIns="0" rIns="0" bIns="0" rtlCol="0" anchor="t" anchorCtr="0">
            <a:spAutoFit/>
          </a:bodyPr>
          <a:lstStyle/>
          <a:p>
            <a:pPr>
              <a:lnSpc>
                <a:spcPct val="100000"/>
              </a:lnSpc>
              <a:spcBef>
                <a:spcPts val="0"/>
              </a:spcBef>
              <a:buSzPts val="1400"/>
            </a:pPr>
            <a:r>
              <a:rPr lang="en-AU" sz="1900"/>
              <a:t>Issue Tree Template</a:t>
            </a:r>
            <a:endParaRPr/>
          </a:p>
        </p:txBody>
      </p:sp>
      <p:sp>
        <p:nvSpPr>
          <p:cNvPr id="38" name="Google Shape;38;p2"/>
          <p:cNvSpPr/>
          <p:nvPr/>
        </p:nvSpPr>
        <p:spPr>
          <a:xfrm>
            <a:off x="1695452" y="17463"/>
            <a:ext cx="2593659" cy="215444"/>
          </a:xfrm>
          <a:prstGeom prst="rect">
            <a:avLst/>
          </a:prstGeom>
          <a:noFill/>
          <a:ln>
            <a:noFill/>
          </a:ln>
        </p:spPr>
        <p:txBody>
          <a:bodyPr spcFirstLastPara="1" wrap="square" lIns="0" tIns="0" rIns="0" bIns="0" anchor="t" anchorCtr="0">
            <a:spAutoFit/>
          </a:bodyPr>
          <a:lstStyle/>
          <a:p>
            <a:pPr>
              <a:buClr>
                <a:srgbClr val="000000"/>
              </a:buClr>
              <a:buSzPts val="1400"/>
            </a:pPr>
            <a:r>
              <a:rPr lang="en-AU" sz="1400">
                <a:solidFill>
                  <a:srgbClr val="808080"/>
                </a:solidFill>
                <a:latin typeface="Arial"/>
                <a:ea typeface="Arial"/>
                <a:cs typeface="Arial"/>
                <a:sym typeface="Arial"/>
              </a:rPr>
              <a:t>STRUCTURED FOUNDATIONS</a:t>
            </a:r>
            <a:endParaRPr/>
          </a:p>
        </p:txBody>
      </p:sp>
      <p:grpSp>
        <p:nvGrpSpPr>
          <p:cNvPr id="39" name="Google Shape;39;p2"/>
          <p:cNvGrpSpPr/>
          <p:nvPr/>
        </p:nvGrpSpPr>
        <p:grpSpPr>
          <a:xfrm>
            <a:off x="1524271" y="832713"/>
            <a:ext cx="9143461" cy="472802"/>
            <a:chOff x="0" y="816135"/>
            <a:chExt cx="8961438" cy="463390"/>
          </a:xfrm>
        </p:grpSpPr>
        <p:sp>
          <p:nvSpPr>
            <p:cNvPr id="40" name="Google Shape;40;p2"/>
            <p:cNvSpPr/>
            <p:nvPr/>
          </p:nvSpPr>
          <p:spPr>
            <a:xfrm>
              <a:off x="0" y="816135"/>
              <a:ext cx="8961438" cy="463390"/>
            </a:xfrm>
            <a:prstGeom prst="rect">
              <a:avLst/>
            </a:prstGeom>
            <a:gradFill>
              <a:gsLst>
                <a:gs pos="0">
                  <a:srgbClr val="F2F2F2"/>
                </a:gs>
                <a:gs pos="100000">
                  <a:schemeClr val="lt1"/>
                </a:gs>
              </a:gsLst>
              <a:lin ang="5400000" scaled="0"/>
            </a:gradFill>
            <a:ln>
              <a:noFill/>
            </a:ln>
          </p:spPr>
          <p:txBody>
            <a:bodyPr spcFirstLastPara="1" wrap="square" lIns="91425" tIns="45700" rIns="91425" bIns="45700" anchor="ctr" anchorCtr="0">
              <a:noAutofit/>
            </a:bodyPr>
            <a:lstStyle/>
            <a:p>
              <a:pPr algn="ctr">
                <a:buClr>
                  <a:srgbClr val="000000"/>
                </a:buClr>
                <a:buSzPts val="1428"/>
              </a:pPr>
              <a:endParaRPr sz="1428">
                <a:solidFill>
                  <a:srgbClr val="002C46"/>
                </a:solidFill>
                <a:latin typeface="Arial"/>
                <a:ea typeface="Arial"/>
                <a:cs typeface="Arial"/>
                <a:sym typeface="Arial"/>
              </a:endParaRPr>
            </a:p>
          </p:txBody>
        </p:sp>
        <p:cxnSp>
          <p:nvCxnSpPr>
            <p:cNvPr id="41" name="Google Shape;41;p2"/>
            <p:cNvCxnSpPr/>
            <p:nvPr/>
          </p:nvCxnSpPr>
          <p:spPr>
            <a:xfrm>
              <a:off x="0" y="816135"/>
              <a:ext cx="8961438" cy="0"/>
            </a:xfrm>
            <a:prstGeom prst="straightConnector1">
              <a:avLst/>
            </a:prstGeom>
            <a:noFill/>
            <a:ln w="9525" cap="flat" cmpd="sng">
              <a:solidFill>
                <a:schemeClr val="accent2"/>
              </a:solidFill>
              <a:prstDash val="solid"/>
              <a:round/>
              <a:headEnd type="none" w="sm" len="sm"/>
              <a:tailEnd type="none" w="sm" len="sm"/>
            </a:ln>
          </p:spPr>
        </p:cxnSp>
      </p:grpSp>
      <p:grpSp>
        <p:nvGrpSpPr>
          <p:cNvPr id="42" name="Google Shape;42;p2"/>
          <p:cNvGrpSpPr/>
          <p:nvPr/>
        </p:nvGrpSpPr>
        <p:grpSpPr>
          <a:xfrm>
            <a:off x="8157338" y="6503005"/>
            <a:ext cx="2044403" cy="226731"/>
            <a:chOff x="6633337" y="6503004"/>
            <a:chExt cx="2044403" cy="226731"/>
          </a:xfrm>
        </p:grpSpPr>
        <p:sp>
          <p:nvSpPr>
            <p:cNvPr id="43" name="Google Shape;43;p2"/>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200"/>
              </a:pPr>
              <a:r>
                <a:rPr lang="en-AU" sz="1200" b="1">
                  <a:solidFill>
                    <a:srgbClr val="FFFFFF"/>
                  </a:solidFill>
                  <a:latin typeface="Quattrocento Sans"/>
                  <a:ea typeface="Quattrocento Sans"/>
                  <a:cs typeface="Quattrocento Sans"/>
                  <a:sym typeface="Quattrocento Sans"/>
                </a:rPr>
                <a:t>H</a:t>
              </a:r>
              <a:endParaRPr sz="1400">
                <a:solidFill>
                  <a:srgbClr val="000000"/>
                </a:solidFill>
                <a:latin typeface="Arial"/>
                <a:ea typeface="Arial"/>
                <a:cs typeface="Arial"/>
                <a:sym typeface="Arial"/>
              </a:endParaRPr>
            </a:p>
          </p:txBody>
        </p:sp>
        <p:sp>
          <p:nvSpPr>
            <p:cNvPr id="44" name="Google Shape;44;p2"/>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rgbClr val="FFFFFF"/>
                  </a:solidFill>
                  <a:latin typeface="Quattrocento Sans"/>
                  <a:ea typeface="Quattrocento Sans"/>
                  <a:cs typeface="Quattrocento Sans"/>
                  <a:sym typeface="Quattrocento Sans"/>
                </a:rPr>
                <a:t>D</a:t>
              </a:r>
              <a:endParaRPr sz="1400">
                <a:solidFill>
                  <a:srgbClr val="000000"/>
                </a:solidFill>
                <a:latin typeface="Arial"/>
                <a:ea typeface="Arial"/>
                <a:cs typeface="Arial"/>
                <a:sym typeface="Arial"/>
              </a:endParaRPr>
            </a:p>
          </p:txBody>
        </p:sp>
        <p:sp>
          <p:nvSpPr>
            <p:cNvPr id="45" name="Google Shape;45;p2"/>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rgbClr val="FFFFFF"/>
                  </a:solidFill>
                  <a:latin typeface="Quattrocento Sans"/>
                  <a:ea typeface="Quattrocento Sans"/>
                  <a:cs typeface="Quattrocento Sans"/>
                  <a:sym typeface="Quattrocento Sans"/>
                </a:rPr>
                <a:t>E</a:t>
              </a:r>
              <a:endParaRPr sz="1400">
                <a:solidFill>
                  <a:srgbClr val="000000"/>
                </a:solidFill>
                <a:latin typeface="Arial"/>
                <a:ea typeface="Arial"/>
                <a:cs typeface="Arial"/>
                <a:sym typeface="Arial"/>
              </a:endParaRPr>
            </a:p>
          </p:txBody>
        </p:sp>
        <p:sp>
          <p:nvSpPr>
            <p:cNvPr id="46" name="Google Shape;46;p2"/>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rgbClr val="FFFFFF"/>
                  </a:solidFill>
                  <a:latin typeface="Quattrocento Sans"/>
                  <a:ea typeface="Quattrocento Sans"/>
                  <a:cs typeface="Quattrocento Sans"/>
                  <a:sym typeface="Quattrocento Sans"/>
                </a:rPr>
                <a:t>I</a:t>
              </a:r>
              <a:endParaRPr sz="1400">
                <a:solidFill>
                  <a:srgbClr val="000000"/>
                </a:solidFill>
                <a:latin typeface="Arial"/>
                <a:ea typeface="Arial"/>
                <a:cs typeface="Arial"/>
                <a:sym typeface="Arial"/>
              </a:endParaRPr>
            </a:p>
          </p:txBody>
        </p:sp>
        <p:sp>
          <p:nvSpPr>
            <p:cNvPr id="47" name="Google Shape;47;p2"/>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algn="ctr">
                <a:buClr>
                  <a:srgbClr val="000000"/>
                </a:buClr>
                <a:buSzPts val="1200"/>
              </a:pPr>
              <a:r>
                <a:rPr lang="en-AU" sz="1200" b="1">
                  <a:solidFill>
                    <a:srgbClr val="FFFFFF"/>
                  </a:solidFill>
                  <a:latin typeface="Quattrocento Sans"/>
                  <a:ea typeface="Quattrocento Sans"/>
                  <a:cs typeface="Quattrocento Sans"/>
                  <a:sym typeface="Quattrocento Sans"/>
                </a:rPr>
                <a:t>P</a:t>
              </a:r>
              <a:endParaRPr sz="1400">
                <a:solidFill>
                  <a:srgbClr val="000000"/>
                </a:solidFill>
                <a:latin typeface="Arial"/>
                <a:ea typeface="Arial"/>
                <a:cs typeface="Arial"/>
                <a:sym typeface="Arial"/>
              </a:endParaRPr>
            </a:p>
          </p:txBody>
        </p:sp>
      </p:grpSp>
      <p:sp>
        <p:nvSpPr>
          <p:cNvPr id="48" name="Google Shape;48;p2"/>
          <p:cNvSpPr/>
          <p:nvPr/>
        </p:nvSpPr>
        <p:spPr>
          <a:xfrm>
            <a:off x="1695452" y="2507475"/>
            <a:ext cx="2498921" cy="1969526"/>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200" b="1">
                <a:solidFill>
                  <a:schemeClr val="lt1"/>
                </a:solidFill>
              </a:rPr>
              <a:t>How can </a:t>
            </a:r>
            <a:r>
              <a:rPr lang="en-US" sz="1200" b="1" err="1">
                <a:solidFill>
                  <a:schemeClr val="lt1"/>
                </a:solidFill>
              </a:rPr>
              <a:t>Lovoo</a:t>
            </a:r>
            <a:r>
              <a:rPr lang="en-US" sz="1200" b="1">
                <a:solidFill>
                  <a:schemeClr val="lt1"/>
                </a:solidFill>
              </a:rPr>
              <a:t> promote its VIP memberships by 25% this year, especially among those who fit the VIP profile</a:t>
            </a:r>
          </a:p>
        </p:txBody>
      </p:sp>
      <p:sp>
        <p:nvSpPr>
          <p:cNvPr id="49" name="Google Shape;49;p2"/>
          <p:cNvSpPr/>
          <p:nvPr/>
        </p:nvSpPr>
        <p:spPr>
          <a:xfrm>
            <a:off x="5308161" y="2293174"/>
            <a:ext cx="1575678" cy="506092"/>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algn="ctr"/>
            <a:r>
              <a:rPr lang="en-US" sz="1200" b="1">
                <a:solidFill>
                  <a:schemeClr val="lt1"/>
                </a:solidFill>
                <a:latin typeface="Arial"/>
                <a:ea typeface="Arial"/>
                <a:cs typeface="Arial"/>
                <a:sym typeface="Arial"/>
              </a:rPr>
              <a:t>VIP</a:t>
            </a:r>
            <a:endParaRPr sz="1200" b="1">
              <a:solidFill>
                <a:schemeClr val="lt1"/>
              </a:solidFill>
              <a:latin typeface="Arial"/>
              <a:ea typeface="Arial"/>
              <a:cs typeface="Arial"/>
              <a:sym typeface="Arial"/>
            </a:endParaRPr>
          </a:p>
        </p:txBody>
      </p:sp>
      <p:sp>
        <p:nvSpPr>
          <p:cNvPr id="50" name="Google Shape;50;p2"/>
          <p:cNvSpPr/>
          <p:nvPr/>
        </p:nvSpPr>
        <p:spPr>
          <a:xfrm>
            <a:off x="5308161" y="4395486"/>
            <a:ext cx="1575678" cy="577070"/>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algn="ctr"/>
            <a:r>
              <a:rPr lang="en-US" sz="1200" b="1">
                <a:solidFill>
                  <a:schemeClr val="lt1"/>
                </a:solidFill>
                <a:latin typeface="Arial"/>
                <a:ea typeface="Arial"/>
                <a:cs typeface="Arial"/>
                <a:sym typeface="Arial"/>
              </a:rPr>
              <a:t>Non-VIP</a:t>
            </a:r>
            <a:endParaRPr sz="1200" b="1">
              <a:solidFill>
                <a:schemeClr val="lt1"/>
              </a:solidFill>
              <a:latin typeface="Arial"/>
              <a:ea typeface="Arial"/>
              <a:cs typeface="Arial"/>
              <a:sym typeface="Arial"/>
            </a:endParaRPr>
          </a:p>
        </p:txBody>
      </p:sp>
      <p:cxnSp>
        <p:nvCxnSpPr>
          <p:cNvPr id="51" name="Google Shape;51;p2"/>
          <p:cNvCxnSpPr>
            <a:cxnSpLocks/>
            <a:stCxn id="48" idx="3"/>
            <a:endCxn id="49" idx="1"/>
          </p:cNvCxnSpPr>
          <p:nvPr/>
        </p:nvCxnSpPr>
        <p:spPr>
          <a:xfrm flipV="1">
            <a:off x="4194373" y="2546220"/>
            <a:ext cx="1113789" cy="946018"/>
          </a:xfrm>
          <a:prstGeom prst="bentConnector3">
            <a:avLst>
              <a:gd name="adj1" fmla="val 50000"/>
            </a:avLst>
          </a:prstGeom>
          <a:noFill/>
          <a:ln w="9525" cap="flat" cmpd="sng">
            <a:solidFill>
              <a:srgbClr val="94A5B9"/>
            </a:solidFill>
            <a:prstDash val="solid"/>
            <a:round/>
            <a:headEnd type="none" w="sm" len="sm"/>
            <a:tailEnd type="none" w="sm" len="sm"/>
          </a:ln>
        </p:spPr>
      </p:cxnSp>
      <p:cxnSp>
        <p:nvCxnSpPr>
          <p:cNvPr id="52" name="Google Shape;52;p2"/>
          <p:cNvCxnSpPr>
            <a:cxnSpLocks/>
            <a:stCxn id="48" idx="3"/>
            <a:endCxn id="50" idx="1"/>
          </p:cNvCxnSpPr>
          <p:nvPr/>
        </p:nvCxnSpPr>
        <p:spPr>
          <a:xfrm>
            <a:off x="4194373" y="3492239"/>
            <a:ext cx="1113789" cy="1191783"/>
          </a:xfrm>
          <a:prstGeom prst="bentConnector3">
            <a:avLst>
              <a:gd name="adj1" fmla="val 50000"/>
            </a:avLst>
          </a:prstGeom>
          <a:noFill/>
          <a:ln w="9525" cap="flat" cmpd="sng">
            <a:solidFill>
              <a:srgbClr val="94A5B9"/>
            </a:solidFill>
            <a:prstDash val="solid"/>
            <a:round/>
            <a:headEnd type="none" w="sm" len="sm"/>
            <a:tailEnd type="none" w="sm" len="sm"/>
          </a:ln>
        </p:spPr>
      </p:cxnSp>
      <p:sp>
        <p:nvSpPr>
          <p:cNvPr id="53" name="Google Shape;53;p2"/>
          <p:cNvSpPr/>
          <p:nvPr/>
        </p:nvSpPr>
        <p:spPr>
          <a:xfrm>
            <a:off x="7422585" y="1485093"/>
            <a:ext cx="1518070" cy="472802"/>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200" b="1">
                <a:solidFill>
                  <a:schemeClr val="lt1"/>
                </a:solidFill>
              </a:rPr>
              <a:t>Developing a profile</a:t>
            </a:r>
          </a:p>
        </p:txBody>
      </p:sp>
      <p:sp>
        <p:nvSpPr>
          <p:cNvPr id="54" name="Google Shape;54;p2"/>
          <p:cNvSpPr/>
          <p:nvPr/>
        </p:nvSpPr>
        <p:spPr>
          <a:xfrm>
            <a:off x="7422585" y="3019436"/>
            <a:ext cx="1518070" cy="472802"/>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200" b="1">
                <a:solidFill>
                  <a:schemeClr val="lt1"/>
                </a:solidFill>
              </a:rPr>
              <a:t>Key characteristics</a:t>
            </a:r>
          </a:p>
        </p:txBody>
      </p:sp>
      <p:cxnSp>
        <p:nvCxnSpPr>
          <p:cNvPr id="55" name="Google Shape;55;p2"/>
          <p:cNvCxnSpPr>
            <a:cxnSpLocks/>
            <a:stCxn id="49" idx="3"/>
            <a:endCxn id="53" idx="1"/>
          </p:cNvCxnSpPr>
          <p:nvPr/>
        </p:nvCxnSpPr>
        <p:spPr>
          <a:xfrm flipV="1">
            <a:off x="6883839" y="1721494"/>
            <a:ext cx="538746" cy="824726"/>
          </a:xfrm>
          <a:prstGeom prst="bentConnector3">
            <a:avLst>
              <a:gd name="adj1" fmla="val 50000"/>
            </a:avLst>
          </a:prstGeom>
          <a:noFill/>
          <a:ln w="9525" cap="flat" cmpd="sng">
            <a:solidFill>
              <a:srgbClr val="94A5B9"/>
            </a:solidFill>
            <a:prstDash val="solid"/>
            <a:round/>
            <a:headEnd type="none" w="sm" len="sm"/>
            <a:tailEnd type="none" w="sm" len="sm"/>
          </a:ln>
        </p:spPr>
      </p:cxnSp>
      <p:cxnSp>
        <p:nvCxnSpPr>
          <p:cNvPr id="56" name="Google Shape;56;p2"/>
          <p:cNvCxnSpPr>
            <a:cxnSpLocks/>
            <a:stCxn id="49" idx="3"/>
            <a:endCxn id="54" idx="1"/>
          </p:cNvCxnSpPr>
          <p:nvPr/>
        </p:nvCxnSpPr>
        <p:spPr>
          <a:xfrm>
            <a:off x="6883839" y="2546221"/>
            <a:ext cx="538746" cy="709617"/>
          </a:xfrm>
          <a:prstGeom prst="bentConnector3">
            <a:avLst>
              <a:gd name="adj1" fmla="val 50000"/>
            </a:avLst>
          </a:prstGeom>
          <a:noFill/>
          <a:ln w="9525" cap="flat" cmpd="sng">
            <a:solidFill>
              <a:srgbClr val="94A5B9"/>
            </a:solidFill>
            <a:prstDash val="solid"/>
            <a:round/>
            <a:headEnd type="none" w="sm" len="sm"/>
            <a:tailEnd type="none" w="sm" len="sm"/>
          </a:ln>
        </p:spPr>
      </p:cxnSp>
      <p:sp>
        <p:nvSpPr>
          <p:cNvPr id="57" name="Google Shape;57;p2"/>
          <p:cNvSpPr/>
          <p:nvPr/>
        </p:nvSpPr>
        <p:spPr>
          <a:xfrm>
            <a:off x="7422585" y="3578065"/>
            <a:ext cx="1631054" cy="898936"/>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algn="ctr"/>
            <a:r>
              <a:rPr lang="en-US" sz="1200" b="1">
                <a:solidFill>
                  <a:schemeClr val="lt1"/>
                </a:solidFill>
                <a:latin typeface="Arial"/>
                <a:ea typeface="Arial"/>
                <a:cs typeface="Arial"/>
                <a:sym typeface="Arial"/>
              </a:rPr>
              <a:t>Identifying key characteristics that match the profile of the VIP</a:t>
            </a:r>
            <a:endParaRPr sz="1200" b="1">
              <a:solidFill>
                <a:schemeClr val="lt1"/>
              </a:solidFill>
              <a:latin typeface="Arial"/>
              <a:ea typeface="Arial"/>
              <a:cs typeface="Arial"/>
              <a:sym typeface="Arial"/>
            </a:endParaRPr>
          </a:p>
        </p:txBody>
      </p:sp>
      <p:sp>
        <p:nvSpPr>
          <p:cNvPr id="58" name="Google Shape;58;p2"/>
          <p:cNvSpPr/>
          <p:nvPr/>
        </p:nvSpPr>
        <p:spPr>
          <a:xfrm>
            <a:off x="7422585" y="5112408"/>
            <a:ext cx="1711974" cy="898935"/>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algn="ctr"/>
            <a:r>
              <a:rPr lang="en-US" sz="1200" b="1">
                <a:solidFill>
                  <a:schemeClr val="lt1"/>
                </a:solidFill>
              </a:rPr>
              <a:t>Identify candidates from among new entrants and existing customers </a:t>
            </a:r>
          </a:p>
        </p:txBody>
      </p:sp>
      <p:cxnSp>
        <p:nvCxnSpPr>
          <p:cNvPr id="59" name="Google Shape;59;p2"/>
          <p:cNvCxnSpPr/>
          <p:nvPr/>
        </p:nvCxnSpPr>
        <p:spPr>
          <a:xfrm rot="10800000" flipH="1">
            <a:off x="6826231" y="3854975"/>
            <a:ext cx="596400" cy="808200"/>
          </a:xfrm>
          <a:prstGeom prst="bentConnector3">
            <a:avLst>
              <a:gd name="adj1" fmla="val 50000"/>
            </a:avLst>
          </a:prstGeom>
          <a:noFill/>
          <a:ln w="9525" cap="flat" cmpd="sng">
            <a:solidFill>
              <a:srgbClr val="94A5B9"/>
            </a:solidFill>
            <a:prstDash val="solid"/>
            <a:round/>
            <a:headEnd type="none" w="sm" len="sm"/>
            <a:tailEnd type="none" w="sm" len="sm"/>
          </a:ln>
        </p:spPr>
      </p:cxnSp>
      <p:cxnSp>
        <p:nvCxnSpPr>
          <p:cNvPr id="60" name="Google Shape;60;p2"/>
          <p:cNvCxnSpPr/>
          <p:nvPr/>
        </p:nvCxnSpPr>
        <p:spPr>
          <a:xfrm>
            <a:off x="6826231" y="4663175"/>
            <a:ext cx="596400" cy="726300"/>
          </a:xfrm>
          <a:prstGeom prst="bentConnector3">
            <a:avLst>
              <a:gd name="adj1" fmla="val 50000"/>
            </a:avLst>
          </a:prstGeom>
          <a:noFill/>
          <a:ln w="9525" cap="flat" cmpd="sng">
            <a:solidFill>
              <a:srgbClr val="94A5B9"/>
            </a:solidFill>
            <a:prstDash val="solid"/>
            <a:round/>
            <a:headEnd type="none" w="sm" len="sm"/>
            <a:tailEnd type="none" w="sm" len="sm"/>
          </a:ln>
        </p:spPr>
      </p:cxnSp>
      <p:sp>
        <p:nvSpPr>
          <p:cNvPr id="26" name="Google Shape;53;p2">
            <a:extLst>
              <a:ext uri="{FF2B5EF4-FFF2-40B4-BE49-F238E27FC236}">
                <a16:creationId xmlns:a16="http://schemas.microsoft.com/office/drawing/2014/main" id="{20E6A121-684F-4F5D-9FC1-0EB84732CD2F}"/>
              </a:ext>
            </a:extLst>
          </p:cNvPr>
          <p:cNvSpPr/>
          <p:nvPr/>
        </p:nvSpPr>
        <p:spPr>
          <a:xfrm>
            <a:off x="9649994" y="4153885"/>
            <a:ext cx="964461" cy="760301"/>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200" b="1">
                <a:solidFill>
                  <a:schemeClr val="lt1"/>
                </a:solidFill>
              </a:rPr>
              <a:t>New entrants</a:t>
            </a:r>
          </a:p>
        </p:txBody>
      </p:sp>
      <p:sp>
        <p:nvSpPr>
          <p:cNvPr id="27" name="Google Shape;54;p2">
            <a:extLst>
              <a:ext uri="{FF2B5EF4-FFF2-40B4-BE49-F238E27FC236}">
                <a16:creationId xmlns:a16="http://schemas.microsoft.com/office/drawing/2014/main" id="{1F391362-C856-4860-90BF-6A015B3E2179}"/>
              </a:ext>
            </a:extLst>
          </p:cNvPr>
          <p:cNvSpPr/>
          <p:nvPr/>
        </p:nvSpPr>
        <p:spPr>
          <a:xfrm>
            <a:off x="9649994" y="5631192"/>
            <a:ext cx="964461" cy="760301"/>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200" b="1">
                <a:solidFill>
                  <a:schemeClr val="lt1"/>
                </a:solidFill>
              </a:rPr>
              <a:t>Existing Customers</a:t>
            </a:r>
          </a:p>
        </p:txBody>
      </p:sp>
      <p:cxnSp>
        <p:nvCxnSpPr>
          <p:cNvPr id="28" name="Google Shape;55;p2">
            <a:extLst>
              <a:ext uri="{FF2B5EF4-FFF2-40B4-BE49-F238E27FC236}">
                <a16:creationId xmlns:a16="http://schemas.microsoft.com/office/drawing/2014/main" id="{FC0308E5-4616-493A-8FB8-186CEE26F4BB}"/>
              </a:ext>
            </a:extLst>
          </p:cNvPr>
          <p:cNvCxnSpPr>
            <a:cxnSpLocks/>
            <a:endCxn id="26" idx="1"/>
          </p:cNvCxnSpPr>
          <p:nvPr/>
        </p:nvCxnSpPr>
        <p:spPr>
          <a:xfrm rot="5400000" flipH="1" flipV="1">
            <a:off x="8896384" y="4748900"/>
            <a:ext cx="968475" cy="538746"/>
          </a:xfrm>
          <a:prstGeom prst="bentConnector2">
            <a:avLst/>
          </a:prstGeom>
          <a:noFill/>
          <a:ln w="9525" cap="flat" cmpd="sng">
            <a:solidFill>
              <a:srgbClr val="94A5B9"/>
            </a:solidFill>
            <a:prstDash val="solid"/>
            <a:round/>
            <a:headEnd type="none" w="sm" len="sm"/>
            <a:tailEnd type="none" w="sm" len="sm"/>
          </a:ln>
        </p:spPr>
      </p:cxnSp>
      <p:cxnSp>
        <p:nvCxnSpPr>
          <p:cNvPr id="29" name="Google Shape;56;p2">
            <a:extLst>
              <a:ext uri="{FF2B5EF4-FFF2-40B4-BE49-F238E27FC236}">
                <a16:creationId xmlns:a16="http://schemas.microsoft.com/office/drawing/2014/main" id="{005B0E2D-AFE0-4DBE-BB86-77FE5F70173A}"/>
              </a:ext>
            </a:extLst>
          </p:cNvPr>
          <p:cNvCxnSpPr>
            <a:cxnSpLocks/>
            <a:endCxn id="27" idx="1"/>
          </p:cNvCxnSpPr>
          <p:nvPr/>
        </p:nvCxnSpPr>
        <p:spPr>
          <a:xfrm rot="16200000" flipH="1">
            <a:off x="9097686" y="5459036"/>
            <a:ext cx="565868" cy="538745"/>
          </a:xfrm>
          <a:prstGeom prst="bentConnector2">
            <a:avLst/>
          </a:prstGeom>
          <a:noFill/>
          <a:ln w="9525" cap="flat" cmpd="sng">
            <a:solidFill>
              <a:srgbClr val="94A5B9"/>
            </a:solidFill>
            <a:prstDash val="solid"/>
            <a:round/>
            <a:headEnd type="none" w="sm" len="sm"/>
            <a:tailEnd type="none" w="sm" len="sm"/>
          </a:ln>
        </p:spPr>
      </p:cxnSp>
    </p:spTree>
    <p:extLst>
      <p:ext uri="{BB962C8B-B14F-4D97-AF65-F5344CB8AC3E}">
        <p14:creationId xmlns:p14="http://schemas.microsoft.com/office/powerpoint/2010/main" val="292687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7D67-234F-4F63-A2C2-C00A9059931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EFC5693-2852-4DE1-BA60-BF5EDBDA88E6}"/>
              </a:ext>
            </a:extLst>
          </p:cNvPr>
          <p:cNvSpPr>
            <a:spLocks noGrp="1"/>
          </p:cNvSpPr>
          <p:nvPr>
            <p:ph idx="1"/>
          </p:nvPr>
        </p:nvSpPr>
        <p:spPr/>
        <p:txBody>
          <a:bodyPr/>
          <a:lstStyle/>
          <a:p>
            <a:pPr rtl="0">
              <a:spcBef>
                <a:spcPts val="0"/>
              </a:spcBef>
              <a:spcAft>
                <a:spcPts val="800"/>
              </a:spcAft>
            </a:pPr>
            <a:r>
              <a:rPr lang="en-US" sz="2800" b="0" i="0" u="none" strike="noStrike" dirty="0">
                <a:solidFill>
                  <a:srgbClr val="000000"/>
                </a:solidFill>
                <a:effectLst/>
                <a:latin typeface="Arial" panose="020B0604020202020204" pitchFamily="34" charset="0"/>
              </a:rPr>
              <a:t>How can </a:t>
            </a:r>
            <a:r>
              <a:rPr lang="en-US" sz="2800" b="0" i="0" u="none" strike="noStrike" dirty="0" err="1">
                <a:solidFill>
                  <a:srgbClr val="000000"/>
                </a:solidFill>
                <a:effectLst/>
                <a:latin typeface="Arial" panose="020B0604020202020204" pitchFamily="34" charset="0"/>
              </a:rPr>
              <a:t>Lovoo</a:t>
            </a:r>
            <a:r>
              <a:rPr lang="en-US" sz="2800" b="0" i="0" u="none" strike="noStrike" dirty="0">
                <a:solidFill>
                  <a:srgbClr val="000000"/>
                </a:solidFill>
                <a:effectLst/>
                <a:latin typeface="Arial" panose="020B0604020202020204" pitchFamily="34" charset="0"/>
              </a:rPr>
              <a:t> promote its VIP memberships by 25% this year, especially among those who fit the VIP profile?</a:t>
            </a:r>
          </a:p>
          <a:p>
            <a:pPr rtl="0">
              <a:spcBef>
                <a:spcPts val="0"/>
              </a:spcBef>
              <a:spcAft>
                <a:spcPts val="800"/>
              </a:spcAft>
            </a:pPr>
            <a:endParaRPr lang="en-US" sz="2800" b="0" i="0" u="none" strike="noStrike" dirty="0">
              <a:solidFill>
                <a:srgbClr val="000000"/>
              </a:solidFill>
              <a:effectLst/>
              <a:latin typeface="Arial" panose="020B0604020202020204" pitchFamily="34" charset="0"/>
            </a:endParaRPr>
          </a:p>
          <a:p>
            <a:pPr rtl="0">
              <a:spcBef>
                <a:spcPts val="0"/>
              </a:spcBef>
              <a:spcAft>
                <a:spcPts val="800"/>
              </a:spcAft>
            </a:pPr>
            <a:r>
              <a:rPr lang="en-US" sz="2800" b="0" i="0" u="none" strike="noStrike" dirty="0">
                <a:solidFill>
                  <a:srgbClr val="000000"/>
                </a:solidFill>
                <a:effectLst/>
                <a:latin typeface="Arial" panose="020B0604020202020204" pitchFamily="34" charset="0"/>
              </a:rPr>
              <a:t>S - Focusing on promoting its VIP memberships by 25%</a:t>
            </a:r>
            <a:endParaRPr lang="en-US" b="0" dirty="0">
              <a:effectLst/>
            </a:endParaRPr>
          </a:p>
          <a:p>
            <a:pPr rtl="0">
              <a:spcBef>
                <a:spcPts val="0"/>
              </a:spcBef>
              <a:spcAft>
                <a:spcPts val="800"/>
              </a:spcAft>
            </a:pPr>
            <a:r>
              <a:rPr lang="en-US" sz="2800" b="0" i="0" u="none" strike="noStrike" dirty="0">
                <a:solidFill>
                  <a:srgbClr val="000000"/>
                </a:solidFill>
                <a:effectLst/>
                <a:latin typeface="Arial" panose="020B0604020202020204" pitchFamily="34" charset="0"/>
              </a:rPr>
              <a:t>M - 25%</a:t>
            </a:r>
            <a:endParaRPr lang="en-US" b="0" dirty="0">
              <a:effectLst/>
            </a:endParaRPr>
          </a:p>
          <a:p>
            <a:pPr rtl="0">
              <a:spcBef>
                <a:spcPts val="0"/>
              </a:spcBef>
              <a:spcAft>
                <a:spcPts val="800"/>
              </a:spcAft>
            </a:pPr>
            <a:r>
              <a:rPr lang="en-US" sz="2800" b="0" i="0" u="none" strike="noStrike" dirty="0">
                <a:solidFill>
                  <a:srgbClr val="000000"/>
                </a:solidFill>
                <a:effectLst/>
                <a:latin typeface="Arial" panose="020B0604020202020204" pitchFamily="34" charset="0"/>
              </a:rPr>
              <a:t>A - promote existing and new premium memberships</a:t>
            </a:r>
            <a:endParaRPr lang="en-US" b="0" dirty="0">
              <a:effectLst/>
            </a:endParaRPr>
          </a:p>
          <a:p>
            <a:pPr rtl="0">
              <a:spcBef>
                <a:spcPts val="0"/>
              </a:spcBef>
              <a:spcAft>
                <a:spcPts val="800"/>
              </a:spcAft>
            </a:pPr>
            <a:r>
              <a:rPr lang="en-US" sz="2800" b="0" i="0" u="none" strike="noStrike" dirty="0">
                <a:solidFill>
                  <a:srgbClr val="000000"/>
                </a:solidFill>
                <a:effectLst/>
                <a:latin typeface="Arial" panose="020B0604020202020204" pitchFamily="34" charset="0"/>
              </a:rPr>
              <a:t>R- relevant to the data</a:t>
            </a:r>
            <a:endParaRPr lang="en-US" b="0" dirty="0">
              <a:effectLst/>
            </a:endParaRPr>
          </a:p>
          <a:p>
            <a:pPr rtl="0">
              <a:spcBef>
                <a:spcPts val="0"/>
              </a:spcBef>
              <a:spcAft>
                <a:spcPts val="800"/>
              </a:spcAft>
            </a:pPr>
            <a:r>
              <a:rPr lang="en-US" sz="2800" b="0" i="0" u="none" strike="noStrike" dirty="0">
                <a:solidFill>
                  <a:srgbClr val="000000"/>
                </a:solidFill>
                <a:effectLst/>
                <a:latin typeface="Arial" panose="020B0604020202020204" pitchFamily="34" charset="0"/>
              </a:rPr>
              <a:t>T-this year</a:t>
            </a:r>
            <a:endParaRPr lang="en-US" b="0" dirty="0">
              <a:effectLst/>
            </a:endParaRPr>
          </a:p>
          <a:p>
            <a:endParaRPr lang="en-US" dirty="0"/>
          </a:p>
        </p:txBody>
      </p:sp>
    </p:spTree>
    <p:extLst>
      <p:ext uri="{BB962C8B-B14F-4D97-AF65-F5344CB8AC3E}">
        <p14:creationId xmlns:p14="http://schemas.microsoft.com/office/powerpoint/2010/main" val="381987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4920-BAB6-40C6-B9AF-B3D8E217F7D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8288E0C-8DCF-4930-A470-A354E1740EA8}"/>
              </a:ext>
            </a:extLst>
          </p:cNvPr>
          <p:cNvSpPr>
            <a:spLocks noGrp="1"/>
          </p:cNvSpPr>
          <p:nvPr>
            <p:ph idx="1"/>
          </p:nvPr>
        </p:nvSpPr>
        <p:spPr/>
        <p:txBody>
          <a:bodyPr/>
          <a:lstStyle/>
          <a:p>
            <a:endParaRPr lang="en-US" dirty="0"/>
          </a:p>
          <a:p>
            <a:r>
              <a:rPr lang="en-US" dirty="0"/>
              <a:t>We chose not to focus on gender</a:t>
            </a:r>
          </a:p>
        </p:txBody>
      </p:sp>
    </p:spTree>
    <p:extLst>
      <p:ext uri="{BB962C8B-B14F-4D97-AF65-F5344CB8AC3E}">
        <p14:creationId xmlns:p14="http://schemas.microsoft.com/office/powerpoint/2010/main" val="315429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FE7D-6E2C-4EBC-97B9-C28E081D78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9B4131-5D0B-4976-AB26-A1C0F408B53E}"/>
              </a:ext>
            </a:extLst>
          </p:cNvPr>
          <p:cNvSpPr>
            <a:spLocks noGrp="1"/>
          </p:cNvSpPr>
          <p:nvPr>
            <p:ph idx="1"/>
          </p:nvPr>
        </p:nvSpPr>
        <p:spPr/>
        <p:txBody>
          <a:bodyPr/>
          <a:lstStyle/>
          <a:p>
            <a:r>
              <a:rPr lang="en-US" dirty="0"/>
              <a:t>How do certain Non-VIPs resemble a VIP?</a:t>
            </a:r>
          </a:p>
          <a:p>
            <a:endParaRPr lang="en-US" dirty="0"/>
          </a:p>
          <a:p>
            <a:endParaRPr lang="en-US" dirty="0"/>
          </a:p>
        </p:txBody>
      </p:sp>
      <p:graphicFrame>
        <p:nvGraphicFramePr>
          <p:cNvPr id="7" name="Table 6">
            <a:extLst>
              <a:ext uri="{FF2B5EF4-FFF2-40B4-BE49-F238E27FC236}">
                <a16:creationId xmlns:a16="http://schemas.microsoft.com/office/drawing/2014/main" id="{7501B910-BB0E-45B8-A67C-9E07BFE71811}"/>
              </a:ext>
            </a:extLst>
          </p:cNvPr>
          <p:cNvGraphicFramePr>
            <a:graphicFrameLocks noGrp="1"/>
          </p:cNvGraphicFramePr>
          <p:nvPr>
            <p:extLst>
              <p:ext uri="{D42A27DB-BD31-4B8C-83A1-F6EECF244321}">
                <p14:modId xmlns:p14="http://schemas.microsoft.com/office/powerpoint/2010/main" val="1376157460"/>
              </p:ext>
            </p:extLst>
          </p:nvPr>
        </p:nvGraphicFramePr>
        <p:xfrm>
          <a:off x="236838" y="3593570"/>
          <a:ext cx="7890664" cy="321178"/>
        </p:xfrm>
        <a:graphic>
          <a:graphicData uri="http://schemas.openxmlformats.org/drawingml/2006/table">
            <a:tbl>
              <a:tblPr/>
              <a:tblGrid>
                <a:gridCol w="412376">
                  <a:extLst>
                    <a:ext uri="{9D8B030D-6E8A-4147-A177-3AD203B41FA5}">
                      <a16:colId xmlns:a16="http://schemas.microsoft.com/office/drawing/2014/main" val="993408647"/>
                    </a:ext>
                  </a:extLst>
                </a:gridCol>
                <a:gridCol w="642356">
                  <a:extLst>
                    <a:ext uri="{9D8B030D-6E8A-4147-A177-3AD203B41FA5}">
                      <a16:colId xmlns:a16="http://schemas.microsoft.com/office/drawing/2014/main" val="1426018909"/>
                    </a:ext>
                  </a:extLst>
                </a:gridCol>
                <a:gridCol w="761310">
                  <a:extLst>
                    <a:ext uri="{9D8B030D-6E8A-4147-A177-3AD203B41FA5}">
                      <a16:colId xmlns:a16="http://schemas.microsoft.com/office/drawing/2014/main" val="441681738"/>
                    </a:ext>
                  </a:extLst>
                </a:gridCol>
                <a:gridCol w="610634">
                  <a:extLst>
                    <a:ext uri="{9D8B030D-6E8A-4147-A177-3AD203B41FA5}">
                      <a16:colId xmlns:a16="http://schemas.microsoft.com/office/drawing/2014/main" val="3974153305"/>
                    </a:ext>
                  </a:extLst>
                </a:gridCol>
                <a:gridCol w="547192">
                  <a:extLst>
                    <a:ext uri="{9D8B030D-6E8A-4147-A177-3AD203B41FA5}">
                      <a16:colId xmlns:a16="http://schemas.microsoft.com/office/drawing/2014/main" val="878964616"/>
                    </a:ext>
                  </a:extLst>
                </a:gridCol>
                <a:gridCol w="459958">
                  <a:extLst>
                    <a:ext uri="{9D8B030D-6E8A-4147-A177-3AD203B41FA5}">
                      <a16:colId xmlns:a16="http://schemas.microsoft.com/office/drawing/2014/main" val="1610750179"/>
                    </a:ext>
                  </a:extLst>
                </a:gridCol>
                <a:gridCol w="404446">
                  <a:extLst>
                    <a:ext uri="{9D8B030D-6E8A-4147-A177-3AD203B41FA5}">
                      <a16:colId xmlns:a16="http://schemas.microsoft.com/office/drawing/2014/main" val="2229499586"/>
                    </a:ext>
                  </a:extLst>
                </a:gridCol>
                <a:gridCol w="547192">
                  <a:extLst>
                    <a:ext uri="{9D8B030D-6E8A-4147-A177-3AD203B41FA5}">
                      <a16:colId xmlns:a16="http://schemas.microsoft.com/office/drawing/2014/main" val="2895463927"/>
                    </a:ext>
                  </a:extLst>
                </a:gridCol>
                <a:gridCol w="491680">
                  <a:extLst>
                    <a:ext uri="{9D8B030D-6E8A-4147-A177-3AD203B41FA5}">
                      <a16:colId xmlns:a16="http://schemas.microsoft.com/office/drawing/2014/main" val="1459059595"/>
                    </a:ext>
                  </a:extLst>
                </a:gridCol>
                <a:gridCol w="404446">
                  <a:extLst>
                    <a:ext uri="{9D8B030D-6E8A-4147-A177-3AD203B41FA5}">
                      <a16:colId xmlns:a16="http://schemas.microsoft.com/office/drawing/2014/main" val="1124414939"/>
                    </a:ext>
                  </a:extLst>
                </a:gridCol>
                <a:gridCol w="404446">
                  <a:extLst>
                    <a:ext uri="{9D8B030D-6E8A-4147-A177-3AD203B41FA5}">
                      <a16:colId xmlns:a16="http://schemas.microsoft.com/office/drawing/2014/main" val="113175605"/>
                    </a:ext>
                  </a:extLst>
                </a:gridCol>
                <a:gridCol w="404446">
                  <a:extLst>
                    <a:ext uri="{9D8B030D-6E8A-4147-A177-3AD203B41FA5}">
                      <a16:colId xmlns:a16="http://schemas.microsoft.com/office/drawing/2014/main" val="160357358"/>
                    </a:ext>
                  </a:extLst>
                </a:gridCol>
                <a:gridCol w="547192">
                  <a:extLst>
                    <a:ext uri="{9D8B030D-6E8A-4147-A177-3AD203B41FA5}">
                      <a16:colId xmlns:a16="http://schemas.microsoft.com/office/drawing/2014/main" val="1714236370"/>
                    </a:ext>
                  </a:extLst>
                </a:gridCol>
                <a:gridCol w="404446">
                  <a:extLst>
                    <a:ext uri="{9D8B030D-6E8A-4147-A177-3AD203B41FA5}">
                      <a16:colId xmlns:a16="http://schemas.microsoft.com/office/drawing/2014/main" val="4111297361"/>
                    </a:ext>
                  </a:extLst>
                </a:gridCol>
                <a:gridCol w="848544">
                  <a:extLst>
                    <a:ext uri="{9D8B030D-6E8A-4147-A177-3AD203B41FA5}">
                      <a16:colId xmlns:a16="http://schemas.microsoft.com/office/drawing/2014/main" val="2556143588"/>
                    </a:ext>
                  </a:extLst>
                </a:gridCol>
              </a:tblGrid>
              <a:tr h="208171">
                <a:tc>
                  <a:txBody>
                    <a:bodyPr/>
                    <a:lstStyle/>
                    <a:p>
                      <a:pPr algn="r" fontAlgn="ctr"/>
                      <a:r>
                        <a:rPr lang="en-US" sz="600" b="1" i="0" u="none" strike="noStrike">
                          <a:solidFill>
                            <a:srgbClr val="000000"/>
                          </a:solidFill>
                          <a:effectLst/>
                          <a:latin typeface="Arial" panose="020B0604020202020204" pitchFamily="34" charset="0"/>
                        </a:rPr>
                        <a:t>age</a:t>
                      </a:r>
                    </a:p>
                  </a:txBody>
                  <a:tcPr marL="2974" marR="2974" marT="2974" marB="0" anchor="ctr">
                    <a:lnL>
                      <a:noFill/>
                    </a:lnL>
                    <a:lnR>
                      <a:noFill/>
                    </a:lnR>
                    <a:lnT>
                      <a:noFill/>
                    </a:lnT>
                    <a:lnB>
                      <a:noFill/>
                    </a:lnB>
                    <a:solidFill>
                      <a:srgbClr val="FFFFFF"/>
                    </a:solidFill>
                  </a:tcPr>
                </a:tc>
                <a:tc>
                  <a:txBody>
                    <a:bodyPr/>
                    <a:lstStyle/>
                    <a:p>
                      <a:pPr algn="r" fontAlgn="ctr"/>
                      <a:r>
                        <a:rPr lang="en-US" sz="600" b="1" i="0" u="none" strike="noStrike">
                          <a:solidFill>
                            <a:srgbClr val="000000"/>
                          </a:solidFill>
                          <a:effectLst/>
                          <a:latin typeface="Arial" panose="020B0604020202020204" pitchFamily="34" charset="0"/>
                        </a:rPr>
                        <a:t>counts_pictures</a:t>
                      </a:r>
                    </a:p>
                  </a:txBody>
                  <a:tcPr marL="2974" marR="2974" marT="2974" marB="0" anchor="ctr">
                    <a:lnL>
                      <a:noFill/>
                    </a:lnL>
                    <a:lnR>
                      <a:noFill/>
                    </a:lnR>
                    <a:lnT>
                      <a:noFill/>
                    </a:lnT>
                    <a:lnB>
                      <a:noFill/>
                    </a:lnB>
                    <a:solidFill>
                      <a:srgbClr val="FFFFFF"/>
                    </a:solidFill>
                  </a:tcPr>
                </a:tc>
                <a:tc>
                  <a:txBody>
                    <a:bodyPr/>
                    <a:lstStyle/>
                    <a:p>
                      <a:pPr algn="r" fontAlgn="ctr"/>
                      <a:r>
                        <a:rPr lang="en-US" sz="600" b="1" i="0" u="none" strike="noStrike">
                          <a:solidFill>
                            <a:srgbClr val="000000"/>
                          </a:solidFill>
                          <a:effectLst/>
                          <a:latin typeface="Arial" panose="020B0604020202020204" pitchFamily="34" charset="0"/>
                        </a:rPr>
                        <a:t>counts_profileVisits</a:t>
                      </a:r>
                    </a:p>
                  </a:txBody>
                  <a:tcPr marL="2974" marR="2974" marT="2974" marB="0" anchor="ctr">
                    <a:lnL>
                      <a:noFill/>
                    </a:lnL>
                    <a:lnR>
                      <a:noFill/>
                    </a:lnR>
                    <a:lnT>
                      <a:noFill/>
                    </a:lnT>
                    <a:lnB>
                      <a:noFill/>
                    </a:lnB>
                    <a:solidFill>
                      <a:srgbClr val="FFFFFF"/>
                    </a:solidFill>
                  </a:tcPr>
                </a:tc>
                <a:tc>
                  <a:txBody>
                    <a:bodyPr/>
                    <a:lstStyle/>
                    <a:p>
                      <a:pPr algn="r" fontAlgn="ctr"/>
                      <a:r>
                        <a:rPr lang="en-US" sz="600" b="1" i="0" u="none" strike="noStrike">
                          <a:solidFill>
                            <a:srgbClr val="000000"/>
                          </a:solidFill>
                          <a:effectLst/>
                          <a:latin typeface="Arial" panose="020B0604020202020204" pitchFamily="34" charset="0"/>
                        </a:rPr>
                        <a:t>counts_kisses</a:t>
                      </a:r>
                    </a:p>
                  </a:txBody>
                  <a:tcPr marL="2974" marR="2974" marT="2974" marB="0" anchor="ctr">
                    <a:lnL>
                      <a:noFill/>
                    </a:lnL>
                    <a:lnR>
                      <a:noFill/>
                    </a:lnR>
                    <a:lnT>
                      <a:noFill/>
                    </a:lnT>
                    <a:lnB>
                      <a:noFill/>
                    </a:lnB>
                    <a:solidFill>
                      <a:srgbClr val="FFFFFF"/>
                    </a:solidFill>
                  </a:tcPr>
                </a:tc>
                <a:tc>
                  <a:txBody>
                    <a:bodyPr/>
                    <a:lstStyle/>
                    <a:p>
                      <a:pPr algn="r" fontAlgn="ctr"/>
                      <a:r>
                        <a:rPr lang="en-US" sz="600" b="1" i="0" u="none" strike="noStrike">
                          <a:solidFill>
                            <a:srgbClr val="000000"/>
                          </a:solidFill>
                          <a:effectLst/>
                          <a:latin typeface="Arial" panose="020B0604020202020204" pitchFamily="34" charset="0"/>
                        </a:rPr>
                        <a:t>counts_fans</a:t>
                      </a:r>
                    </a:p>
                  </a:txBody>
                  <a:tcPr marL="2974" marR="2974" marT="2974" marB="0" anchor="ctr">
                    <a:lnL>
                      <a:noFill/>
                    </a:lnL>
                    <a:lnR>
                      <a:noFill/>
                    </a:lnR>
                    <a:lnT>
                      <a:noFill/>
                    </a:lnT>
                    <a:lnB>
                      <a:noFill/>
                    </a:lnB>
                    <a:solidFill>
                      <a:srgbClr val="FFFFFF"/>
                    </a:solidFill>
                  </a:tcPr>
                </a:tc>
                <a:tc>
                  <a:txBody>
                    <a:bodyPr/>
                    <a:lstStyle/>
                    <a:p>
                      <a:pPr algn="r" fontAlgn="ctr"/>
                      <a:r>
                        <a:rPr lang="en-US" sz="600" b="1" i="0" u="none" strike="noStrike">
                          <a:solidFill>
                            <a:srgbClr val="000000"/>
                          </a:solidFill>
                          <a:effectLst/>
                          <a:latin typeface="Arial" panose="020B0604020202020204" pitchFamily="34" charset="0"/>
                        </a:rPr>
                        <a:t>distance</a:t>
                      </a:r>
                    </a:p>
                  </a:txBody>
                  <a:tcPr marL="2974" marR="2974" marT="2974" marB="0" anchor="ctr">
                    <a:lnL>
                      <a:noFill/>
                    </a:lnL>
                    <a:lnR>
                      <a:noFill/>
                    </a:lnR>
                    <a:lnT>
                      <a:noFill/>
                    </a:lnT>
                    <a:lnB>
                      <a:noFill/>
                    </a:lnB>
                    <a:solidFill>
                      <a:srgbClr val="FFFFFF"/>
                    </a:solidFill>
                  </a:tcPr>
                </a:tc>
                <a:tc>
                  <a:txBody>
                    <a:bodyPr/>
                    <a:lstStyle/>
                    <a:p>
                      <a:pPr algn="r" fontAlgn="ctr"/>
                      <a:r>
                        <a:rPr lang="en-US" sz="600" b="1" i="0" u="none" strike="noStrike">
                          <a:solidFill>
                            <a:srgbClr val="000000"/>
                          </a:solidFill>
                          <a:effectLst/>
                          <a:latin typeface="Arial" panose="020B0604020202020204" pitchFamily="34" charset="0"/>
                        </a:rPr>
                        <a:t>isFlirtstar</a:t>
                      </a:r>
                    </a:p>
                  </a:txBody>
                  <a:tcPr marL="2974" marR="2974" marT="2974" marB="0" anchor="ctr">
                    <a:lnL>
                      <a:noFill/>
                    </a:lnL>
                    <a:lnR>
                      <a:noFill/>
                    </a:lnR>
                    <a:lnT>
                      <a:noFill/>
                    </a:lnT>
                    <a:lnB>
                      <a:noFill/>
                    </a:lnB>
                    <a:solidFill>
                      <a:srgbClr val="FFFFFF"/>
                    </a:solidFill>
                  </a:tcPr>
                </a:tc>
                <a:tc>
                  <a:txBody>
                    <a:bodyPr/>
                    <a:lstStyle/>
                    <a:p>
                      <a:pPr algn="r" fontAlgn="ctr"/>
                      <a:r>
                        <a:rPr lang="en-US" sz="600" b="1" i="0" u="none" strike="noStrike">
                          <a:solidFill>
                            <a:srgbClr val="000000"/>
                          </a:solidFill>
                          <a:effectLst/>
                          <a:latin typeface="Arial" panose="020B0604020202020204" pitchFamily="34" charset="0"/>
                        </a:rPr>
                        <a:t>isHighlighted</a:t>
                      </a:r>
                    </a:p>
                  </a:txBody>
                  <a:tcPr marL="2974" marR="2974" marT="2974" marB="0" anchor="ctr">
                    <a:lnL>
                      <a:noFill/>
                    </a:lnL>
                    <a:lnR>
                      <a:noFill/>
                    </a:lnR>
                    <a:lnT>
                      <a:noFill/>
                    </a:lnT>
                    <a:lnB>
                      <a:noFill/>
                    </a:lnB>
                    <a:solidFill>
                      <a:srgbClr val="FFFFFF"/>
                    </a:solidFill>
                  </a:tcPr>
                </a:tc>
                <a:tc>
                  <a:txBody>
                    <a:bodyPr/>
                    <a:lstStyle/>
                    <a:p>
                      <a:pPr algn="r" fontAlgn="ctr"/>
                      <a:r>
                        <a:rPr lang="en-US" sz="600" b="1" i="0" u="none" strike="noStrike">
                          <a:solidFill>
                            <a:srgbClr val="000000"/>
                          </a:solidFill>
                          <a:effectLst/>
                          <a:latin typeface="Arial" panose="020B0604020202020204" pitchFamily="34" charset="0"/>
                        </a:rPr>
                        <a:t>isInfluencer</a:t>
                      </a:r>
                    </a:p>
                  </a:txBody>
                  <a:tcPr marL="2974" marR="2974" marT="2974" marB="0" anchor="ctr">
                    <a:lnL>
                      <a:noFill/>
                    </a:lnL>
                    <a:lnR>
                      <a:noFill/>
                    </a:lnR>
                    <a:lnT>
                      <a:noFill/>
                    </a:lnT>
                    <a:lnB>
                      <a:noFill/>
                    </a:lnB>
                    <a:solidFill>
                      <a:srgbClr val="FFFFFF"/>
                    </a:solidFill>
                  </a:tcPr>
                </a:tc>
                <a:tc>
                  <a:txBody>
                    <a:bodyPr/>
                    <a:lstStyle/>
                    <a:p>
                      <a:pPr algn="r" fontAlgn="ctr"/>
                      <a:r>
                        <a:rPr lang="en-US" sz="600" b="1" i="0" u="none" strike="noStrike">
                          <a:solidFill>
                            <a:srgbClr val="000000"/>
                          </a:solidFill>
                          <a:effectLst/>
                          <a:latin typeface="Arial" panose="020B0604020202020204" pitchFamily="34" charset="0"/>
                        </a:rPr>
                        <a:t>isMobile</a:t>
                      </a:r>
                    </a:p>
                  </a:txBody>
                  <a:tcPr marL="2974" marR="2974" marT="2974" marB="0" anchor="ctr">
                    <a:lnL>
                      <a:noFill/>
                    </a:lnL>
                    <a:lnR>
                      <a:noFill/>
                    </a:lnR>
                    <a:lnT>
                      <a:noFill/>
                    </a:lnT>
                    <a:lnB>
                      <a:noFill/>
                    </a:lnB>
                    <a:solidFill>
                      <a:srgbClr val="FFFFFF"/>
                    </a:solidFill>
                  </a:tcPr>
                </a:tc>
                <a:tc>
                  <a:txBody>
                    <a:bodyPr/>
                    <a:lstStyle/>
                    <a:p>
                      <a:pPr algn="r" fontAlgn="ctr"/>
                      <a:r>
                        <a:rPr lang="en-US" sz="600" b="1" i="0" u="none" strike="noStrike">
                          <a:solidFill>
                            <a:srgbClr val="000000"/>
                          </a:solidFill>
                          <a:effectLst/>
                          <a:latin typeface="Arial" panose="020B0604020202020204" pitchFamily="34" charset="0"/>
                        </a:rPr>
                        <a:t>isOnline</a:t>
                      </a:r>
                    </a:p>
                  </a:txBody>
                  <a:tcPr marL="2974" marR="2974" marT="2974" marB="0" anchor="ctr">
                    <a:lnL>
                      <a:noFill/>
                    </a:lnL>
                    <a:lnR>
                      <a:noFill/>
                    </a:lnR>
                    <a:lnT>
                      <a:noFill/>
                    </a:lnT>
                    <a:lnB>
                      <a:noFill/>
                    </a:lnB>
                    <a:solidFill>
                      <a:srgbClr val="FFFFFF"/>
                    </a:solidFill>
                  </a:tcPr>
                </a:tc>
                <a:tc>
                  <a:txBody>
                    <a:bodyPr/>
                    <a:lstStyle/>
                    <a:p>
                      <a:pPr algn="r" fontAlgn="ctr"/>
                      <a:r>
                        <a:rPr lang="en-US" sz="600" b="1" i="0" u="none" strike="noStrike">
                          <a:solidFill>
                            <a:srgbClr val="000000"/>
                          </a:solidFill>
                          <a:effectLst/>
                          <a:latin typeface="Arial" panose="020B0604020202020204" pitchFamily="34" charset="0"/>
                        </a:rPr>
                        <a:t>isVip</a:t>
                      </a:r>
                    </a:p>
                  </a:txBody>
                  <a:tcPr marL="2974" marR="2974" marT="2974" marB="0" anchor="ctr">
                    <a:lnL>
                      <a:noFill/>
                    </a:lnL>
                    <a:lnR>
                      <a:noFill/>
                    </a:lnR>
                    <a:lnT>
                      <a:noFill/>
                    </a:lnT>
                    <a:lnB>
                      <a:noFill/>
                    </a:lnB>
                    <a:solidFill>
                      <a:srgbClr val="FFFFFF"/>
                    </a:solidFill>
                  </a:tcPr>
                </a:tc>
                <a:tc>
                  <a:txBody>
                    <a:bodyPr/>
                    <a:lstStyle/>
                    <a:p>
                      <a:pPr algn="r" fontAlgn="ctr"/>
                      <a:r>
                        <a:rPr lang="en-US" sz="600" b="1" i="0" u="none" strike="noStrike">
                          <a:solidFill>
                            <a:srgbClr val="000000"/>
                          </a:solidFill>
                          <a:effectLst/>
                          <a:latin typeface="Arial" panose="020B0604020202020204" pitchFamily="34" charset="0"/>
                        </a:rPr>
                        <a:t>lang_count</a:t>
                      </a:r>
                    </a:p>
                  </a:txBody>
                  <a:tcPr marL="2974" marR="2974" marT="2974" marB="0" anchor="ctr">
                    <a:lnL>
                      <a:noFill/>
                    </a:lnL>
                    <a:lnR>
                      <a:noFill/>
                    </a:lnR>
                    <a:lnT>
                      <a:noFill/>
                    </a:lnT>
                    <a:lnB>
                      <a:noFill/>
                    </a:lnB>
                    <a:solidFill>
                      <a:srgbClr val="FFFFFF"/>
                    </a:solidFill>
                  </a:tcPr>
                </a:tc>
                <a:tc>
                  <a:txBody>
                    <a:bodyPr/>
                    <a:lstStyle/>
                    <a:p>
                      <a:pPr algn="r" fontAlgn="ctr"/>
                      <a:r>
                        <a:rPr lang="en-US" sz="600" b="1" i="0" u="none" strike="noStrike">
                          <a:solidFill>
                            <a:srgbClr val="000000"/>
                          </a:solidFill>
                          <a:effectLst/>
                          <a:latin typeface="Arial" panose="020B0604020202020204" pitchFamily="34" charset="0"/>
                        </a:rPr>
                        <a:t>verified</a:t>
                      </a:r>
                    </a:p>
                  </a:txBody>
                  <a:tcPr marL="2974" marR="2974" marT="2974" marB="0" anchor="ctr">
                    <a:lnL>
                      <a:noFill/>
                    </a:lnL>
                    <a:lnR>
                      <a:noFill/>
                    </a:lnR>
                    <a:lnT>
                      <a:noFill/>
                    </a:lnT>
                    <a:lnB>
                      <a:noFill/>
                    </a:lnB>
                    <a:solidFill>
                      <a:srgbClr val="FFFFFF"/>
                    </a:solidFill>
                  </a:tcPr>
                </a:tc>
                <a:tc>
                  <a:txBody>
                    <a:bodyPr/>
                    <a:lstStyle/>
                    <a:p>
                      <a:pPr algn="r" fontAlgn="ctr"/>
                      <a:r>
                        <a:rPr lang="en-US" sz="600" b="1" i="0" u="none" strike="noStrike" dirty="0" err="1">
                          <a:solidFill>
                            <a:srgbClr val="000000"/>
                          </a:solidFill>
                          <a:effectLst/>
                          <a:latin typeface="Arial" panose="020B0604020202020204" pitchFamily="34" charset="0"/>
                        </a:rPr>
                        <a:t>shareProfileEnabled</a:t>
                      </a:r>
                      <a:endParaRPr lang="en-US" sz="600" b="1" i="0" u="none" strike="noStrike" dirty="0">
                        <a:solidFill>
                          <a:srgbClr val="000000"/>
                        </a:solidFill>
                        <a:effectLst/>
                        <a:latin typeface="Arial" panose="020B0604020202020204" pitchFamily="34" charset="0"/>
                      </a:endParaRPr>
                    </a:p>
                  </a:txBody>
                  <a:tcPr marL="2974" marR="2974" marT="2974" marB="0" anchor="ctr">
                    <a:lnL>
                      <a:noFill/>
                    </a:lnL>
                    <a:lnR>
                      <a:noFill/>
                    </a:lnR>
                    <a:lnT>
                      <a:noFill/>
                    </a:lnT>
                    <a:lnB>
                      <a:noFill/>
                    </a:lnB>
                    <a:solidFill>
                      <a:srgbClr val="FFFFFF"/>
                    </a:solidFill>
                  </a:tcPr>
                </a:tc>
                <a:extLst>
                  <a:ext uri="{0D108BD9-81ED-4DB2-BD59-A6C34878D82A}">
                    <a16:rowId xmlns:a16="http://schemas.microsoft.com/office/drawing/2014/main" val="121042776"/>
                  </a:ext>
                </a:extLst>
              </a:tr>
              <a:tr h="113007">
                <a:tc>
                  <a:txBody>
                    <a:bodyPr/>
                    <a:lstStyle/>
                    <a:p>
                      <a:pPr algn="r" fontAlgn="b"/>
                      <a:r>
                        <a:rPr lang="en-US" sz="700" b="0" i="0" u="none" strike="noStrike">
                          <a:solidFill>
                            <a:srgbClr val="000000"/>
                          </a:solidFill>
                          <a:effectLst/>
                          <a:latin typeface="Calibri" panose="020F0502020204030204" pitchFamily="34" charset="0"/>
                        </a:rPr>
                        <a:t>21.59</a:t>
                      </a:r>
                    </a:p>
                  </a:txBody>
                  <a:tcPr marL="2974" marR="2974" marT="2974"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6.97</a:t>
                      </a:r>
                    </a:p>
                  </a:txBody>
                  <a:tcPr marL="2974" marR="2974" marT="2974"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4939.97</a:t>
                      </a:r>
                    </a:p>
                  </a:txBody>
                  <a:tcPr marL="2974" marR="2974" marT="2974"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220.87</a:t>
                      </a:r>
                    </a:p>
                  </a:txBody>
                  <a:tcPr marL="2974" marR="2974" marT="2974"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2.43</a:t>
                      </a:r>
                    </a:p>
                  </a:txBody>
                  <a:tcPr marL="2974" marR="2974" marT="2974"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172.73</a:t>
                      </a:r>
                    </a:p>
                  </a:txBody>
                  <a:tcPr marL="2974" marR="2974" marT="2974"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a:t>
                      </a:r>
                    </a:p>
                  </a:txBody>
                  <a:tcPr marL="2974" marR="2974" marT="2974"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a:t>
                      </a:r>
                    </a:p>
                  </a:txBody>
                  <a:tcPr marL="2974" marR="2974" marT="2974"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2974" marR="2974" marT="2974"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0.82</a:t>
                      </a:r>
                    </a:p>
                  </a:txBody>
                  <a:tcPr marL="2974" marR="2974" marT="2974"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0.45</a:t>
                      </a:r>
                    </a:p>
                  </a:txBody>
                  <a:tcPr marL="2974" marR="2974" marT="2974"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2974" marR="2974" marT="2974"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1.26</a:t>
                      </a:r>
                    </a:p>
                  </a:txBody>
                  <a:tcPr marL="2974" marR="2974" marT="2974"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a:t>
                      </a:r>
                    </a:p>
                  </a:txBody>
                  <a:tcPr marL="2974" marR="2974" marT="2974"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0.94</a:t>
                      </a:r>
                    </a:p>
                  </a:txBody>
                  <a:tcPr marL="2974" marR="2974" marT="2974" marB="0" anchor="b">
                    <a:lnL>
                      <a:noFill/>
                    </a:lnL>
                    <a:lnR>
                      <a:noFill/>
                    </a:lnR>
                    <a:lnT>
                      <a:noFill/>
                    </a:lnT>
                    <a:lnB>
                      <a:noFill/>
                    </a:lnB>
                  </a:tcPr>
                </a:tc>
                <a:extLst>
                  <a:ext uri="{0D108BD9-81ED-4DB2-BD59-A6C34878D82A}">
                    <a16:rowId xmlns:a16="http://schemas.microsoft.com/office/drawing/2014/main" val="941574186"/>
                  </a:ext>
                </a:extLst>
              </a:tr>
            </a:tbl>
          </a:graphicData>
        </a:graphic>
      </p:graphicFrame>
    </p:spTree>
    <p:extLst>
      <p:ext uri="{BB962C8B-B14F-4D97-AF65-F5344CB8AC3E}">
        <p14:creationId xmlns:p14="http://schemas.microsoft.com/office/powerpoint/2010/main" val="235592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3D9F51-BCF4-4658-8561-6E9F093FAC2A}"/>
              </a:ext>
            </a:extLst>
          </p:cNvPr>
          <p:cNvSpPr>
            <a:spLocks noGrp="1"/>
          </p:cNvSpPr>
          <p:nvPr>
            <p:ph type="title"/>
          </p:nvPr>
        </p:nvSpPr>
        <p:spPr>
          <a:xfrm>
            <a:off x="1046746" y="586822"/>
            <a:ext cx="3560252" cy="1645920"/>
          </a:xfrm>
        </p:spPr>
        <p:txBody>
          <a:bodyPr>
            <a:normAutofit/>
          </a:bodyPr>
          <a:lstStyle/>
          <a:p>
            <a:r>
              <a:rPr lang="en-US" sz="3200"/>
              <a:t>Structured Approach</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B759F3D-2B68-4E61-9CCA-BD5E7F2C67B8}"/>
              </a:ext>
            </a:extLst>
          </p:cNvPr>
          <p:cNvSpPr>
            <a:spLocks noGrp="1"/>
          </p:cNvSpPr>
          <p:nvPr>
            <p:ph idx="1"/>
          </p:nvPr>
        </p:nvSpPr>
        <p:spPr>
          <a:xfrm>
            <a:off x="5351164" y="586822"/>
            <a:ext cx="6002636" cy="1645920"/>
          </a:xfrm>
        </p:spPr>
        <p:txBody>
          <a:bodyPr anchor="ctr">
            <a:normAutofit lnSpcReduction="10000"/>
          </a:bodyPr>
          <a:lstStyle/>
          <a:p>
            <a:r>
              <a:rPr lang="en-US" sz="1800" dirty="0"/>
              <a:t>We first focused on VIPs, developing a profile</a:t>
            </a:r>
          </a:p>
          <a:p>
            <a:r>
              <a:rPr lang="en-US" sz="1800" dirty="0"/>
              <a:t>VIP's are younger, have more pictures, have more profile visits, more kisses, more fans, shorter distance, more </a:t>
            </a:r>
            <a:r>
              <a:rPr lang="en-US" sz="1800" dirty="0" err="1"/>
              <a:t>Flirtstars</a:t>
            </a:r>
            <a:r>
              <a:rPr lang="en-US" sz="1800" dirty="0"/>
              <a:t>, are highlighted more, are less often New Users, speak more languages, are verified more often and have more private profiles.</a:t>
            </a:r>
          </a:p>
          <a:p>
            <a:endParaRPr lang="en-US" sz="1800" dirty="0"/>
          </a:p>
        </p:txBody>
      </p:sp>
      <p:graphicFrame>
        <p:nvGraphicFramePr>
          <p:cNvPr id="6" name="Table 5">
            <a:extLst>
              <a:ext uri="{FF2B5EF4-FFF2-40B4-BE49-F238E27FC236}">
                <a16:creationId xmlns:a16="http://schemas.microsoft.com/office/drawing/2014/main" id="{6DED79A8-CBE3-4C2C-BCDB-75A5F66A8BDD}"/>
              </a:ext>
            </a:extLst>
          </p:cNvPr>
          <p:cNvGraphicFramePr>
            <a:graphicFrameLocks noGrp="1"/>
          </p:cNvGraphicFramePr>
          <p:nvPr>
            <p:extLst>
              <p:ext uri="{D42A27DB-BD31-4B8C-83A1-F6EECF244321}">
                <p14:modId xmlns:p14="http://schemas.microsoft.com/office/powerpoint/2010/main" val="1886655495"/>
              </p:ext>
            </p:extLst>
          </p:nvPr>
        </p:nvGraphicFramePr>
        <p:xfrm>
          <a:off x="557784" y="3843602"/>
          <a:ext cx="11164832" cy="1264777"/>
        </p:xfrm>
        <a:graphic>
          <a:graphicData uri="http://schemas.openxmlformats.org/drawingml/2006/table">
            <a:tbl>
              <a:tblPr firstRow="1" bandRow="1">
                <a:tableStyleId>{8EC20E35-A176-4012-BC5E-935CFFF8708E}</a:tableStyleId>
              </a:tblPr>
              <a:tblGrid>
                <a:gridCol w="286160">
                  <a:extLst>
                    <a:ext uri="{9D8B030D-6E8A-4147-A177-3AD203B41FA5}">
                      <a16:colId xmlns:a16="http://schemas.microsoft.com/office/drawing/2014/main" val="2668804432"/>
                    </a:ext>
                  </a:extLst>
                </a:gridCol>
                <a:gridCol w="667524">
                  <a:extLst>
                    <a:ext uri="{9D8B030D-6E8A-4147-A177-3AD203B41FA5}">
                      <a16:colId xmlns:a16="http://schemas.microsoft.com/office/drawing/2014/main" val="3179497071"/>
                    </a:ext>
                  </a:extLst>
                </a:gridCol>
                <a:gridCol w="804943">
                  <a:extLst>
                    <a:ext uri="{9D8B030D-6E8A-4147-A177-3AD203B41FA5}">
                      <a16:colId xmlns:a16="http://schemas.microsoft.com/office/drawing/2014/main" val="2477130372"/>
                    </a:ext>
                  </a:extLst>
                </a:gridCol>
                <a:gridCol w="606804">
                  <a:extLst>
                    <a:ext uri="{9D8B030D-6E8A-4147-A177-3AD203B41FA5}">
                      <a16:colId xmlns:a16="http://schemas.microsoft.com/office/drawing/2014/main" val="1385452047"/>
                    </a:ext>
                  </a:extLst>
                </a:gridCol>
                <a:gridCol w="530105">
                  <a:extLst>
                    <a:ext uri="{9D8B030D-6E8A-4147-A177-3AD203B41FA5}">
                      <a16:colId xmlns:a16="http://schemas.microsoft.com/office/drawing/2014/main" val="1816407946"/>
                    </a:ext>
                  </a:extLst>
                </a:gridCol>
                <a:gridCol w="425709">
                  <a:extLst>
                    <a:ext uri="{9D8B030D-6E8A-4147-A177-3AD203B41FA5}">
                      <a16:colId xmlns:a16="http://schemas.microsoft.com/office/drawing/2014/main" val="1217467085"/>
                    </a:ext>
                  </a:extLst>
                </a:gridCol>
                <a:gridCol w="519452">
                  <a:extLst>
                    <a:ext uri="{9D8B030D-6E8A-4147-A177-3AD203B41FA5}">
                      <a16:colId xmlns:a16="http://schemas.microsoft.com/office/drawing/2014/main" val="3458108598"/>
                    </a:ext>
                  </a:extLst>
                </a:gridCol>
                <a:gridCol w="559932">
                  <a:extLst>
                    <a:ext uri="{9D8B030D-6E8A-4147-A177-3AD203B41FA5}">
                      <a16:colId xmlns:a16="http://schemas.microsoft.com/office/drawing/2014/main" val="3155189830"/>
                    </a:ext>
                  </a:extLst>
                </a:gridCol>
                <a:gridCol w="507734">
                  <a:extLst>
                    <a:ext uri="{9D8B030D-6E8A-4147-A177-3AD203B41FA5}">
                      <a16:colId xmlns:a16="http://schemas.microsoft.com/office/drawing/2014/main" val="1141164103"/>
                    </a:ext>
                  </a:extLst>
                </a:gridCol>
                <a:gridCol w="386294">
                  <a:extLst>
                    <a:ext uri="{9D8B030D-6E8A-4147-A177-3AD203B41FA5}">
                      <a16:colId xmlns:a16="http://schemas.microsoft.com/office/drawing/2014/main" val="3557958698"/>
                    </a:ext>
                  </a:extLst>
                </a:gridCol>
                <a:gridCol w="425709">
                  <a:extLst>
                    <a:ext uri="{9D8B030D-6E8A-4147-A177-3AD203B41FA5}">
                      <a16:colId xmlns:a16="http://schemas.microsoft.com/office/drawing/2014/main" val="1470416843"/>
                    </a:ext>
                  </a:extLst>
                </a:gridCol>
                <a:gridCol w="380968">
                  <a:extLst>
                    <a:ext uri="{9D8B030D-6E8A-4147-A177-3AD203B41FA5}">
                      <a16:colId xmlns:a16="http://schemas.microsoft.com/office/drawing/2014/main" val="1781432702"/>
                    </a:ext>
                  </a:extLst>
                </a:gridCol>
                <a:gridCol w="425709">
                  <a:extLst>
                    <a:ext uri="{9D8B030D-6E8A-4147-A177-3AD203B41FA5}">
                      <a16:colId xmlns:a16="http://schemas.microsoft.com/office/drawing/2014/main" val="2490346635"/>
                    </a:ext>
                  </a:extLst>
                </a:gridCol>
                <a:gridCol w="487495">
                  <a:extLst>
                    <a:ext uri="{9D8B030D-6E8A-4147-A177-3AD203B41FA5}">
                      <a16:colId xmlns:a16="http://schemas.microsoft.com/office/drawing/2014/main" val="3521028668"/>
                    </a:ext>
                  </a:extLst>
                </a:gridCol>
                <a:gridCol w="425709">
                  <a:extLst>
                    <a:ext uri="{9D8B030D-6E8A-4147-A177-3AD203B41FA5}">
                      <a16:colId xmlns:a16="http://schemas.microsoft.com/office/drawing/2014/main" val="3776385806"/>
                    </a:ext>
                  </a:extLst>
                </a:gridCol>
                <a:gridCol w="836901">
                  <a:extLst>
                    <a:ext uri="{9D8B030D-6E8A-4147-A177-3AD203B41FA5}">
                      <a16:colId xmlns:a16="http://schemas.microsoft.com/office/drawing/2014/main" val="1515719632"/>
                    </a:ext>
                  </a:extLst>
                </a:gridCol>
                <a:gridCol w="640892">
                  <a:extLst>
                    <a:ext uri="{9D8B030D-6E8A-4147-A177-3AD203B41FA5}">
                      <a16:colId xmlns:a16="http://schemas.microsoft.com/office/drawing/2014/main" val="689529609"/>
                    </a:ext>
                  </a:extLst>
                </a:gridCol>
                <a:gridCol w="438493">
                  <a:extLst>
                    <a:ext uri="{9D8B030D-6E8A-4147-A177-3AD203B41FA5}">
                      <a16:colId xmlns:a16="http://schemas.microsoft.com/office/drawing/2014/main" val="2296055383"/>
                    </a:ext>
                  </a:extLst>
                </a:gridCol>
                <a:gridCol w="258464">
                  <a:extLst>
                    <a:ext uri="{9D8B030D-6E8A-4147-A177-3AD203B41FA5}">
                      <a16:colId xmlns:a16="http://schemas.microsoft.com/office/drawing/2014/main" val="1307240653"/>
                    </a:ext>
                  </a:extLst>
                </a:gridCol>
                <a:gridCol w="660067">
                  <a:extLst>
                    <a:ext uri="{9D8B030D-6E8A-4147-A177-3AD203B41FA5}">
                      <a16:colId xmlns:a16="http://schemas.microsoft.com/office/drawing/2014/main" val="1618829350"/>
                    </a:ext>
                  </a:extLst>
                </a:gridCol>
                <a:gridCol w="323444">
                  <a:extLst>
                    <a:ext uri="{9D8B030D-6E8A-4147-A177-3AD203B41FA5}">
                      <a16:colId xmlns:a16="http://schemas.microsoft.com/office/drawing/2014/main" val="431361126"/>
                    </a:ext>
                  </a:extLst>
                </a:gridCol>
                <a:gridCol w="566324">
                  <a:extLst>
                    <a:ext uri="{9D8B030D-6E8A-4147-A177-3AD203B41FA5}">
                      <a16:colId xmlns:a16="http://schemas.microsoft.com/office/drawing/2014/main" val="3568562794"/>
                    </a:ext>
                  </a:extLst>
                </a:gridCol>
              </a:tblGrid>
              <a:tr h="231433">
                <a:tc>
                  <a:txBody>
                    <a:bodyPr/>
                    <a:lstStyle/>
                    <a:p>
                      <a:pPr algn="r" fontAlgn="ct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age</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counts_pictures</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counts_profileVisits</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counts_kisses</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counts_fans</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distance</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isFlirtstar</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isHighlighted</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isInfluencer</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isMobile</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isOnline</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isVip</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lang_count</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verified</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shareProfileEnabled</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lastOnlineTime</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birthd</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crypt</a:t>
                      </a:r>
                      <a:endParaRPr lang="en-US" sz="700" b="1"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isSystemProfile</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index1</a:t>
                      </a:r>
                      <a:endParaRPr lang="en-US" sz="700" b="1" i="0" u="none" strike="noStrike" dirty="0">
                        <a:solidFill>
                          <a:srgbClr val="000000"/>
                        </a:solidFill>
                        <a:effectLst/>
                        <a:latin typeface="Arial" panose="020B0604020202020204" pitchFamily="34" charset="0"/>
                      </a:endParaRPr>
                    </a:p>
                  </a:txBody>
                  <a:tcPr marL="2359" marR="2359" marT="2359" marB="0" anchor="ctr"/>
                </a:tc>
                <a:extLst>
                  <a:ext uri="{0D108BD9-81ED-4DB2-BD59-A6C34878D82A}">
                    <a16:rowId xmlns:a16="http://schemas.microsoft.com/office/drawing/2014/main" val="1993766643"/>
                  </a:ext>
                </a:extLst>
              </a:tr>
              <a:tr h="129168">
                <a:tc>
                  <a:txBody>
                    <a:bodyPr/>
                    <a:lstStyle/>
                    <a:p>
                      <a:pPr algn="r" fontAlgn="ctr"/>
                      <a:r>
                        <a:rPr lang="en-US" sz="700" u="none" strike="noStrike">
                          <a:effectLst/>
                        </a:rPr>
                        <a:t>count</a:t>
                      </a:r>
                      <a:endParaRPr lang="en-US" sz="700" b="1"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91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91</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91</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91</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91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91</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91</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91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91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91</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91</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91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91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91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91</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9.10E+01</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91</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0</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0</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91</a:t>
                      </a:r>
                      <a:endParaRPr lang="en-US" sz="700" b="0" i="0" u="none" strike="noStrike" dirty="0">
                        <a:solidFill>
                          <a:srgbClr val="000000"/>
                        </a:solidFill>
                        <a:effectLst/>
                        <a:latin typeface="Arial" panose="020B0604020202020204" pitchFamily="34" charset="0"/>
                      </a:endParaRPr>
                    </a:p>
                  </a:txBody>
                  <a:tcPr marL="2359" marR="2359" marT="2359" marB="0" anchor="ctr"/>
                </a:tc>
                <a:extLst>
                  <a:ext uri="{0D108BD9-81ED-4DB2-BD59-A6C34878D82A}">
                    <a16:rowId xmlns:a16="http://schemas.microsoft.com/office/drawing/2014/main" val="815098501"/>
                  </a:ext>
                </a:extLst>
              </a:tr>
              <a:tr h="129168">
                <a:tc>
                  <a:txBody>
                    <a:bodyPr/>
                    <a:lstStyle/>
                    <a:p>
                      <a:pPr algn="r" fontAlgn="ctr"/>
                      <a:r>
                        <a:rPr lang="en-US" sz="700" u="none" strike="noStrike">
                          <a:effectLst/>
                        </a:rPr>
                        <a:t>mean</a:t>
                      </a:r>
                      <a:endParaRPr lang="en-US" sz="700" b="1"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21.593407</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6.978022</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4939.978022</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220.879121</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2.43956</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172.730769</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0.021978</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0.021978</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0</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0.824176</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0.450549</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1.263736</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0.384615</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0.945055</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1.43E+09</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NaN</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NaN</a:t>
                      </a:r>
                      <a:endParaRPr lang="en-US" sz="700" b="0"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1305.043956</a:t>
                      </a:r>
                      <a:endParaRPr lang="en-US" sz="700" b="0" i="0" u="none" strike="noStrike" dirty="0">
                        <a:solidFill>
                          <a:srgbClr val="000000"/>
                        </a:solidFill>
                        <a:effectLst/>
                        <a:latin typeface="Arial" panose="020B0604020202020204" pitchFamily="34" charset="0"/>
                      </a:endParaRPr>
                    </a:p>
                  </a:txBody>
                  <a:tcPr marL="2359" marR="2359" marT="2359" marB="0" anchor="ctr"/>
                </a:tc>
                <a:extLst>
                  <a:ext uri="{0D108BD9-81ED-4DB2-BD59-A6C34878D82A}">
                    <a16:rowId xmlns:a16="http://schemas.microsoft.com/office/drawing/2014/main" val="3917762803"/>
                  </a:ext>
                </a:extLst>
              </a:tr>
              <a:tr h="129168">
                <a:tc>
                  <a:txBody>
                    <a:bodyPr/>
                    <a:lstStyle/>
                    <a:p>
                      <a:pPr algn="r" fontAlgn="ctr"/>
                      <a:r>
                        <a:rPr lang="en-US" sz="700" u="none" strike="noStrike">
                          <a:effectLst/>
                        </a:rPr>
                        <a:t>std</a:t>
                      </a:r>
                      <a:endParaRPr lang="en-US" sz="700" b="1"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2.102792</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6.406556</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7320.79408</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520.092061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7.041478</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512.295702</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0.147424</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0.147424</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0.38278</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0.500305</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0.800488</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0.4892</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0.229135</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4.73E+05</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NaN</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NaN</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879.109839</a:t>
                      </a:r>
                      <a:endParaRPr lang="en-US" sz="700" b="0" i="0" u="none" strike="noStrike">
                        <a:solidFill>
                          <a:srgbClr val="000000"/>
                        </a:solidFill>
                        <a:effectLst/>
                        <a:latin typeface="Arial" panose="020B0604020202020204" pitchFamily="34" charset="0"/>
                      </a:endParaRPr>
                    </a:p>
                  </a:txBody>
                  <a:tcPr marL="2359" marR="2359" marT="2359" marB="0" anchor="ctr"/>
                </a:tc>
                <a:extLst>
                  <a:ext uri="{0D108BD9-81ED-4DB2-BD59-A6C34878D82A}">
                    <a16:rowId xmlns:a16="http://schemas.microsoft.com/office/drawing/2014/main" val="524574614"/>
                  </a:ext>
                </a:extLst>
              </a:tr>
              <a:tr h="129168">
                <a:tc>
                  <a:txBody>
                    <a:bodyPr/>
                    <a:lstStyle/>
                    <a:p>
                      <a:pPr algn="r" fontAlgn="ctr"/>
                      <a:r>
                        <a:rPr lang="en-US" sz="700" u="none" strike="noStrike">
                          <a:effectLst/>
                        </a:rPr>
                        <a:t>min</a:t>
                      </a:r>
                      <a:endParaRPr lang="en-US" sz="700" b="1"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19</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22</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1.43E+09</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NaN</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NaN</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44</a:t>
                      </a:r>
                      <a:endParaRPr lang="en-US" sz="700" b="0" i="0" u="none" strike="noStrike">
                        <a:solidFill>
                          <a:srgbClr val="000000"/>
                        </a:solidFill>
                        <a:effectLst/>
                        <a:latin typeface="Arial" panose="020B0604020202020204" pitchFamily="34" charset="0"/>
                      </a:endParaRPr>
                    </a:p>
                  </a:txBody>
                  <a:tcPr marL="2359" marR="2359" marT="2359" marB="0" anchor="ctr"/>
                </a:tc>
                <a:extLst>
                  <a:ext uri="{0D108BD9-81ED-4DB2-BD59-A6C34878D82A}">
                    <a16:rowId xmlns:a16="http://schemas.microsoft.com/office/drawing/2014/main" val="1245955865"/>
                  </a:ext>
                </a:extLst>
              </a:tr>
              <a:tr h="129168">
                <a:tc>
                  <a:txBody>
                    <a:bodyPr/>
                    <a:lstStyle/>
                    <a:p>
                      <a:pPr algn="r" fontAlgn="ctr"/>
                      <a:r>
                        <a:rPr lang="en-US" sz="700" u="none" strike="noStrike">
                          <a:effectLst/>
                        </a:rPr>
                        <a:t>25%</a:t>
                      </a:r>
                      <a:endParaRPr lang="en-US" sz="700" b="1"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19.5</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3</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1280.5</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33</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1.43E+09</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NaN</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NaN</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630</a:t>
                      </a:r>
                      <a:endParaRPr lang="en-US" sz="700" b="0" i="0" u="none" strike="noStrike">
                        <a:solidFill>
                          <a:srgbClr val="000000"/>
                        </a:solidFill>
                        <a:effectLst/>
                        <a:latin typeface="Arial" panose="020B0604020202020204" pitchFamily="34" charset="0"/>
                      </a:endParaRPr>
                    </a:p>
                  </a:txBody>
                  <a:tcPr marL="2359" marR="2359" marT="2359" marB="0" anchor="ctr"/>
                </a:tc>
                <a:extLst>
                  <a:ext uri="{0D108BD9-81ED-4DB2-BD59-A6C34878D82A}">
                    <a16:rowId xmlns:a16="http://schemas.microsoft.com/office/drawing/2014/main" val="2989888304"/>
                  </a:ext>
                </a:extLst>
              </a:tr>
              <a:tr h="129168">
                <a:tc>
                  <a:txBody>
                    <a:bodyPr/>
                    <a:lstStyle/>
                    <a:p>
                      <a:pPr algn="r" fontAlgn="ctr"/>
                      <a:r>
                        <a:rPr lang="en-US" sz="700" u="none" strike="noStrike">
                          <a:effectLst/>
                        </a:rPr>
                        <a:t>50%</a:t>
                      </a:r>
                      <a:endParaRPr lang="en-US" sz="700" b="1"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22</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5</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2679</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81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129</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1.43E+09</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NaN</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NaN</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1171</a:t>
                      </a:r>
                      <a:endParaRPr lang="en-US" sz="700" b="0" i="0" u="none" strike="noStrike">
                        <a:solidFill>
                          <a:srgbClr val="000000"/>
                        </a:solidFill>
                        <a:effectLst/>
                        <a:latin typeface="Arial" panose="020B0604020202020204" pitchFamily="34" charset="0"/>
                      </a:endParaRPr>
                    </a:p>
                  </a:txBody>
                  <a:tcPr marL="2359" marR="2359" marT="2359" marB="0" anchor="ctr"/>
                </a:tc>
                <a:extLst>
                  <a:ext uri="{0D108BD9-81ED-4DB2-BD59-A6C34878D82A}">
                    <a16:rowId xmlns:a16="http://schemas.microsoft.com/office/drawing/2014/main" val="1047268166"/>
                  </a:ext>
                </a:extLst>
              </a:tr>
              <a:tr h="129168">
                <a:tc>
                  <a:txBody>
                    <a:bodyPr/>
                    <a:lstStyle/>
                    <a:p>
                      <a:pPr algn="r" fontAlgn="ctr"/>
                      <a:r>
                        <a:rPr lang="en-US" sz="700" u="none" strike="noStrike">
                          <a:effectLst/>
                        </a:rPr>
                        <a:t>75%</a:t>
                      </a:r>
                      <a:endParaRPr lang="en-US" sz="700" b="1"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23</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9</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5489.5</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172.5</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178.5</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1.43E+09</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NaN</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NaN</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1868.5</a:t>
                      </a:r>
                      <a:endParaRPr lang="en-US" sz="700" b="0" i="0" u="none" strike="noStrike">
                        <a:solidFill>
                          <a:srgbClr val="000000"/>
                        </a:solidFill>
                        <a:effectLst/>
                        <a:latin typeface="Arial" panose="020B0604020202020204" pitchFamily="34" charset="0"/>
                      </a:endParaRPr>
                    </a:p>
                  </a:txBody>
                  <a:tcPr marL="2359" marR="2359" marT="2359" marB="0" anchor="ctr"/>
                </a:tc>
                <a:extLst>
                  <a:ext uri="{0D108BD9-81ED-4DB2-BD59-A6C34878D82A}">
                    <a16:rowId xmlns:a16="http://schemas.microsoft.com/office/drawing/2014/main" val="3609835601"/>
                  </a:ext>
                </a:extLst>
              </a:tr>
              <a:tr h="129168">
                <a:tc>
                  <a:txBody>
                    <a:bodyPr/>
                    <a:lstStyle/>
                    <a:p>
                      <a:pPr algn="r" fontAlgn="ctr"/>
                      <a:r>
                        <a:rPr lang="en-US" sz="700" u="none" strike="noStrike">
                          <a:effectLst/>
                        </a:rPr>
                        <a:t>max</a:t>
                      </a:r>
                      <a:endParaRPr lang="en-US" sz="700" b="1"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26</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30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51809</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4114</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36</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4880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5</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1.43E+09</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0</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NaN</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NaN</a:t>
                      </a:r>
                      <a:endParaRPr lang="en-US" sz="700" b="0"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3925</a:t>
                      </a:r>
                      <a:endParaRPr lang="en-US" sz="700" b="0" i="0" u="none" strike="noStrike" dirty="0">
                        <a:solidFill>
                          <a:srgbClr val="000000"/>
                        </a:solidFill>
                        <a:effectLst/>
                        <a:latin typeface="Arial" panose="020B0604020202020204" pitchFamily="34" charset="0"/>
                      </a:endParaRPr>
                    </a:p>
                  </a:txBody>
                  <a:tcPr marL="2359" marR="2359" marT="2359" marB="0" anchor="ctr"/>
                </a:tc>
                <a:extLst>
                  <a:ext uri="{0D108BD9-81ED-4DB2-BD59-A6C34878D82A}">
                    <a16:rowId xmlns:a16="http://schemas.microsoft.com/office/drawing/2014/main" val="2883488830"/>
                  </a:ext>
                </a:extLst>
              </a:tr>
            </a:tbl>
          </a:graphicData>
        </a:graphic>
      </p:graphicFrame>
    </p:spTree>
    <p:extLst>
      <p:ext uri="{BB962C8B-B14F-4D97-AF65-F5344CB8AC3E}">
        <p14:creationId xmlns:p14="http://schemas.microsoft.com/office/powerpoint/2010/main" val="1022234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3D9F51-BCF4-4658-8561-6E9F093FAC2A}"/>
              </a:ext>
            </a:extLst>
          </p:cNvPr>
          <p:cNvSpPr>
            <a:spLocks noGrp="1"/>
          </p:cNvSpPr>
          <p:nvPr>
            <p:ph type="title"/>
          </p:nvPr>
        </p:nvSpPr>
        <p:spPr>
          <a:xfrm>
            <a:off x="1046746" y="586822"/>
            <a:ext cx="3560252" cy="1645920"/>
          </a:xfrm>
        </p:spPr>
        <p:txBody>
          <a:bodyPr>
            <a:normAutofit/>
          </a:bodyPr>
          <a:lstStyle/>
          <a:p>
            <a:r>
              <a:rPr lang="en-US" sz="3200"/>
              <a:t>Structured Approach</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B759F3D-2B68-4E61-9CCA-BD5E7F2C67B8}"/>
              </a:ext>
            </a:extLst>
          </p:cNvPr>
          <p:cNvSpPr>
            <a:spLocks noGrp="1"/>
          </p:cNvSpPr>
          <p:nvPr>
            <p:ph idx="1"/>
          </p:nvPr>
        </p:nvSpPr>
        <p:spPr>
          <a:xfrm>
            <a:off x="5351164" y="586822"/>
            <a:ext cx="6002636" cy="1645920"/>
          </a:xfrm>
        </p:spPr>
        <p:txBody>
          <a:bodyPr anchor="ctr">
            <a:normAutofit/>
          </a:bodyPr>
          <a:lstStyle/>
          <a:p>
            <a:r>
              <a:rPr lang="en-US" sz="1800" dirty="0"/>
              <a:t>We then focused on Non-VIPs</a:t>
            </a:r>
          </a:p>
          <a:p>
            <a:endParaRPr lang="en-US" sz="1800" dirty="0"/>
          </a:p>
        </p:txBody>
      </p:sp>
      <p:graphicFrame>
        <p:nvGraphicFramePr>
          <p:cNvPr id="6" name="Table 5">
            <a:extLst>
              <a:ext uri="{FF2B5EF4-FFF2-40B4-BE49-F238E27FC236}">
                <a16:creationId xmlns:a16="http://schemas.microsoft.com/office/drawing/2014/main" id="{6DED79A8-CBE3-4C2C-BCDB-75A5F66A8BDD}"/>
              </a:ext>
            </a:extLst>
          </p:cNvPr>
          <p:cNvGraphicFramePr>
            <a:graphicFrameLocks noGrp="1"/>
          </p:cNvGraphicFramePr>
          <p:nvPr>
            <p:extLst>
              <p:ext uri="{D42A27DB-BD31-4B8C-83A1-F6EECF244321}">
                <p14:modId xmlns:p14="http://schemas.microsoft.com/office/powerpoint/2010/main" val="4037175656"/>
              </p:ext>
            </p:extLst>
          </p:nvPr>
        </p:nvGraphicFramePr>
        <p:xfrm>
          <a:off x="557784" y="3843602"/>
          <a:ext cx="11164832" cy="1320767"/>
        </p:xfrm>
        <a:graphic>
          <a:graphicData uri="http://schemas.openxmlformats.org/drawingml/2006/table">
            <a:tbl>
              <a:tblPr firstRow="1" bandRow="1">
                <a:tableStyleId>{8EC20E35-A176-4012-BC5E-935CFFF8708E}</a:tableStyleId>
              </a:tblPr>
              <a:tblGrid>
                <a:gridCol w="286160">
                  <a:extLst>
                    <a:ext uri="{9D8B030D-6E8A-4147-A177-3AD203B41FA5}">
                      <a16:colId xmlns:a16="http://schemas.microsoft.com/office/drawing/2014/main" val="2668804432"/>
                    </a:ext>
                  </a:extLst>
                </a:gridCol>
                <a:gridCol w="667524">
                  <a:extLst>
                    <a:ext uri="{9D8B030D-6E8A-4147-A177-3AD203B41FA5}">
                      <a16:colId xmlns:a16="http://schemas.microsoft.com/office/drawing/2014/main" val="3179497071"/>
                    </a:ext>
                  </a:extLst>
                </a:gridCol>
                <a:gridCol w="804943">
                  <a:extLst>
                    <a:ext uri="{9D8B030D-6E8A-4147-A177-3AD203B41FA5}">
                      <a16:colId xmlns:a16="http://schemas.microsoft.com/office/drawing/2014/main" val="2477130372"/>
                    </a:ext>
                  </a:extLst>
                </a:gridCol>
                <a:gridCol w="606804">
                  <a:extLst>
                    <a:ext uri="{9D8B030D-6E8A-4147-A177-3AD203B41FA5}">
                      <a16:colId xmlns:a16="http://schemas.microsoft.com/office/drawing/2014/main" val="1385452047"/>
                    </a:ext>
                  </a:extLst>
                </a:gridCol>
                <a:gridCol w="530105">
                  <a:extLst>
                    <a:ext uri="{9D8B030D-6E8A-4147-A177-3AD203B41FA5}">
                      <a16:colId xmlns:a16="http://schemas.microsoft.com/office/drawing/2014/main" val="1816407946"/>
                    </a:ext>
                  </a:extLst>
                </a:gridCol>
                <a:gridCol w="425709">
                  <a:extLst>
                    <a:ext uri="{9D8B030D-6E8A-4147-A177-3AD203B41FA5}">
                      <a16:colId xmlns:a16="http://schemas.microsoft.com/office/drawing/2014/main" val="1217467085"/>
                    </a:ext>
                  </a:extLst>
                </a:gridCol>
                <a:gridCol w="519452">
                  <a:extLst>
                    <a:ext uri="{9D8B030D-6E8A-4147-A177-3AD203B41FA5}">
                      <a16:colId xmlns:a16="http://schemas.microsoft.com/office/drawing/2014/main" val="3458108598"/>
                    </a:ext>
                  </a:extLst>
                </a:gridCol>
                <a:gridCol w="559932">
                  <a:extLst>
                    <a:ext uri="{9D8B030D-6E8A-4147-A177-3AD203B41FA5}">
                      <a16:colId xmlns:a16="http://schemas.microsoft.com/office/drawing/2014/main" val="3155189830"/>
                    </a:ext>
                  </a:extLst>
                </a:gridCol>
                <a:gridCol w="507734">
                  <a:extLst>
                    <a:ext uri="{9D8B030D-6E8A-4147-A177-3AD203B41FA5}">
                      <a16:colId xmlns:a16="http://schemas.microsoft.com/office/drawing/2014/main" val="1141164103"/>
                    </a:ext>
                  </a:extLst>
                </a:gridCol>
                <a:gridCol w="386294">
                  <a:extLst>
                    <a:ext uri="{9D8B030D-6E8A-4147-A177-3AD203B41FA5}">
                      <a16:colId xmlns:a16="http://schemas.microsoft.com/office/drawing/2014/main" val="3557958698"/>
                    </a:ext>
                  </a:extLst>
                </a:gridCol>
                <a:gridCol w="425709">
                  <a:extLst>
                    <a:ext uri="{9D8B030D-6E8A-4147-A177-3AD203B41FA5}">
                      <a16:colId xmlns:a16="http://schemas.microsoft.com/office/drawing/2014/main" val="1470416843"/>
                    </a:ext>
                  </a:extLst>
                </a:gridCol>
                <a:gridCol w="380968">
                  <a:extLst>
                    <a:ext uri="{9D8B030D-6E8A-4147-A177-3AD203B41FA5}">
                      <a16:colId xmlns:a16="http://schemas.microsoft.com/office/drawing/2014/main" val="1781432702"/>
                    </a:ext>
                  </a:extLst>
                </a:gridCol>
                <a:gridCol w="425709">
                  <a:extLst>
                    <a:ext uri="{9D8B030D-6E8A-4147-A177-3AD203B41FA5}">
                      <a16:colId xmlns:a16="http://schemas.microsoft.com/office/drawing/2014/main" val="2490346635"/>
                    </a:ext>
                  </a:extLst>
                </a:gridCol>
                <a:gridCol w="487495">
                  <a:extLst>
                    <a:ext uri="{9D8B030D-6E8A-4147-A177-3AD203B41FA5}">
                      <a16:colId xmlns:a16="http://schemas.microsoft.com/office/drawing/2014/main" val="3521028668"/>
                    </a:ext>
                  </a:extLst>
                </a:gridCol>
                <a:gridCol w="425709">
                  <a:extLst>
                    <a:ext uri="{9D8B030D-6E8A-4147-A177-3AD203B41FA5}">
                      <a16:colId xmlns:a16="http://schemas.microsoft.com/office/drawing/2014/main" val="3776385806"/>
                    </a:ext>
                  </a:extLst>
                </a:gridCol>
                <a:gridCol w="836901">
                  <a:extLst>
                    <a:ext uri="{9D8B030D-6E8A-4147-A177-3AD203B41FA5}">
                      <a16:colId xmlns:a16="http://schemas.microsoft.com/office/drawing/2014/main" val="1515719632"/>
                    </a:ext>
                  </a:extLst>
                </a:gridCol>
                <a:gridCol w="640892">
                  <a:extLst>
                    <a:ext uri="{9D8B030D-6E8A-4147-A177-3AD203B41FA5}">
                      <a16:colId xmlns:a16="http://schemas.microsoft.com/office/drawing/2014/main" val="689529609"/>
                    </a:ext>
                  </a:extLst>
                </a:gridCol>
                <a:gridCol w="438493">
                  <a:extLst>
                    <a:ext uri="{9D8B030D-6E8A-4147-A177-3AD203B41FA5}">
                      <a16:colId xmlns:a16="http://schemas.microsoft.com/office/drawing/2014/main" val="2296055383"/>
                    </a:ext>
                  </a:extLst>
                </a:gridCol>
                <a:gridCol w="258464">
                  <a:extLst>
                    <a:ext uri="{9D8B030D-6E8A-4147-A177-3AD203B41FA5}">
                      <a16:colId xmlns:a16="http://schemas.microsoft.com/office/drawing/2014/main" val="1307240653"/>
                    </a:ext>
                  </a:extLst>
                </a:gridCol>
                <a:gridCol w="660067">
                  <a:extLst>
                    <a:ext uri="{9D8B030D-6E8A-4147-A177-3AD203B41FA5}">
                      <a16:colId xmlns:a16="http://schemas.microsoft.com/office/drawing/2014/main" val="1618829350"/>
                    </a:ext>
                  </a:extLst>
                </a:gridCol>
                <a:gridCol w="323444">
                  <a:extLst>
                    <a:ext uri="{9D8B030D-6E8A-4147-A177-3AD203B41FA5}">
                      <a16:colId xmlns:a16="http://schemas.microsoft.com/office/drawing/2014/main" val="431361126"/>
                    </a:ext>
                  </a:extLst>
                </a:gridCol>
                <a:gridCol w="566324">
                  <a:extLst>
                    <a:ext uri="{9D8B030D-6E8A-4147-A177-3AD203B41FA5}">
                      <a16:colId xmlns:a16="http://schemas.microsoft.com/office/drawing/2014/main" val="3568562794"/>
                    </a:ext>
                  </a:extLst>
                </a:gridCol>
              </a:tblGrid>
              <a:tr h="231433">
                <a:tc>
                  <a:txBody>
                    <a:bodyPr/>
                    <a:lstStyle/>
                    <a:p>
                      <a:pPr algn="r" fontAlgn="ctr"/>
                      <a:r>
                        <a:rPr lang="en-US" sz="500" b="1" i="0" u="none" strike="noStrike">
                          <a:solidFill>
                            <a:srgbClr val="000000"/>
                          </a:solidFill>
                          <a:effectLst/>
                          <a:latin typeface="Arial" panose="020B0604020202020204" pitchFamily="34" charset="0"/>
                        </a:rPr>
                        <a:t> </a:t>
                      </a:r>
                    </a:p>
                  </a:txBody>
                  <a:tcPr marL="4763" marR="4763" marT="4763" marB="0" anchor="ctr"/>
                </a:tc>
                <a:tc>
                  <a:txBody>
                    <a:bodyPr/>
                    <a:lstStyle/>
                    <a:p>
                      <a:pPr algn="r" fontAlgn="ctr"/>
                      <a:r>
                        <a:rPr lang="en-US" sz="700" u="none" strike="noStrike" dirty="0">
                          <a:effectLst/>
                        </a:rPr>
                        <a:t>age</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counts_pictures</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counts_profileVisits</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counts_kisses</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counts_fans</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distance</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isFlirtstar</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isHighlighted</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isInfluencer</a:t>
                      </a:r>
                      <a:endParaRPr lang="en-US" sz="700" b="1"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isMobile</a:t>
                      </a:r>
                      <a:endParaRPr lang="en-US" sz="700" b="1"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a:t>
                      </a:r>
                      <a:endParaRPr lang="en-US" sz="700" b="1"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isOnline</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isVip</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lang_count</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verified</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shareProfileEnabled</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lastOnlineTime</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birthd</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a:effectLst/>
                        </a:rPr>
                        <a:t>crypt</a:t>
                      </a:r>
                      <a:endParaRPr lang="en-US" sz="700" b="1" i="0" u="none" strike="noStrike">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err="1">
                          <a:effectLst/>
                        </a:rPr>
                        <a:t>isSystemProfile</a:t>
                      </a:r>
                      <a:endParaRPr lang="en-US" sz="700" b="1" i="0" u="none" strike="noStrike" dirty="0">
                        <a:solidFill>
                          <a:srgbClr val="000000"/>
                        </a:solidFill>
                        <a:effectLst/>
                        <a:latin typeface="Arial" panose="020B0604020202020204" pitchFamily="34" charset="0"/>
                      </a:endParaRPr>
                    </a:p>
                  </a:txBody>
                  <a:tcPr marL="2359" marR="2359" marT="2359" marB="0" anchor="ctr"/>
                </a:tc>
                <a:tc>
                  <a:txBody>
                    <a:bodyPr/>
                    <a:lstStyle/>
                    <a:p>
                      <a:pPr algn="r" fontAlgn="ctr"/>
                      <a:r>
                        <a:rPr lang="en-US" sz="700" u="none" strike="noStrike" dirty="0">
                          <a:effectLst/>
                        </a:rPr>
                        <a:t>index1</a:t>
                      </a:r>
                      <a:endParaRPr lang="en-US" sz="700" b="1" i="0" u="none" strike="noStrike" dirty="0">
                        <a:solidFill>
                          <a:srgbClr val="000000"/>
                        </a:solidFill>
                        <a:effectLst/>
                        <a:latin typeface="Arial" panose="020B0604020202020204" pitchFamily="34" charset="0"/>
                      </a:endParaRPr>
                    </a:p>
                  </a:txBody>
                  <a:tcPr marL="2359" marR="2359" marT="2359" marB="0" anchor="ctr"/>
                </a:tc>
                <a:extLst>
                  <a:ext uri="{0D108BD9-81ED-4DB2-BD59-A6C34878D82A}">
                    <a16:rowId xmlns:a16="http://schemas.microsoft.com/office/drawing/2014/main" val="1993766643"/>
                  </a:ext>
                </a:extLst>
              </a:tr>
              <a:tr h="129168">
                <a:tc>
                  <a:txBody>
                    <a:bodyPr/>
                    <a:lstStyle/>
                    <a:p>
                      <a:pPr algn="r" fontAlgn="ctr"/>
                      <a:r>
                        <a:rPr lang="en-US" sz="500" b="1" i="0" u="none" strike="noStrike">
                          <a:solidFill>
                            <a:srgbClr val="000000"/>
                          </a:solidFill>
                          <a:effectLst/>
                          <a:latin typeface="Arial" panose="020B0604020202020204" pitchFamily="34" charset="0"/>
                        </a:rPr>
                        <a:t>count</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3901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3901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3901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3901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3901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3855</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3901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3901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3901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3901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3901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3901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3901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3901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3901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3.90E+03</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3901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46</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2</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3901</a:t>
                      </a:r>
                    </a:p>
                  </a:txBody>
                  <a:tcPr marL="4763" marR="4763" marT="4763" marB="0" anchor="ctr"/>
                </a:tc>
                <a:extLst>
                  <a:ext uri="{0D108BD9-81ED-4DB2-BD59-A6C34878D82A}">
                    <a16:rowId xmlns:a16="http://schemas.microsoft.com/office/drawing/2014/main" val="815098501"/>
                  </a:ext>
                </a:extLst>
              </a:tr>
              <a:tr h="129168">
                <a:tc>
                  <a:txBody>
                    <a:bodyPr/>
                    <a:lstStyle/>
                    <a:p>
                      <a:pPr algn="r" fontAlgn="ctr"/>
                      <a:r>
                        <a:rPr lang="en-US" sz="500" b="1" i="0" u="none" strike="noStrike">
                          <a:solidFill>
                            <a:srgbClr val="000000"/>
                          </a:solidFill>
                          <a:effectLst/>
                          <a:latin typeface="Arial" panose="020B0604020202020204" pitchFamily="34" charset="0"/>
                        </a:rPr>
                        <a:t>mean</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22.000769</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4.735452</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3676.669316</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155.100231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2.332992</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208.044384</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0.011536</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0.011536</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0.744168</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0.588567</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1.106127</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0.216098</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0.961036</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1.43E+09</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0.003845</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2011.606511</a:t>
                      </a:r>
                    </a:p>
                  </a:txBody>
                  <a:tcPr marL="4763" marR="4763" marT="4763" marB="0" anchor="ctr"/>
                </a:tc>
                <a:extLst>
                  <a:ext uri="{0D108BD9-81ED-4DB2-BD59-A6C34878D82A}">
                    <a16:rowId xmlns:a16="http://schemas.microsoft.com/office/drawing/2014/main" val="3917762803"/>
                  </a:ext>
                </a:extLst>
              </a:tr>
              <a:tr h="129168">
                <a:tc>
                  <a:txBody>
                    <a:bodyPr/>
                    <a:lstStyle/>
                    <a:p>
                      <a:pPr algn="r" fontAlgn="ctr"/>
                      <a:r>
                        <a:rPr lang="en-US" sz="500" b="1" i="0" u="none" strike="noStrike">
                          <a:solidFill>
                            <a:srgbClr val="000000"/>
                          </a:solidFill>
                          <a:effectLst/>
                          <a:latin typeface="Arial" panose="020B0604020202020204" pitchFamily="34" charset="0"/>
                        </a:rPr>
                        <a:t>std</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1.955334</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4.351156</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6831.884617</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373.64017</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12.331307</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182.768339</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0.106796</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0.106796</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0.436384</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0.492156</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0.576031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0.411635</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0.193535</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8.14E+05</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0.061898</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1153.306006</a:t>
                      </a:r>
                    </a:p>
                  </a:txBody>
                  <a:tcPr marL="4763" marR="4763" marT="4763" marB="0" anchor="ctr"/>
                </a:tc>
                <a:extLst>
                  <a:ext uri="{0D108BD9-81ED-4DB2-BD59-A6C34878D82A}">
                    <a16:rowId xmlns:a16="http://schemas.microsoft.com/office/drawing/2014/main" val="524574614"/>
                  </a:ext>
                </a:extLst>
              </a:tr>
              <a:tr h="129168">
                <a:tc>
                  <a:txBody>
                    <a:bodyPr/>
                    <a:lstStyle/>
                    <a:p>
                      <a:pPr algn="r" fontAlgn="ctr"/>
                      <a:r>
                        <a:rPr lang="en-US" sz="500" b="1" i="0" u="none" strike="noStrike">
                          <a:solidFill>
                            <a:srgbClr val="000000"/>
                          </a:solidFill>
                          <a:effectLst/>
                          <a:latin typeface="Arial" panose="020B0604020202020204" pitchFamily="34" charset="0"/>
                        </a:rPr>
                        <a:t>min</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18</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1.43E+09</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extLst>
                  <a:ext uri="{0D108BD9-81ED-4DB2-BD59-A6C34878D82A}">
                    <a16:rowId xmlns:a16="http://schemas.microsoft.com/office/drawing/2014/main" val="1245955865"/>
                  </a:ext>
                </a:extLst>
              </a:tr>
              <a:tr h="129168">
                <a:tc>
                  <a:txBody>
                    <a:bodyPr/>
                    <a:lstStyle/>
                    <a:p>
                      <a:pPr algn="r" fontAlgn="ctr"/>
                      <a:r>
                        <a:rPr lang="en-US" sz="500" b="1" i="0" u="none" strike="noStrike">
                          <a:solidFill>
                            <a:srgbClr val="000000"/>
                          </a:solidFill>
                          <a:effectLst/>
                          <a:latin typeface="Arial" panose="020B0604020202020204" pitchFamily="34" charset="0"/>
                        </a:rPr>
                        <a:t>25%</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20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2</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375</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86.15</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1.43E+09</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1013</a:t>
                      </a:r>
                    </a:p>
                  </a:txBody>
                  <a:tcPr marL="4763" marR="4763" marT="4763" marB="0" anchor="ctr"/>
                </a:tc>
                <a:extLst>
                  <a:ext uri="{0D108BD9-81ED-4DB2-BD59-A6C34878D82A}">
                    <a16:rowId xmlns:a16="http://schemas.microsoft.com/office/drawing/2014/main" val="2989888304"/>
                  </a:ext>
                </a:extLst>
              </a:tr>
              <a:tr h="129168">
                <a:tc>
                  <a:txBody>
                    <a:bodyPr/>
                    <a:lstStyle/>
                    <a:p>
                      <a:pPr algn="r" fontAlgn="ctr"/>
                      <a:r>
                        <a:rPr lang="en-US" sz="500" b="1" i="0" u="none" strike="noStrike">
                          <a:solidFill>
                            <a:srgbClr val="000000"/>
                          </a:solidFill>
                          <a:effectLst/>
                          <a:latin typeface="Arial" panose="020B0604020202020204" pitchFamily="34" charset="0"/>
                        </a:rPr>
                        <a:t>50%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22</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4</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1190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43</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173</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1.43E+09</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2023</a:t>
                      </a:r>
                    </a:p>
                  </a:txBody>
                  <a:tcPr marL="4763" marR="4763" marT="4763" marB="0" anchor="ctr"/>
                </a:tc>
                <a:extLst>
                  <a:ext uri="{0D108BD9-81ED-4DB2-BD59-A6C34878D82A}">
                    <a16:rowId xmlns:a16="http://schemas.microsoft.com/office/drawing/2014/main" val="1047268166"/>
                  </a:ext>
                </a:extLst>
              </a:tr>
              <a:tr h="129168">
                <a:tc>
                  <a:txBody>
                    <a:bodyPr/>
                    <a:lstStyle/>
                    <a:p>
                      <a:pPr algn="r" fontAlgn="ctr"/>
                      <a:r>
                        <a:rPr lang="en-US" sz="500" b="1" i="0" u="none" strike="noStrike">
                          <a:solidFill>
                            <a:srgbClr val="000000"/>
                          </a:solidFill>
                          <a:effectLst/>
                          <a:latin typeface="Arial" panose="020B0604020202020204" pitchFamily="34" charset="0"/>
                        </a:rPr>
                        <a:t>75%</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24</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6</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4033</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140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319</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1.43E+09</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3011</a:t>
                      </a:r>
                    </a:p>
                  </a:txBody>
                  <a:tcPr marL="4763" marR="4763" marT="4763" marB="0" anchor="ctr"/>
                </a:tc>
                <a:extLst>
                  <a:ext uri="{0D108BD9-81ED-4DB2-BD59-A6C34878D82A}">
                    <a16:rowId xmlns:a16="http://schemas.microsoft.com/office/drawing/2014/main" val="3609835601"/>
                  </a:ext>
                </a:extLst>
              </a:tr>
              <a:tr h="129168">
                <a:tc>
                  <a:txBody>
                    <a:bodyPr/>
                    <a:lstStyle/>
                    <a:p>
                      <a:pPr algn="r" fontAlgn="ctr"/>
                      <a:r>
                        <a:rPr lang="en-US" sz="500" b="1" i="0" u="none" strike="noStrike">
                          <a:solidFill>
                            <a:srgbClr val="000000"/>
                          </a:solidFill>
                          <a:effectLst/>
                          <a:latin typeface="Arial" panose="020B0604020202020204" pitchFamily="34" charset="0"/>
                        </a:rPr>
                        <a:t>max</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28</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30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164425</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9288</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241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6918</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0</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9</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1.43E+09</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a:solidFill>
                            <a:srgbClr val="000000"/>
                          </a:solidFill>
                          <a:effectLst/>
                          <a:latin typeface="Arial" panose="020B0604020202020204" pitchFamily="34" charset="0"/>
                        </a:rPr>
                        <a:t>1</a:t>
                      </a:r>
                    </a:p>
                  </a:txBody>
                  <a:tcPr marL="4763" marR="4763" marT="4763" marB="0" anchor="ctr"/>
                </a:tc>
                <a:tc>
                  <a:txBody>
                    <a:bodyPr/>
                    <a:lstStyle/>
                    <a:p>
                      <a:pPr algn="r" fontAlgn="ctr"/>
                      <a:r>
                        <a:rPr lang="en-US" sz="500" b="0" i="0" u="none" strike="noStrike" dirty="0">
                          <a:solidFill>
                            <a:srgbClr val="000000"/>
                          </a:solidFill>
                          <a:effectLst/>
                          <a:latin typeface="Arial" panose="020B0604020202020204" pitchFamily="34" charset="0"/>
                        </a:rPr>
                        <a:t>3991</a:t>
                      </a:r>
                    </a:p>
                  </a:txBody>
                  <a:tcPr marL="4763" marR="4763" marT="4763" marB="0" anchor="ctr"/>
                </a:tc>
                <a:extLst>
                  <a:ext uri="{0D108BD9-81ED-4DB2-BD59-A6C34878D82A}">
                    <a16:rowId xmlns:a16="http://schemas.microsoft.com/office/drawing/2014/main" val="2883488830"/>
                  </a:ext>
                </a:extLst>
              </a:tr>
            </a:tbl>
          </a:graphicData>
        </a:graphic>
      </p:graphicFrame>
    </p:spTree>
    <p:extLst>
      <p:ext uri="{BB962C8B-B14F-4D97-AF65-F5344CB8AC3E}">
        <p14:creationId xmlns:p14="http://schemas.microsoft.com/office/powerpoint/2010/main" val="170913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60F5F-727E-4098-9535-649025569EC5}"/>
              </a:ext>
            </a:extLst>
          </p:cNvPr>
          <p:cNvSpPr>
            <a:spLocks noGrp="1"/>
          </p:cNvSpPr>
          <p:nvPr>
            <p:ph type="title"/>
          </p:nvPr>
        </p:nvSpPr>
        <p:spPr/>
        <p:txBody>
          <a:bodyPr/>
          <a:lstStyle/>
          <a:p>
            <a:r>
              <a:rPr lang="en-US" dirty="0"/>
              <a:t>Data Cleansing</a:t>
            </a:r>
          </a:p>
        </p:txBody>
      </p:sp>
      <p:sp>
        <p:nvSpPr>
          <p:cNvPr id="3" name="Content Placeholder 2">
            <a:extLst>
              <a:ext uri="{FF2B5EF4-FFF2-40B4-BE49-F238E27FC236}">
                <a16:creationId xmlns:a16="http://schemas.microsoft.com/office/drawing/2014/main" id="{1EC47A26-963D-4FCA-B1AB-578B285DCC39}"/>
              </a:ext>
            </a:extLst>
          </p:cNvPr>
          <p:cNvSpPr>
            <a:spLocks noGrp="1"/>
          </p:cNvSpPr>
          <p:nvPr>
            <p:ph idx="1"/>
          </p:nvPr>
        </p:nvSpPr>
        <p:spPr/>
        <p:txBody>
          <a:bodyPr/>
          <a:lstStyle/>
          <a:p>
            <a:r>
              <a:rPr lang="en-US" dirty="0"/>
              <a:t>Removing columns ‘</a:t>
            </a:r>
            <a:r>
              <a:rPr lang="en-US" dirty="0" err="1"/>
              <a:t>count_g</a:t>
            </a:r>
            <a:r>
              <a:rPr lang="en-US" dirty="0"/>
              <a:t>’ and ‘</a:t>
            </a:r>
            <a:r>
              <a:rPr lang="en-US" dirty="0" err="1"/>
              <a:t>count_details</a:t>
            </a:r>
            <a:r>
              <a:rPr lang="en-US" dirty="0"/>
              <a:t>’</a:t>
            </a:r>
          </a:p>
        </p:txBody>
      </p:sp>
    </p:spTree>
    <p:extLst>
      <p:ext uri="{BB962C8B-B14F-4D97-AF65-F5344CB8AC3E}">
        <p14:creationId xmlns:p14="http://schemas.microsoft.com/office/powerpoint/2010/main" val="2982849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C3B8-85AE-4345-AA85-5B87B5B4B47A}"/>
              </a:ext>
            </a:extLst>
          </p:cNvPr>
          <p:cNvSpPr>
            <a:spLocks noGrp="1"/>
          </p:cNvSpPr>
          <p:nvPr>
            <p:ph type="title"/>
          </p:nvPr>
        </p:nvSpPr>
        <p:spPr/>
        <p:txBody>
          <a:bodyPr/>
          <a:lstStyle/>
          <a:p>
            <a:r>
              <a:rPr lang="en-US" dirty="0"/>
              <a:t>Non-VIPs kisses vs. distance</a:t>
            </a:r>
          </a:p>
        </p:txBody>
      </p:sp>
      <p:pic>
        <p:nvPicPr>
          <p:cNvPr id="5" name="Content Placeholder 4" descr="Chart, scatter chart&#10;&#10;Description automatically generated">
            <a:extLst>
              <a:ext uri="{FF2B5EF4-FFF2-40B4-BE49-F238E27FC236}">
                <a16:creationId xmlns:a16="http://schemas.microsoft.com/office/drawing/2014/main" id="{14DC2908-CE82-4ED8-A8A3-38EE7F719F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8063" y="2337802"/>
            <a:ext cx="5015873" cy="3326984"/>
          </a:xfrm>
        </p:spPr>
      </p:pic>
    </p:spTree>
    <p:extLst>
      <p:ext uri="{BB962C8B-B14F-4D97-AF65-F5344CB8AC3E}">
        <p14:creationId xmlns:p14="http://schemas.microsoft.com/office/powerpoint/2010/main" val="3650378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5632</TotalTime>
  <Words>1174</Words>
  <Application>Microsoft Office PowerPoint</Application>
  <PresentationFormat>Widescreen</PresentationFormat>
  <Paragraphs>688</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Quattrocento Sans</vt:lpstr>
      <vt:lpstr>Office Theme</vt:lpstr>
      <vt:lpstr>Assessing Lovoo’s VIP Membership Status</vt:lpstr>
      <vt:lpstr>Issue Tree Template</vt:lpstr>
      <vt:lpstr>Problem Statement</vt:lpstr>
      <vt:lpstr>PowerPoint Presentation</vt:lpstr>
      <vt:lpstr>PowerPoint Presentation</vt:lpstr>
      <vt:lpstr>Structured Approach</vt:lpstr>
      <vt:lpstr>Structured Approach</vt:lpstr>
      <vt:lpstr>Data Cleansing</vt:lpstr>
      <vt:lpstr>Non-VIPs kisses vs. distance</vt:lpstr>
      <vt:lpstr>Non-VIP profile</vt:lpstr>
      <vt:lpstr>Correlation</vt:lpstr>
      <vt:lpstr>Code for correlation</vt:lpstr>
      <vt:lpstr>Simulation</vt:lpstr>
      <vt:lpstr>Code for simulation</vt:lpstr>
      <vt:lpstr>Box and whisker plot</vt:lpstr>
      <vt:lpstr>VIPs are highlighted more often resulting in more profile views</vt:lpstr>
      <vt:lpstr>The vast majority of users are from Europe</vt:lpstr>
      <vt:lpstr>New entrants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Katica</dc:creator>
  <cp:lastModifiedBy>Nathan Katica</cp:lastModifiedBy>
  <cp:revision>2</cp:revision>
  <dcterms:created xsi:type="dcterms:W3CDTF">2021-10-13T20:00:15Z</dcterms:created>
  <dcterms:modified xsi:type="dcterms:W3CDTF">2021-10-18T05:56:56Z</dcterms:modified>
</cp:coreProperties>
</file>