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Roboto Mon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22" Type="http://schemas.openxmlformats.org/officeDocument/2006/relationships/font" Target="fonts/RobotoMono-italic.fntdata"/><Relationship Id="rId21" Type="http://schemas.openxmlformats.org/officeDocument/2006/relationships/font" Target="fonts/RobotoMon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2531d1c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2531d1c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0f990be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0f990be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0f990be5b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0f990be5b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0f990be5b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0f990be5b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0f990be5b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0f990be5b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0f990be5b_0_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0f990be5b_0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0f990be5b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0f990be5b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0f990be5b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0f990be5b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0f990be5b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0f990be5b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Handwritten Character Classification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Tensorflow and Keras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505700"/>
            <a:ext cx="3999900" cy="18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While Keras makes building and training the model relatively easy, deciding which hyper-parameters to use proved to be the most challenging aspect of the task.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 architecture of the model itself forces us to make many parameter decisions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Parameters for things like the optimizer and loss functions add to these complications</a:t>
            </a:r>
            <a:endParaRPr sz="1200"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25" y="3400650"/>
            <a:ext cx="5341800" cy="17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Even then, there are many parameters associated with training that dictate the success of the model.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Watching training metrics in Tensorboard allows us to visualize the process and adjust these parameters accordingly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Still, many of the decisions were made via “guess and check,” which is very time consuming</a:t>
            </a:r>
            <a:endParaRPr sz="1200"/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20889" l="55374" r="19548" t="39622"/>
          <a:stretch/>
        </p:blipFill>
        <p:spPr>
          <a:xfrm>
            <a:off x="4443825" y="721275"/>
            <a:ext cx="2824152" cy="250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 rotWithShape="1">
          <a:blip r:embed="rId4">
            <a:alphaModFix/>
          </a:blip>
          <a:srcRect b="26392" l="55346" r="13067" t="48296"/>
          <a:stretch/>
        </p:blipFill>
        <p:spPr>
          <a:xfrm>
            <a:off x="5520125" y="3400797"/>
            <a:ext cx="3509923" cy="158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Preparation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First, we import the data and organize it into feature and label sets.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We start by iterating over the subdirectories of the main ‘by_class’ directory we downloaded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Each subdirectory contains images of handwritten characters (one class per directory)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We save an incrementing integer (encoded as one-hot) as the label data, and a path to the image as the feature data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We split the data in an 80/20 split, where 80% of the (randomized) data is for training, with the rest is for testing</a:t>
            </a:r>
            <a:endParaRPr sz="1200"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494" l="51023" r="7030" t="20950"/>
          <a:stretch/>
        </p:blipFill>
        <p:spPr>
          <a:xfrm>
            <a:off x="4394925" y="75675"/>
            <a:ext cx="4663550" cy="491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 rotWithShape="1">
          <a:blip r:embed="rId4">
            <a:alphaModFix/>
          </a:blip>
          <a:srcRect b="43085" l="54361" r="9034" t="7976"/>
          <a:stretch/>
        </p:blipFill>
        <p:spPr>
          <a:xfrm>
            <a:off x="6665725" y="3245846"/>
            <a:ext cx="2392752" cy="1799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5">
            <a:alphaModFix/>
          </a:blip>
          <a:srcRect b="55262" l="26498" r="67669" t="38700"/>
          <a:stretch/>
        </p:blipFill>
        <p:spPr>
          <a:xfrm>
            <a:off x="6873025" y="4677750"/>
            <a:ext cx="533251" cy="31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Generation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Since we’re dealing with a lot of large data, we create a generator function to load the data in as necessary.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We pass through the feature and label sets we created before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It pulls a random batch from the sets of data, and loads the necessary image data in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Here, we test it and see how the X and Y data look for a single example</a:t>
            </a:r>
            <a:endParaRPr sz="1200"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958" l="55374" r="2474" t="24123"/>
          <a:stretch/>
        </p:blipFill>
        <p:spPr>
          <a:xfrm>
            <a:off x="4394925" y="228075"/>
            <a:ext cx="4663550" cy="4662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Next, we create a CNN using Keras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We start by creating an instance of Keras’ </a:t>
            </a:r>
            <a:r>
              <a:rPr i="1" lang="en" sz="1200"/>
              <a:t>Sequential</a:t>
            </a:r>
            <a:r>
              <a:rPr lang="en" sz="1200"/>
              <a:t> class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We add various layers (Conv2D, MaxPooling2D, etc.) to the NN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We compile the model using </a:t>
            </a:r>
            <a:r>
              <a:rPr i="1" lang="en" sz="1200"/>
              <a:t>categorical cross entropy</a:t>
            </a:r>
            <a:r>
              <a:rPr lang="en" sz="1200"/>
              <a:t> as the loss function and </a:t>
            </a:r>
            <a:r>
              <a:rPr i="1" lang="en" sz="1200"/>
              <a:t>AdaDelta</a:t>
            </a:r>
            <a:r>
              <a:rPr lang="en" sz="1200"/>
              <a:t> as the optizer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We also keep track of </a:t>
            </a:r>
            <a:r>
              <a:rPr i="1" lang="en" sz="1200"/>
              <a:t>categorical accuracy</a:t>
            </a:r>
            <a:r>
              <a:rPr lang="en" sz="1200"/>
              <a:t> as a metric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If we have saved a previous model, we can load it using Keras’ </a:t>
            </a:r>
            <a:r>
              <a:rPr i="1" lang="en" sz="1200"/>
              <a:t>load_model</a:t>
            </a:r>
            <a:r>
              <a:rPr lang="en" sz="1200"/>
              <a:t> function</a:t>
            </a:r>
            <a:endParaRPr sz="1200"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20889" l="55374" r="2474" t="39622"/>
          <a:stretch/>
        </p:blipFill>
        <p:spPr>
          <a:xfrm>
            <a:off x="4311600" y="1597200"/>
            <a:ext cx="4746874" cy="250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0875" y="4144700"/>
            <a:ext cx="3193951" cy="8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set up training for our newly compiled model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We create instances of a number of Keras’ callback classes (</a:t>
            </a:r>
            <a:r>
              <a:rPr i="1" lang="en" sz="1200"/>
              <a:t>EarlyStopping, Tensorboard, </a:t>
            </a:r>
            <a:r>
              <a:rPr lang="en" sz="1200"/>
              <a:t>and</a:t>
            </a:r>
            <a:r>
              <a:rPr i="1" lang="en" sz="1200"/>
              <a:t> ModelCheckpoint</a:t>
            </a:r>
            <a:r>
              <a:rPr lang="en" sz="1200"/>
              <a:t>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We create an instance of our generator for both the training data and the test data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We use the model’s </a:t>
            </a:r>
            <a:r>
              <a:rPr i="1" lang="en" sz="1200"/>
              <a:t>fit_generator</a:t>
            </a:r>
            <a:r>
              <a:rPr lang="en" sz="1200"/>
              <a:t> method to start training</a:t>
            </a:r>
            <a:endParaRPr sz="1200"/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1038" l="51220" r="7482" t="70432"/>
          <a:stretch/>
        </p:blipFill>
        <p:spPr>
          <a:xfrm>
            <a:off x="4394925" y="3021375"/>
            <a:ext cx="4658323" cy="181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 rotWithShape="1">
          <a:blip r:embed="rId4">
            <a:alphaModFix/>
          </a:blip>
          <a:srcRect b="26392" l="55345" r="2733" t="36021"/>
          <a:stretch/>
        </p:blipFill>
        <p:spPr>
          <a:xfrm>
            <a:off x="4394925" y="664175"/>
            <a:ext cx="4658323" cy="2349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Tensorboard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One of the callbacks we used was </a:t>
            </a:r>
            <a:r>
              <a:rPr i="1" lang="en" sz="1200"/>
              <a:t>TensorBoard</a:t>
            </a:r>
            <a:endParaRPr i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TensorBoard allows us to watch the training metrics while it’s in progress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Once the model is training, run the following in the command line:</a:t>
            </a:r>
            <a:endParaRPr sz="1200"/>
          </a:p>
          <a:p>
            <a:pPr indent="0" lvl="0" marL="76200" marR="76200" rtl="0" algn="l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7474F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tensorboard --logdir=path/to/log-directory</a:t>
            </a:r>
            <a:endParaRPr sz="1050">
              <a:solidFill>
                <a:srgbClr val="37474F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Then, navigate to “</a:t>
            </a:r>
            <a:r>
              <a:rPr i="1" lang="en" sz="1200"/>
              <a:t>localhost:6006</a:t>
            </a:r>
            <a:r>
              <a:rPr lang="en" sz="1200"/>
              <a:t>” in a web browser to watch the training progress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TensorBoard also offers a number of different tools to visualize and debug Tensorflow training</a:t>
            </a:r>
            <a:endParaRPr sz="1200"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8298" y="196121"/>
            <a:ext cx="2374300" cy="366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 b="13202" l="52369" r="11783" t="6976"/>
          <a:stretch/>
        </p:blipFill>
        <p:spPr>
          <a:xfrm>
            <a:off x="5885050" y="1044225"/>
            <a:ext cx="3127402" cy="391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Training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We can see the generated training data for the training run by plotting from the </a:t>
            </a:r>
            <a:r>
              <a:rPr i="1" lang="en" sz="1200"/>
              <a:t>history</a:t>
            </a:r>
            <a:r>
              <a:rPr lang="en" sz="1200"/>
              <a:t> of returned value of the </a:t>
            </a:r>
            <a:r>
              <a:rPr i="1" lang="en" sz="1200"/>
              <a:t>fit_generator</a:t>
            </a:r>
            <a:r>
              <a:rPr lang="en" sz="1200"/>
              <a:t> function.</a:t>
            </a:r>
            <a:endParaRPr sz="1200"/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19388" l="51448" r="17024" t="26055"/>
          <a:stretch/>
        </p:blipFill>
        <p:spPr>
          <a:xfrm>
            <a:off x="1327450" y="2275975"/>
            <a:ext cx="2882798" cy="280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/>
          <p:nvPr/>
        </p:nvSpPr>
        <p:spPr>
          <a:xfrm>
            <a:off x="5353675" y="29025"/>
            <a:ext cx="3267000" cy="178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6938" y="2559713"/>
            <a:ext cx="3100475" cy="251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8475" y="81404"/>
            <a:ext cx="3100475" cy="2512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create a fusion matrix to visualize the model’s performance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We collect some prediction samples made by the model on the test data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We use scikit-learn’s </a:t>
            </a:r>
            <a:r>
              <a:rPr i="1" lang="en" sz="1200"/>
              <a:t>confusion_matrix</a:t>
            </a:r>
            <a:r>
              <a:rPr lang="en" sz="1200"/>
              <a:t> function to generate a confusion matrix</a:t>
            </a:r>
            <a:endParaRPr sz="1200"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150" y="3243038"/>
            <a:ext cx="1905000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6400" y="34796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https://en.wikipedia.org/wiki/Gene_expression_programming</a:t>
            </a:r>
            <a:endParaRPr sz="800"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2200" y="1353225"/>
            <a:ext cx="3722283" cy="3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 rot="-5400000">
            <a:off x="3040900" y="2815200"/>
            <a:ext cx="3918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Class ‘23’ corresponds to ‘k’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Class ‘37’ corresponds to ‘T’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Evaluation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test the accuracy of the model we trained.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We can use the model’s </a:t>
            </a:r>
            <a:r>
              <a:rPr i="1" lang="en" sz="1200"/>
              <a:t>evaluate_generator</a:t>
            </a:r>
            <a:r>
              <a:rPr lang="en" sz="1200"/>
              <a:t> method on the test data to get the model’s moss and accuracy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We can use the model’s </a:t>
            </a:r>
            <a:r>
              <a:rPr i="1" lang="en" sz="1200"/>
              <a:t>predict</a:t>
            </a:r>
            <a:r>
              <a:rPr lang="en" sz="1200"/>
              <a:t> method to generate predictions given test feature (image) data</a:t>
            </a:r>
            <a:endParaRPr sz="1200"/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5954" l="51146" r="7023" t="24970"/>
          <a:stretch/>
        </p:blipFill>
        <p:spPr>
          <a:xfrm>
            <a:off x="4394925" y="392625"/>
            <a:ext cx="4658323" cy="4326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