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h/lUeKLHXe8TA6E3euVx8qPpvW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52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Car contrôle, surveillance, sécurise et permet l’audit</a:t>
            </a:r>
            <a:endParaRPr/>
          </a:p>
        </p:txBody>
      </p:sp>
      <p:sp>
        <p:nvSpPr>
          <p:cNvPr id="161" name="Google Shape;16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" name="Google Shape;30;p19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32" name="Google Shape;32;p19"/>
          <p:cNvGrpSpPr/>
          <p:nvPr/>
        </p:nvGrpSpPr>
        <p:grpSpPr>
          <a:xfrm>
            <a:off x="-5477" y="4953000"/>
            <a:ext cx="9147765" cy="1912088"/>
            <a:chOff x="-3765" y="4832896"/>
            <a:chExt cx="9147765" cy="2032192"/>
          </a:xfrm>
        </p:grpSpPr>
        <p:sp>
          <p:nvSpPr>
            <p:cNvPr id="33" name="Google Shape;33;p19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34" name="Google Shape;34;p19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35" name="Google Shape;35;p19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36" name="Google Shape;36;p19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écouvrez les nouveaux logos de la Ville et l'Agglo de Chartres - Chartres  (28000)" id="40" name="Google Shape;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1784" y="100040"/>
            <a:ext cx="1334497" cy="8833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UT de Blois (@IUTBlois) / Twitter" id="41" name="Google Shape;4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70" y="7937"/>
            <a:ext cx="1073010" cy="1073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 txBox="1"/>
          <p:nvPr>
            <p:ph type="title"/>
          </p:nvPr>
        </p:nvSpPr>
        <p:spPr>
          <a:xfrm>
            <a:off x="1149281" y="274638"/>
            <a:ext cx="654250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8"/>
          <p:cNvSpPr txBox="1"/>
          <p:nvPr>
            <p:ph idx="1" type="body"/>
          </p:nvPr>
        </p:nvSpPr>
        <p:spPr>
          <a:xfrm rot="5400000">
            <a:off x="2378965" y="-440435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4" name="Google Shape;104;p2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/>
          <p:nvPr>
            <p:ph type="title"/>
          </p:nvPr>
        </p:nvSpPr>
        <p:spPr>
          <a:xfrm rot="5400000">
            <a:off x="4936367" y="2182286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9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7" name="Google Shape;47;p20"/>
          <p:cNvSpPr txBox="1"/>
          <p:nvPr>
            <p:ph type="title"/>
          </p:nvPr>
        </p:nvSpPr>
        <p:spPr>
          <a:xfrm>
            <a:off x="1149281" y="274638"/>
            <a:ext cx="654250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4" name="Google Shape;54;p21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5" name="Google Shape;55;p21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2" name="Google Shape;62;p22"/>
          <p:cNvSpPr txBox="1"/>
          <p:nvPr>
            <p:ph type="title"/>
          </p:nvPr>
        </p:nvSpPr>
        <p:spPr>
          <a:xfrm>
            <a:off x="1149281" y="274638"/>
            <a:ext cx="654250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6" name="Google Shape;76;p24"/>
          <p:cNvSpPr txBox="1"/>
          <p:nvPr>
            <p:ph type="title"/>
          </p:nvPr>
        </p:nvSpPr>
        <p:spPr>
          <a:xfrm>
            <a:off x="1149281" y="274638"/>
            <a:ext cx="654250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6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27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4" name="Google Shape;94;p27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6" name="Google Shape;96;p27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7" name="Google Shape;97;p2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98" name="Google Shape;98;p27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27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0" name="Google Shape;100;p27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jpg"/><Relationship Id="rId2" Type="http://schemas.openxmlformats.org/officeDocument/2006/relationships/image" Target="../media/image2.jpg"/><Relationship Id="rId3" Type="http://schemas.openxmlformats.org/officeDocument/2006/relationships/image" Target="../media/image6.jp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18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18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" name="Google Shape;13;p18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8"/>
          <p:cNvSpPr txBox="1"/>
          <p:nvPr>
            <p:ph type="title"/>
          </p:nvPr>
        </p:nvSpPr>
        <p:spPr>
          <a:xfrm>
            <a:off x="1149281" y="274638"/>
            <a:ext cx="654250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1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1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écouvrez les nouveaux logos de la Ville et l'Agglo de Chartres - Chartres  (28000)" id="19" name="Google Shape;1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1784" y="100040"/>
            <a:ext cx="1334497" cy="883310"/>
          </a:xfrm>
          <a:prstGeom prst="rect">
            <a:avLst/>
          </a:prstGeom>
          <a:noFill/>
          <a:ln>
            <a:noFill/>
          </a:ln>
        </p:spPr>
      </p:pic>
      <p:sp>
        <p:nvSpPr>
          <p:cNvPr descr="GUIDE DES ETUDES ET DE L'ETUDIANT" id="20" name="Google Shape;20;p1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GUIDE DES ETUDES ET DE L'ETUDIANT" id="21" name="Google Shape;21;p18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GUIDE DES ETUDES ET DE L'ETUDIANT" id="22" name="Google Shape;22;p18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GUIDE DES ETUDES ET DE L'ETUDIANT" id="23" name="Google Shape;23;p18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GUIDE DES ETUDES ET DE L'ETUDIANT" id="24" name="Google Shape;24;p18"/>
          <p:cNvSpPr/>
          <p:nvPr/>
        </p:nvSpPr>
        <p:spPr>
          <a:xfrm>
            <a:off x="765175" y="4651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GUIDE DES ETUDES ET DE L'ETUDIANT" id="25" name="Google Shape;25;p18"/>
          <p:cNvSpPr/>
          <p:nvPr/>
        </p:nvSpPr>
        <p:spPr>
          <a:xfrm>
            <a:off x="917575" y="6175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GUIDE DES ETUDES ET DE L'ETUDIANT" id="26" name="Google Shape;26;p18"/>
          <p:cNvSpPr/>
          <p:nvPr/>
        </p:nvSpPr>
        <p:spPr>
          <a:xfrm>
            <a:off x="1069975" y="769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IUT de Blois (@IUTBlois) / Twitter" id="27" name="Google Shape;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70" y="7937"/>
            <a:ext cx="1073010" cy="10730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5.jpg"/><Relationship Id="rId5" Type="http://schemas.openxmlformats.org/officeDocument/2006/relationships/image" Target="../media/image12.png"/><Relationship Id="rId6" Type="http://schemas.openxmlformats.org/officeDocument/2006/relationships/image" Target="../media/image29.png"/><Relationship Id="rId7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Relationship Id="rId5" Type="http://schemas.openxmlformats.org/officeDocument/2006/relationships/image" Target="../media/image22.png"/><Relationship Id="rId6" Type="http://schemas.openxmlformats.org/officeDocument/2006/relationships/image" Target="../media/image27.png"/><Relationship Id="rId7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Relationship Id="rId5" Type="http://schemas.openxmlformats.org/officeDocument/2006/relationships/image" Target="../media/image35.png"/><Relationship Id="rId6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36.png"/><Relationship Id="rId6" Type="http://schemas.openxmlformats.org/officeDocument/2006/relationships/image" Target="../media/image32.png"/><Relationship Id="rId7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3.jp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 txBox="1"/>
          <p:nvPr>
            <p:ph type="ctrTitle"/>
          </p:nvPr>
        </p:nvSpPr>
        <p:spPr>
          <a:xfrm>
            <a:off x="1259632" y="188640"/>
            <a:ext cx="6443600" cy="125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lang="fr-FR" sz="3600"/>
              <a:t>Bastion d’administration et serveur Syslog </a:t>
            </a:r>
            <a:endParaRPr/>
          </a:p>
        </p:txBody>
      </p:sp>
      <p:sp>
        <p:nvSpPr>
          <p:cNvPr id="118" name="Google Shape;118;p1"/>
          <p:cNvSpPr txBox="1"/>
          <p:nvPr>
            <p:ph idx="1" type="subTitle"/>
          </p:nvPr>
        </p:nvSpPr>
        <p:spPr>
          <a:xfrm>
            <a:off x="1871700" y="4509120"/>
            <a:ext cx="54006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fr-FR"/>
              <a:t>Chartres Métropole</a:t>
            </a:r>
            <a:endParaRPr/>
          </a:p>
        </p:txBody>
      </p:sp>
      <p:pic>
        <p:nvPicPr>
          <p:cNvPr descr="Le Pôle administratif - Chartres" id="119" name="Google Shape;1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744" y="1700808"/>
            <a:ext cx="4572606" cy="257269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"/>
          <p:cNvSpPr txBox="1"/>
          <p:nvPr/>
        </p:nvSpPr>
        <p:spPr>
          <a:xfrm>
            <a:off x="8648330" y="6641976"/>
            <a:ext cx="495670" cy="216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62500" lnSpcReduction="20000"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b="1" lang="fr-FR" sz="1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1/17</a:t>
            </a:r>
            <a:endParaRPr/>
          </a:p>
        </p:txBody>
      </p:sp>
      <p:sp>
        <p:nvSpPr>
          <p:cNvPr id="121" name="Google Shape;121;p1"/>
          <p:cNvSpPr txBox="1"/>
          <p:nvPr/>
        </p:nvSpPr>
        <p:spPr>
          <a:xfrm>
            <a:off x="-108520" y="6605972"/>
            <a:ext cx="1152128" cy="28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Noto Sans Symbols"/>
              <a:buNone/>
            </a:pPr>
            <a:r>
              <a:rPr b="1" lang="fr-FR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Nathan Martel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/>
          <p:nvPr>
            <p:ph idx="1" type="body"/>
          </p:nvPr>
        </p:nvSpPr>
        <p:spPr>
          <a:xfrm>
            <a:off x="539552" y="1459058"/>
            <a:ext cx="2880320" cy="33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088"/>
              <a:buChar char="🞂"/>
            </a:pPr>
            <a:r>
              <a:rPr lang="fr-FR" sz="1600"/>
              <a:t>Extensions Guacamole</a:t>
            </a:r>
            <a:endParaRPr/>
          </a:p>
          <a:p>
            <a:pPr indent="-186943" lvl="0" marL="365760" rtl="0" algn="l">
              <a:spcBef>
                <a:spcPts val="400"/>
              </a:spcBef>
              <a:spcAft>
                <a:spcPts val="0"/>
              </a:spcAft>
              <a:buSzPts val="1088"/>
              <a:buNone/>
            </a:pPr>
            <a:r>
              <a:t/>
            </a:r>
            <a:endParaRPr sz="16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088"/>
              <a:buNone/>
            </a:pPr>
            <a:r>
              <a:t/>
            </a:r>
            <a:endParaRPr sz="16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088"/>
              <a:buNone/>
            </a:pPr>
            <a:r>
              <a:t/>
            </a:r>
            <a:endParaRPr sz="1600"/>
          </a:p>
        </p:txBody>
      </p:sp>
      <p:sp>
        <p:nvSpPr>
          <p:cNvPr id="201" name="Google Shape;201;p10"/>
          <p:cNvSpPr txBox="1"/>
          <p:nvPr/>
        </p:nvSpPr>
        <p:spPr>
          <a:xfrm>
            <a:off x="8532440" y="6631709"/>
            <a:ext cx="611560" cy="226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Noto Sans Symbols"/>
              <a:buNone/>
            </a:pPr>
            <a:r>
              <a:rPr b="1" lang="fr-FR" sz="9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10/17</a:t>
            </a:r>
            <a:endParaRPr/>
          </a:p>
        </p:txBody>
      </p:sp>
      <p:sp>
        <p:nvSpPr>
          <p:cNvPr id="202" name="Google Shape;202;p10"/>
          <p:cNvSpPr txBox="1"/>
          <p:nvPr/>
        </p:nvSpPr>
        <p:spPr>
          <a:xfrm>
            <a:off x="-108520" y="6605972"/>
            <a:ext cx="1152128" cy="28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Noto Sans Symbols"/>
              <a:buNone/>
            </a:pPr>
            <a:r>
              <a:rPr b="1" lang="fr-FR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Nathan Martel</a:t>
            </a:r>
            <a:endParaRPr/>
          </a:p>
        </p:txBody>
      </p:sp>
      <p:pic>
        <p:nvPicPr>
          <p:cNvPr id="203" name="Google Shape;20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5285" y="1556793"/>
            <a:ext cx="3561397" cy="190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0924" y="2538569"/>
            <a:ext cx="1268760" cy="126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90097" y="3747396"/>
            <a:ext cx="3536114" cy="1118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06539" y="5126828"/>
            <a:ext cx="3446352" cy="90613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0"/>
          <p:cNvSpPr txBox="1"/>
          <p:nvPr/>
        </p:nvSpPr>
        <p:spPr>
          <a:xfrm>
            <a:off x="539552" y="3025716"/>
            <a:ext cx="3328766" cy="331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lang="fr-FR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Mécanisme anti bruteforce</a:t>
            </a:r>
            <a:endParaRPr/>
          </a:p>
        </p:txBody>
      </p:sp>
      <p:sp>
        <p:nvSpPr>
          <p:cNvPr id="208" name="Google Shape;208;p10"/>
          <p:cNvSpPr txBox="1"/>
          <p:nvPr/>
        </p:nvSpPr>
        <p:spPr>
          <a:xfrm>
            <a:off x="539552" y="4182310"/>
            <a:ext cx="3328766" cy="331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lang="fr-FR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Passage en HTTPs</a:t>
            </a:r>
            <a:endParaRPr/>
          </a:p>
        </p:txBody>
      </p:sp>
      <p:sp>
        <p:nvSpPr>
          <p:cNvPr id="209" name="Google Shape;209;p10"/>
          <p:cNvSpPr txBox="1"/>
          <p:nvPr/>
        </p:nvSpPr>
        <p:spPr>
          <a:xfrm>
            <a:off x="539552" y="5248602"/>
            <a:ext cx="4179171" cy="331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lang="fr-FR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Notification par e-mail avec rsyslog</a:t>
            </a:r>
            <a:endParaRPr/>
          </a:p>
        </p:txBody>
      </p:sp>
      <p:sp>
        <p:nvSpPr>
          <p:cNvPr id="210" name="Google Shape;210;p10"/>
          <p:cNvSpPr txBox="1"/>
          <p:nvPr/>
        </p:nvSpPr>
        <p:spPr>
          <a:xfrm>
            <a:off x="1929388" y="5536052"/>
            <a:ext cx="3328766" cy="331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lang="fr-FR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≠ syslog ≠ syslog-ng</a:t>
            </a:r>
            <a:endParaRPr/>
          </a:p>
        </p:txBody>
      </p:sp>
      <p:sp>
        <p:nvSpPr>
          <p:cNvPr id="211" name="Google Shape;211;p10"/>
          <p:cNvSpPr txBox="1"/>
          <p:nvPr>
            <p:ph type="title"/>
          </p:nvPr>
        </p:nvSpPr>
        <p:spPr>
          <a:xfrm>
            <a:off x="1149281" y="274638"/>
            <a:ext cx="654250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lang="fr-FR" sz="3600"/>
              <a:t>Extensions et options</a:t>
            </a:r>
            <a:endParaRPr/>
          </a:p>
        </p:txBody>
      </p:sp>
      <p:pic>
        <p:nvPicPr>
          <p:cNvPr id="212" name="Google Shape;212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75856" y="1023512"/>
            <a:ext cx="3098972" cy="1191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/>
          <p:nvPr>
            <p:ph idx="1" type="body"/>
          </p:nvPr>
        </p:nvSpPr>
        <p:spPr>
          <a:xfrm>
            <a:off x="457200" y="1772817"/>
            <a:ext cx="82296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624078" rtl="0" algn="l">
              <a:spcBef>
                <a:spcPts val="0"/>
              </a:spcBef>
              <a:spcAft>
                <a:spcPts val="0"/>
              </a:spcAft>
              <a:buSzPts val="1836"/>
              <a:buFont typeface="Lucida Sans"/>
              <a:buAutoNum type="arabicPeriod"/>
            </a:pPr>
            <a:r>
              <a:rPr lang="fr-FR">
                <a:solidFill>
                  <a:srgbClr val="BFBFBF"/>
                </a:solidFill>
              </a:rPr>
              <a:t>Présentation de la structure d’accueil</a:t>
            </a:r>
            <a:endParaRPr/>
          </a:p>
          <a:p>
            <a:pPr indent="-397764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None/>
            </a:pPr>
            <a:r>
              <a:t/>
            </a:r>
            <a:endParaRPr>
              <a:solidFill>
                <a:srgbClr val="BFBFBF"/>
              </a:solidFill>
            </a:endParaRPr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AutoNum type="arabicPeriod"/>
            </a:pPr>
            <a:r>
              <a:rPr lang="fr-FR">
                <a:solidFill>
                  <a:srgbClr val="BFBFBF"/>
                </a:solidFill>
              </a:rPr>
              <a:t>Bastion d’administration</a:t>
            </a:r>
            <a:endParaRPr/>
          </a:p>
          <a:p>
            <a:pPr indent="-397764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None/>
            </a:pPr>
            <a:r>
              <a:t/>
            </a:r>
            <a:endParaRPr/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AutoNum type="arabicPeriod"/>
            </a:pPr>
            <a:r>
              <a:rPr lang="fr-FR"/>
              <a:t>Serveur Syslog</a:t>
            </a:r>
            <a:endParaRPr/>
          </a:p>
          <a:p>
            <a:pPr indent="-397764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None/>
            </a:pPr>
            <a:r>
              <a:t/>
            </a:r>
            <a:endParaRPr/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AutoNum type="arabicPeriod"/>
            </a:pPr>
            <a:r>
              <a:rPr lang="fr-FR">
                <a:solidFill>
                  <a:srgbClr val="BFBFBF"/>
                </a:solidFill>
              </a:rPr>
              <a:t>Synthèse et perspectives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218" name="Google Shape;218;p11"/>
          <p:cNvSpPr txBox="1"/>
          <p:nvPr>
            <p:ph type="title"/>
          </p:nvPr>
        </p:nvSpPr>
        <p:spPr>
          <a:xfrm>
            <a:off x="1149281" y="274638"/>
            <a:ext cx="654250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lang="fr-FR" sz="3600"/>
              <a:t>Sommaire</a:t>
            </a:r>
            <a:endParaRPr/>
          </a:p>
        </p:txBody>
      </p:sp>
      <p:sp>
        <p:nvSpPr>
          <p:cNvPr id="219" name="Google Shape;219;p11"/>
          <p:cNvSpPr/>
          <p:nvPr/>
        </p:nvSpPr>
        <p:spPr>
          <a:xfrm>
            <a:off x="1115616" y="3573016"/>
            <a:ext cx="2664296" cy="576064"/>
          </a:xfrm>
          <a:prstGeom prst="rect">
            <a:avLst/>
          </a:prstGeom>
          <a:noFill/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0" name="Google Shape;220;p11"/>
          <p:cNvSpPr txBox="1"/>
          <p:nvPr/>
        </p:nvSpPr>
        <p:spPr>
          <a:xfrm>
            <a:off x="8532440" y="6631709"/>
            <a:ext cx="611560" cy="226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Noto Sans Symbols"/>
              <a:buNone/>
            </a:pPr>
            <a:r>
              <a:rPr b="1" lang="fr-FR" sz="9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11/17</a:t>
            </a:r>
            <a:endParaRPr/>
          </a:p>
        </p:txBody>
      </p:sp>
      <p:sp>
        <p:nvSpPr>
          <p:cNvPr id="221" name="Google Shape;221;p11"/>
          <p:cNvSpPr txBox="1"/>
          <p:nvPr/>
        </p:nvSpPr>
        <p:spPr>
          <a:xfrm>
            <a:off x="-108520" y="6605972"/>
            <a:ext cx="1152128" cy="28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Noto Sans Symbols"/>
              <a:buNone/>
            </a:pPr>
            <a:r>
              <a:rPr b="1" lang="fr-FR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Nathan Martel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/>
          <p:nvPr>
            <p:ph idx="1" type="body"/>
          </p:nvPr>
        </p:nvSpPr>
        <p:spPr>
          <a:xfrm>
            <a:off x="492040" y="1860194"/>
            <a:ext cx="8229600" cy="1616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fr-FR" sz="1800"/>
              <a:t>Étude comparative</a:t>
            </a:r>
            <a:endParaRPr/>
          </a:p>
          <a:p>
            <a:pPr indent="-127000" lvl="1" marL="621792" rtl="0" algn="l">
              <a:spcBef>
                <a:spcPts val="324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1600"/>
              <a:buChar char="◦"/>
            </a:pPr>
            <a:r>
              <a:rPr lang="fr-FR" sz="1600"/>
              <a:t>ELK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1600"/>
              <a:buChar char="◦"/>
            </a:pPr>
            <a:r>
              <a:rPr lang="fr-FR" sz="1600"/>
              <a:t>Syslog-ng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1600"/>
              <a:buChar char="◦"/>
            </a:pPr>
            <a:r>
              <a:rPr lang="fr-FR" sz="1600"/>
              <a:t>Rsyslog</a:t>
            </a:r>
            <a:endParaRPr/>
          </a:p>
        </p:txBody>
      </p:sp>
      <p:sp>
        <p:nvSpPr>
          <p:cNvPr id="227" name="Google Shape;227;p12"/>
          <p:cNvSpPr txBox="1"/>
          <p:nvPr>
            <p:ph type="title"/>
          </p:nvPr>
        </p:nvSpPr>
        <p:spPr>
          <a:xfrm>
            <a:off x="1149281" y="274638"/>
            <a:ext cx="654250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lang="fr-FR" sz="3600"/>
              <a:t>Choix de la solution</a:t>
            </a:r>
            <a:endParaRPr/>
          </a:p>
        </p:txBody>
      </p:sp>
      <p:sp>
        <p:nvSpPr>
          <p:cNvPr id="228" name="Google Shape;228;p12"/>
          <p:cNvSpPr txBox="1"/>
          <p:nvPr/>
        </p:nvSpPr>
        <p:spPr>
          <a:xfrm>
            <a:off x="8532440" y="6631709"/>
            <a:ext cx="611560" cy="226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Noto Sans Symbols"/>
              <a:buNone/>
            </a:pPr>
            <a:r>
              <a:rPr b="1" lang="fr-FR" sz="9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12/17</a:t>
            </a:r>
            <a:endParaRPr/>
          </a:p>
        </p:txBody>
      </p:sp>
      <p:sp>
        <p:nvSpPr>
          <p:cNvPr id="229" name="Google Shape;229;p12"/>
          <p:cNvSpPr txBox="1"/>
          <p:nvPr/>
        </p:nvSpPr>
        <p:spPr>
          <a:xfrm>
            <a:off x="-108520" y="6605972"/>
            <a:ext cx="1152128" cy="28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Noto Sans Symbols"/>
              <a:buNone/>
            </a:pPr>
            <a:r>
              <a:rPr b="1" lang="fr-FR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Nathan Martel</a:t>
            </a:r>
            <a:endParaRPr/>
          </a:p>
        </p:txBody>
      </p:sp>
      <p:pic>
        <p:nvPicPr>
          <p:cNvPr id="230" name="Google Shape;23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4120" y="2941111"/>
            <a:ext cx="3745114" cy="195682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2"/>
          <p:cNvSpPr txBox="1"/>
          <p:nvPr/>
        </p:nvSpPr>
        <p:spPr>
          <a:xfrm>
            <a:off x="492040" y="4402188"/>
            <a:ext cx="8229600" cy="1616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lang="fr-FR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Projet plus mature</a:t>
            </a:r>
            <a:endParaRPr/>
          </a:p>
          <a:p>
            <a:pPr indent="-228600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b="0" i="0" lang="fr-FR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Simple</a:t>
            </a:r>
            <a:endParaRPr/>
          </a:p>
          <a:p>
            <a:pPr indent="-228600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b="0" i="0" lang="fr-FR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Bien construit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"/>
          <p:cNvSpPr txBox="1"/>
          <p:nvPr>
            <p:ph type="title"/>
          </p:nvPr>
        </p:nvSpPr>
        <p:spPr>
          <a:xfrm>
            <a:off x="1149281" y="274638"/>
            <a:ext cx="654250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lang="fr-FR" sz="3600"/>
              <a:t>Principe du fonctionnement</a:t>
            </a:r>
            <a:endParaRPr/>
          </a:p>
        </p:txBody>
      </p:sp>
      <p:sp>
        <p:nvSpPr>
          <p:cNvPr id="237" name="Google Shape;237;p13"/>
          <p:cNvSpPr txBox="1"/>
          <p:nvPr/>
        </p:nvSpPr>
        <p:spPr>
          <a:xfrm>
            <a:off x="8532440" y="6631709"/>
            <a:ext cx="611560" cy="226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Noto Sans Symbols"/>
              <a:buNone/>
            </a:pPr>
            <a:r>
              <a:rPr b="1" lang="fr-FR" sz="9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13/17</a:t>
            </a:r>
            <a:endParaRPr/>
          </a:p>
        </p:txBody>
      </p:sp>
      <p:sp>
        <p:nvSpPr>
          <p:cNvPr id="238" name="Google Shape;238;p13"/>
          <p:cNvSpPr txBox="1"/>
          <p:nvPr/>
        </p:nvSpPr>
        <p:spPr>
          <a:xfrm>
            <a:off x="-108520" y="6605972"/>
            <a:ext cx="1152128" cy="28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Noto Sans Symbols"/>
              <a:buNone/>
            </a:pPr>
            <a:r>
              <a:rPr b="1" lang="fr-FR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Nathan Martel</a:t>
            </a:r>
            <a:endParaRPr/>
          </a:p>
        </p:txBody>
      </p:sp>
      <p:sp>
        <p:nvSpPr>
          <p:cNvPr id="239" name="Google Shape;239;p13"/>
          <p:cNvSpPr txBox="1"/>
          <p:nvPr/>
        </p:nvSpPr>
        <p:spPr>
          <a:xfrm>
            <a:off x="214830" y="1969534"/>
            <a:ext cx="4861226" cy="1328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lang="fr-FR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Syslog-ng (côté serveur) = </a:t>
            </a:r>
            <a:endParaRPr/>
          </a:p>
          <a:p>
            <a:pPr indent="-228600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b="0" i="0" lang="fr-FR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source (port + @ip) +	</a:t>
            </a:r>
            <a:endParaRPr/>
          </a:p>
          <a:p>
            <a:pPr indent="-228600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b="0" i="0" lang="fr-FR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filtre (@ip distante(s) + logs) +</a:t>
            </a:r>
            <a:endParaRPr/>
          </a:p>
          <a:p>
            <a:pPr indent="-228600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b="0" i="0" lang="fr-FR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destination (fichier syslog)</a:t>
            </a:r>
            <a:endParaRPr/>
          </a:p>
        </p:txBody>
      </p:sp>
      <p:sp>
        <p:nvSpPr>
          <p:cNvPr id="240" name="Google Shape;240;p13"/>
          <p:cNvSpPr txBox="1"/>
          <p:nvPr/>
        </p:nvSpPr>
        <p:spPr>
          <a:xfrm>
            <a:off x="214830" y="3243800"/>
            <a:ext cx="4861226" cy="1328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lang="fr-FR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Syslog-ng (côté client) = </a:t>
            </a:r>
            <a:endParaRPr/>
          </a:p>
          <a:p>
            <a:pPr indent="-228600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b="0" i="0" lang="fr-FR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Envoyer les logs sur port 514</a:t>
            </a:r>
            <a:endParaRPr/>
          </a:p>
        </p:txBody>
      </p:sp>
      <p:pic>
        <p:nvPicPr>
          <p:cNvPr id="241" name="Google Shape;24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1048" y="4416055"/>
            <a:ext cx="2664795" cy="77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4567" y="4537406"/>
            <a:ext cx="4285142" cy="60025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3"/>
          <p:cNvSpPr txBox="1"/>
          <p:nvPr/>
        </p:nvSpPr>
        <p:spPr>
          <a:xfrm>
            <a:off x="1555004" y="4663213"/>
            <a:ext cx="792088" cy="327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lang="fr-FR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+</a:t>
            </a:r>
            <a:endParaRPr/>
          </a:p>
        </p:txBody>
      </p:sp>
      <p:sp>
        <p:nvSpPr>
          <p:cNvPr id="244" name="Google Shape;244;p13"/>
          <p:cNvSpPr txBox="1"/>
          <p:nvPr/>
        </p:nvSpPr>
        <p:spPr>
          <a:xfrm>
            <a:off x="4420533" y="4674265"/>
            <a:ext cx="792088" cy="327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lang="fr-FR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+</a:t>
            </a:r>
            <a:endParaRPr/>
          </a:p>
        </p:txBody>
      </p:sp>
      <p:pic>
        <p:nvPicPr>
          <p:cNvPr id="245" name="Google Shape;24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0255" y="4153938"/>
            <a:ext cx="1563658" cy="1177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728" y="5485505"/>
            <a:ext cx="8917981" cy="409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02537" y="1196752"/>
            <a:ext cx="5124312" cy="2245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0159" y="5166937"/>
            <a:ext cx="3643788" cy="5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4"/>
          <p:cNvSpPr txBox="1"/>
          <p:nvPr>
            <p:ph type="title"/>
          </p:nvPr>
        </p:nvSpPr>
        <p:spPr>
          <a:xfrm>
            <a:off x="1149281" y="274638"/>
            <a:ext cx="654250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lang="fr-FR" sz="3600"/>
              <a:t>Contraintes</a:t>
            </a:r>
            <a:endParaRPr/>
          </a:p>
        </p:txBody>
      </p:sp>
      <p:sp>
        <p:nvSpPr>
          <p:cNvPr id="254" name="Google Shape;254;p14"/>
          <p:cNvSpPr txBox="1"/>
          <p:nvPr/>
        </p:nvSpPr>
        <p:spPr>
          <a:xfrm>
            <a:off x="8532440" y="6631709"/>
            <a:ext cx="611560" cy="226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Noto Sans Symbols"/>
              <a:buNone/>
            </a:pPr>
            <a:r>
              <a:rPr b="1" lang="fr-FR" sz="9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14/17</a:t>
            </a:r>
            <a:endParaRPr/>
          </a:p>
        </p:txBody>
      </p:sp>
      <p:sp>
        <p:nvSpPr>
          <p:cNvPr id="255" name="Google Shape;255;p14"/>
          <p:cNvSpPr txBox="1"/>
          <p:nvPr/>
        </p:nvSpPr>
        <p:spPr>
          <a:xfrm>
            <a:off x="-108520" y="6605972"/>
            <a:ext cx="1152128" cy="28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Noto Sans Symbols"/>
              <a:buNone/>
            </a:pPr>
            <a:r>
              <a:rPr b="1" lang="fr-FR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Nathan Martel</a:t>
            </a:r>
            <a:endParaRPr/>
          </a:p>
        </p:txBody>
      </p:sp>
      <p:pic>
        <p:nvPicPr>
          <p:cNvPr id="256" name="Google Shape;25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1680" y="3834889"/>
            <a:ext cx="3242883" cy="174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90702" y="1127657"/>
            <a:ext cx="3758914" cy="136429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4"/>
          <p:cNvSpPr txBox="1"/>
          <p:nvPr/>
        </p:nvSpPr>
        <p:spPr>
          <a:xfrm>
            <a:off x="251520" y="1566049"/>
            <a:ext cx="3368805" cy="834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lang="fr-FR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Partition data dans le « /home »</a:t>
            </a:r>
            <a:endParaRPr/>
          </a:p>
        </p:txBody>
      </p:sp>
      <p:pic>
        <p:nvPicPr>
          <p:cNvPr id="259" name="Google Shape;25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7543" y="3101450"/>
            <a:ext cx="8208912" cy="53008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4"/>
          <p:cNvSpPr txBox="1"/>
          <p:nvPr/>
        </p:nvSpPr>
        <p:spPr>
          <a:xfrm>
            <a:off x="251520" y="2669375"/>
            <a:ext cx="2101338" cy="400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lang="fr-FR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Solution : Crontab</a:t>
            </a:r>
            <a:endParaRPr sz="16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1" name="Google Shape;261;p14"/>
          <p:cNvSpPr txBox="1"/>
          <p:nvPr/>
        </p:nvSpPr>
        <p:spPr>
          <a:xfrm>
            <a:off x="347548" y="4537610"/>
            <a:ext cx="3368805" cy="400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lang="fr-FR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Résultat :</a:t>
            </a:r>
            <a:endParaRPr sz="16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2" name="Google Shape;262;p14"/>
          <p:cNvSpPr txBox="1"/>
          <p:nvPr/>
        </p:nvSpPr>
        <p:spPr>
          <a:xfrm>
            <a:off x="5307651" y="4792308"/>
            <a:ext cx="3368805" cy="400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lang="fr-FR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Compression dossier du mois :</a:t>
            </a:r>
            <a:endParaRPr/>
          </a:p>
        </p:txBody>
      </p:sp>
      <p:sp>
        <p:nvSpPr>
          <p:cNvPr id="263" name="Google Shape;263;p14"/>
          <p:cNvSpPr txBox="1"/>
          <p:nvPr/>
        </p:nvSpPr>
        <p:spPr>
          <a:xfrm>
            <a:off x="2736130" y="5998991"/>
            <a:ext cx="3368805" cy="400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lang="fr-FR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Rétention des logs de 12 mois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 txBox="1"/>
          <p:nvPr>
            <p:ph type="title"/>
          </p:nvPr>
        </p:nvSpPr>
        <p:spPr>
          <a:xfrm>
            <a:off x="1149281" y="274638"/>
            <a:ext cx="654250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lang="fr-FR" sz="3600"/>
              <a:t>Intégrité des données</a:t>
            </a:r>
            <a:endParaRPr/>
          </a:p>
        </p:txBody>
      </p:sp>
      <p:sp>
        <p:nvSpPr>
          <p:cNvPr id="269" name="Google Shape;269;p15"/>
          <p:cNvSpPr txBox="1"/>
          <p:nvPr/>
        </p:nvSpPr>
        <p:spPr>
          <a:xfrm>
            <a:off x="8532440" y="6631709"/>
            <a:ext cx="611560" cy="226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Noto Sans Symbols"/>
              <a:buNone/>
            </a:pPr>
            <a:r>
              <a:rPr b="1" lang="fr-FR" sz="9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15/17</a:t>
            </a:r>
            <a:endParaRPr/>
          </a:p>
        </p:txBody>
      </p:sp>
      <p:sp>
        <p:nvSpPr>
          <p:cNvPr id="270" name="Google Shape;270;p15"/>
          <p:cNvSpPr txBox="1"/>
          <p:nvPr/>
        </p:nvSpPr>
        <p:spPr>
          <a:xfrm>
            <a:off x="-108520" y="6605972"/>
            <a:ext cx="1152128" cy="28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Noto Sans Symbols"/>
              <a:buNone/>
            </a:pPr>
            <a:r>
              <a:rPr b="1" lang="fr-FR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Nathan Martel</a:t>
            </a:r>
            <a:endParaRPr/>
          </a:p>
        </p:txBody>
      </p:sp>
      <p:pic>
        <p:nvPicPr>
          <p:cNvPr id="271" name="Google Shape;2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306" y="3284303"/>
            <a:ext cx="6820914" cy="353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7988" y="2335901"/>
            <a:ext cx="6660232" cy="694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44225" y="3771388"/>
            <a:ext cx="2437751" cy="1906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44225" y="5686462"/>
            <a:ext cx="5868144" cy="637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15816" y="1335645"/>
            <a:ext cx="4275074" cy="691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5"/>
          <p:cNvSpPr txBox="1"/>
          <p:nvPr/>
        </p:nvSpPr>
        <p:spPr>
          <a:xfrm>
            <a:off x="746507" y="4792865"/>
            <a:ext cx="3368805" cy="400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lang="fr-FR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Résultat par mail :</a:t>
            </a:r>
            <a:endParaRPr/>
          </a:p>
        </p:txBody>
      </p:sp>
      <p:sp>
        <p:nvSpPr>
          <p:cNvPr id="277" name="Google Shape;277;p15"/>
          <p:cNvSpPr txBox="1"/>
          <p:nvPr/>
        </p:nvSpPr>
        <p:spPr>
          <a:xfrm>
            <a:off x="332903" y="3291700"/>
            <a:ext cx="1684403" cy="348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lang="fr-FR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Empreintes :</a:t>
            </a:r>
            <a:endParaRPr/>
          </a:p>
        </p:txBody>
      </p:sp>
      <p:sp>
        <p:nvSpPr>
          <p:cNvPr id="278" name="Google Shape;278;p15"/>
          <p:cNvSpPr txBox="1"/>
          <p:nvPr/>
        </p:nvSpPr>
        <p:spPr>
          <a:xfrm>
            <a:off x="1148824" y="2509217"/>
            <a:ext cx="1008112" cy="348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lang="fr-FR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Script :</a:t>
            </a:r>
            <a:endParaRPr/>
          </a:p>
        </p:txBody>
      </p:sp>
      <p:sp>
        <p:nvSpPr>
          <p:cNvPr id="279" name="Google Shape;279;p15"/>
          <p:cNvSpPr txBox="1"/>
          <p:nvPr/>
        </p:nvSpPr>
        <p:spPr>
          <a:xfrm>
            <a:off x="746507" y="1376048"/>
            <a:ext cx="2644091" cy="610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lang="fr-FR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Copie des dossiers compressés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 txBox="1"/>
          <p:nvPr>
            <p:ph idx="1" type="body"/>
          </p:nvPr>
        </p:nvSpPr>
        <p:spPr>
          <a:xfrm>
            <a:off x="457200" y="1772817"/>
            <a:ext cx="82296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624078" rtl="0" algn="l">
              <a:spcBef>
                <a:spcPts val="0"/>
              </a:spcBef>
              <a:spcAft>
                <a:spcPts val="0"/>
              </a:spcAft>
              <a:buSzPts val="1836"/>
              <a:buFont typeface="Lucida Sans"/>
              <a:buAutoNum type="arabicPeriod"/>
            </a:pPr>
            <a:r>
              <a:rPr lang="fr-FR">
                <a:solidFill>
                  <a:srgbClr val="BFBFBF"/>
                </a:solidFill>
              </a:rPr>
              <a:t>Présentation de la structure d’accueil</a:t>
            </a:r>
            <a:endParaRPr/>
          </a:p>
          <a:p>
            <a:pPr indent="-397764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None/>
            </a:pPr>
            <a:r>
              <a:t/>
            </a:r>
            <a:endParaRPr>
              <a:solidFill>
                <a:srgbClr val="BFBFBF"/>
              </a:solidFill>
            </a:endParaRPr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AutoNum type="arabicPeriod"/>
            </a:pPr>
            <a:r>
              <a:rPr lang="fr-FR">
                <a:solidFill>
                  <a:srgbClr val="BFBFBF"/>
                </a:solidFill>
              </a:rPr>
              <a:t>Bastion d’administration</a:t>
            </a:r>
            <a:endParaRPr/>
          </a:p>
          <a:p>
            <a:pPr indent="-397764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None/>
            </a:pPr>
            <a:r>
              <a:t/>
            </a:r>
            <a:endParaRPr>
              <a:solidFill>
                <a:srgbClr val="BFBFBF"/>
              </a:solidFill>
            </a:endParaRPr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AutoNum type="arabicPeriod"/>
            </a:pPr>
            <a:r>
              <a:rPr lang="fr-FR">
                <a:solidFill>
                  <a:srgbClr val="BFBFBF"/>
                </a:solidFill>
              </a:rPr>
              <a:t>Serveur Syslog</a:t>
            </a:r>
            <a:endParaRPr/>
          </a:p>
          <a:p>
            <a:pPr indent="-397764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None/>
            </a:pPr>
            <a:r>
              <a:t/>
            </a:r>
            <a:endParaRPr/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AutoNum type="arabicPeriod"/>
            </a:pPr>
            <a:r>
              <a:rPr lang="fr-FR"/>
              <a:t>Synthèse et perspectives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285" name="Google Shape;285;p16"/>
          <p:cNvSpPr txBox="1"/>
          <p:nvPr>
            <p:ph type="title"/>
          </p:nvPr>
        </p:nvSpPr>
        <p:spPr>
          <a:xfrm>
            <a:off x="1149281" y="274638"/>
            <a:ext cx="654250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lang="fr-FR" sz="3600"/>
              <a:t>Sommaire</a:t>
            </a:r>
            <a:endParaRPr/>
          </a:p>
        </p:txBody>
      </p:sp>
      <p:sp>
        <p:nvSpPr>
          <p:cNvPr id="286" name="Google Shape;286;p16"/>
          <p:cNvSpPr/>
          <p:nvPr/>
        </p:nvSpPr>
        <p:spPr>
          <a:xfrm>
            <a:off x="1115616" y="4509120"/>
            <a:ext cx="4248472" cy="576064"/>
          </a:xfrm>
          <a:prstGeom prst="rect">
            <a:avLst/>
          </a:prstGeom>
          <a:noFill/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7" name="Google Shape;287;p16"/>
          <p:cNvSpPr txBox="1"/>
          <p:nvPr/>
        </p:nvSpPr>
        <p:spPr>
          <a:xfrm>
            <a:off x="8532440" y="6631709"/>
            <a:ext cx="611560" cy="226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Noto Sans Symbols"/>
              <a:buNone/>
            </a:pPr>
            <a:r>
              <a:rPr b="1" lang="fr-FR" sz="9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16/17</a:t>
            </a:r>
            <a:endParaRPr/>
          </a:p>
        </p:txBody>
      </p:sp>
      <p:sp>
        <p:nvSpPr>
          <p:cNvPr id="288" name="Google Shape;288;p16"/>
          <p:cNvSpPr txBox="1"/>
          <p:nvPr/>
        </p:nvSpPr>
        <p:spPr>
          <a:xfrm>
            <a:off x="-108520" y="6605972"/>
            <a:ext cx="1152128" cy="28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Noto Sans Symbols"/>
              <a:buNone/>
            </a:pPr>
            <a:r>
              <a:rPr b="1" lang="fr-FR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Nathan Martel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"/>
          <p:cNvSpPr txBox="1"/>
          <p:nvPr>
            <p:ph type="title"/>
          </p:nvPr>
        </p:nvSpPr>
        <p:spPr>
          <a:xfrm>
            <a:off x="1149281" y="274638"/>
            <a:ext cx="654250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lang="fr-FR" sz="3600"/>
              <a:t>Synthèse et perspectives</a:t>
            </a:r>
            <a:endParaRPr/>
          </a:p>
        </p:txBody>
      </p:sp>
      <p:sp>
        <p:nvSpPr>
          <p:cNvPr id="294" name="Google Shape;294;p17"/>
          <p:cNvSpPr txBox="1"/>
          <p:nvPr/>
        </p:nvSpPr>
        <p:spPr>
          <a:xfrm>
            <a:off x="8532440" y="6631709"/>
            <a:ext cx="611560" cy="226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Noto Sans Symbols"/>
              <a:buNone/>
            </a:pPr>
            <a:r>
              <a:rPr b="1" lang="fr-FR" sz="9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17/17</a:t>
            </a:r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-108520" y="6605972"/>
            <a:ext cx="1152128" cy="28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Noto Sans Symbols"/>
              <a:buNone/>
            </a:pPr>
            <a:r>
              <a:rPr b="1" lang="fr-FR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Nathan Martel</a:t>
            </a:r>
            <a:endParaRPr/>
          </a:p>
        </p:txBody>
      </p:sp>
      <p:sp>
        <p:nvSpPr>
          <p:cNvPr id="296" name="Google Shape;296;p17"/>
          <p:cNvSpPr txBox="1"/>
          <p:nvPr>
            <p:ph idx="1" type="body"/>
          </p:nvPr>
        </p:nvSpPr>
        <p:spPr>
          <a:xfrm>
            <a:off x="492040" y="1860194"/>
            <a:ext cx="8229600" cy="1616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088"/>
              <a:buChar char="🞂"/>
            </a:pPr>
            <a:r>
              <a:rPr lang="fr-FR" sz="1600"/>
              <a:t>Compétences acquises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1600"/>
              <a:buChar char="◦"/>
            </a:pPr>
            <a:r>
              <a:rPr lang="fr-FR" sz="1600"/>
              <a:t>Gestion de projet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1600"/>
              <a:buChar char="◦"/>
            </a:pPr>
            <a:r>
              <a:rPr lang="fr-FR" sz="1600"/>
              <a:t>Communication</a:t>
            </a:r>
            <a:endParaRPr/>
          </a:p>
          <a:p>
            <a:pPr indent="-127000" lvl="1" marL="621792" rtl="0" algn="l">
              <a:spcBef>
                <a:spcPts val="324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297" name="Google Shape;297;p17"/>
          <p:cNvSpPr txBox="1"/>
          <p:nvPr/>
        </p:nvSpPr>
        <p:spPr>
          <a:xfrm>
            <a:off x="492040" y="3212976"/>
            <a:ext cx="8229600" cy="1616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lang="fr-FR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Surveillance</a:t>
            </a:r>
            <a:endParaRPr/>
          </a:p>
          <a:p>
            <a:pPr indent="0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27000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511309" y="4245952"/>
            <a:ext cx="8229600" cy="1616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lang="fr-FR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Poursuite d’étude</a:t>
            </a:r>
            <a:endParaRPr/>
          </a:p>
          <a:p>
            <a:pPr indent="0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27000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>
            <p:ph idx="1" type="body"/>
          </p:nvPr>
        </p:nvSpPr>
        <p:spPr>
          <a:xfrm>
            <a:off x="457200" y="1772817"/>
            <a:ext cx="82296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624078" rtl="0" algn="l">
              <a:spcBef>
                <a:spcPts val="0"/>
              </a:spcBef>
              <a:spcAft>
                <a:spcPts val="0"/>
              </a:spcAft>
              <a:buSzPts val="1836"/>
              <a:buFont typeface="Lucida Sans"/>
              <a:buAutoNum type="arabicPeriod"/>
            </a:pPr>
            <a:r>
              <a:rPr lang="fr-FR"/>
              <a:t>Présentation de la structure d’accueil</a:t>
            </a:r>
            <a:endParaRPr/>
          </a:p>
          <a:p>
            <a:pPr indent="-397764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None/>
            </a:pPr>
            <a:r>
              <a:t/>
            </a:r>
            <a:endParaRPr/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AutoNum type="arabicPeriod"/>
            </a:pPr>
            <a:r>
              <a:rPr lang="fr-FR"/>
              <a:t>Bastion d’administration</a:t>
            </a:r>
            <a:endParaRPr/>
          </a:p>
          <a:p>
            <a:pPr indent="-397764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None/>
            </a:pPr>
            <a:r>
              <a:t/>
            </a:r>
            <a:endParaRPr/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AutoNum type="arabicPeriod"/>
            </a:pPr>
            <a:r>
              <a:rPr lang="fr-FR"/>
              <a:t>Serveur Syslog</a:t>
            </a:r>
            <a:endParaRPr/>
          </a:p>
          <a:p>
            <a:pPr indent="-397764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None/>
            </a:pPr>
            <a:r>
              <a:t/>
            </a:r>
            <a:endParaRPr/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AutoNum type="arabicPeriod"/>
            </a:pPr>
            <a:r>
              <a:rPr lang="fr-FR"/>
              <a:t>Synthèse et perspectives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27" name="Google Shape;127;p2"/>
          <p:cNvSpPr txBox="1"/>
          <p:nvPr>
            <p:ph type="title"/>
          </p:nvPr>
        </p:nvSpPr>
        <p:spPr>
          <a:xfrm>
            <a:off x="1149281" y="274638"/>
            <a:ext cx="654250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lang="fr-FR" sz="3600"/>
              <a:t>Sommaire</a:t>
            </a:r>
            <a:endParaRPr/>
          </a:p>
        </p:txBody>
      </p:sp>
      <p:sp>
        <p:nvSpPr>
          <p:cNvPr id="128" name="Google Shape;128;p2"/>
          <p:cNvSpPr txBox="1"/>
          <p:nvPr/>
        </p:nvSpPr>
        <p:spPr>
          <a:xfrm>
            <a:off x="8684842" y="6641976"/>
            <a:ext cx="495670" cy="216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62500" lnSpcReduction="20000"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b="1" lang="fr-FR" sz="14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2/17</a:t>
            </a:r>
            <a:endParaRPr/>
          </a:p>
        </p:txBody>
      </p:sp>
      <p:sp>
        <p:nvSpPr>
          <p:cNvPr id="129" name="Google Shape;129;p2"/>
          <p:cNvSpPr txBox="1"/>
          <p:nvPr/>
        </p:nvSpPr>
        <p:spPr>
          <a:xfrm>
            <a:off x="-108520" y="6605972"/>
            <a:ext cx="1152128" cy="28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Noto Sans Symbols"/>
              <a:buNone/>
            </a:pPr>
            <a:r>
              <a:rPr b="1" lang="fr-FR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Nathan Martel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>
            <p:ph idx="1" type="body"/>
          </p:nvPr>
        </p:nvSpPr>
        <p:spPr>
          <a:xfrm>
            <a:off x="457200" y="1772817"/>
            <a:ext cx="82296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624078" rtl="0" algn="l">
              <a:spcBef>
                <a:spcPts val="0"/>
              </a:spcBef>
              <a:spcAft>
                <a:spcPts val="0"/>
              </a:spcAft>
              <a:buSzPts val="1836"/>
              <a:buFont typeface="Lucida Sans"/>
              <a:buAutoNum type="arabicPeriod"/>
            </a:pPr>
            <a:r>
              <a:rPr lang="fr-FR"/>
              <a:t>Présentation de la structure d’accueil</a:t>
            </a:r>
            <a:endParaRPr/>
          </a:p>
          <a:p>
            <a:pPr indent="-397764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None/>
            </a:pPr>
            <a:r>
              <a:t/>
            </a:r>
            <a:endParaRPr/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AutoNum type="arabicPeriod"/>
            </a:pPr>
            <a:r>
              <a:rPr lang="fr-FR">
                <a:solidFill>
                  <a:srgbClr val="BFBFBF"/>
                </a:solidFill>
              </a:rPr>
              <a:t>Bastion d’administration</a:t>
            </a:r>
            <a:endParaRPr/>
          </a:p>
          <a:p>
            <a:pPr indent="-397764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None/>
            </a:pPr>
            <a:r>
              <a:t/>
            </a:r>
            <a:endParaRPr>
              <a:solidFill>
                <a:srgbClr val="BFBFBF"/>
              </a:solidFill>
            </a:endParaRPr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AutoNum type="arabicPeriod"/>
            </a:pPr>
            <a:r>
              <a:rPr lang="fr-FR">
                <a:solidFill>
                  <a:srgbClr val="BFBFBF"/>
                </a:solidFill>
              </a:rPr>
              <a:t>Serveur Syslog</a:t>
            </a:r>
            <a:endParaRPr/>
          </a:p>
          <a:p>
            <a:pPr indent="-397764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None/>
            </a:pPr>
            <a:r>
              <a:t/>
            </a:r>
            <a:endParaRPr>
              <a:solidFill>
                <a:srgbClr val="BFBFBF"/>
              </a:solidFill>
            </a:endParaRPr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AutoNum type="arabicPeriod"/>
            </a:pPr>
            <a:r>
              <a:rPr lang="fr-FR">
                <a:solidFill>
                  <a:srgbClr val="BFBFBF"/>
                </a:solidFill>
              </a:rPr>
              <a:t>Synthèse et perspectives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35" name="Google Shape;135;p3"/>
          <p:cNvSpPr txBox="1"/>
          <p:nvPr>
            <p:ph type="title"/>
          </p:nvPr>
        </p:nvSpPr>
        <p:spPr>
          <a:xfrm>
            <a:off x="1149281" y="274638"/>
            <a:ext cx="654250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lang="fr-FR" sz="3600"/>
              <a:t>Sommaire</a:t>
            </a: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1115616" y="1700808"/>
            <a:ext cx="6336704" cy="576064"/>
          </a:xfrm>
          <a:prstGeom prst="rect">
            <a:avLst/>
          </a:prstGeom>
          <a:noFill/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8648330" y="6641976"/>
            <a:ext cx="495670" cy="216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62500" lnSpcReduction="20000"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b="1" lang="fr-FR" sz="14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3/17</a:t>
            </a:r>
            <a:endParaRPr/>
          </a:p>
        </p:txBody>
      </p:sp>
      <p:sp>
        <p:nvSpPr>
          <p:cNvPr id="138" name="Google Shape;138;p3"/>
          <p:cNvSpPr txBox="1"/>
          <p:nvPr/>
        </p:nvSpPr>
        <p:spPr>
          <a:xfrm>
            <a:off x="-108520" y="6605972"/>
            <a:ext cx="1152128" cy="28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Noto Sans Symbols"/>
              <a:buNone/>
            </a:pPr>
            <a:r>
              <a:rPr b="1" lang="fr-FR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Nathan Martel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>
            <p:ph type="title"/>
          </p:nvPr>
        </p:nvSpPr>
        <p:spPr>
          <a:xfrm>
            <a:off x="1149281" y="274638"/>
            <a:ext cx="654250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lang="fr-FR" sz="3600"/>
              <a:t>Collectivité Chartres Métropole</a:t>
            </a:r>
            <a:endParaRPr/>
          </a:p>
        </p:txBody>
      </p:sp>
      <p:pic>
        <p:nvPicPr>
          <p:cNvPr id="144" name="Google Shape;14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200" y="1913589"/>
            <a:ext cx="2204725" cy="4664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20" y="1196752"/>
            <a:ext cx="1942132" cy="2993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15816" y="2420888"/>
            <a:ext cx="3312368" cy="290007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 txBox="1"/>
          <p:nvPr/>
        </p:nvSpPr>
        <p:spPr>
          <a:xfrm>
            <a:off x="8648330" y="6641976"/>
            <a:ext cx="495670" cy="216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62500" lnSpcReduction="20000"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b="1" lang="fr-FR" sz="14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4/17</a:t>
            </a:r>
            <a:endParaRPr/>
          </a:p>
        </p:txBody>
      </p:sp>
      <p:sp>
        <p:nvSpPr>
          <p:cNvPr id="148" name="Google Shape;148;p4"/>
          <p:cNvSpPr txBox="1"/>
          <p:nvPr/>
        </p:nvSpPr>
        <p:spPr>
          <a:xfrm>
            <a:off x="-108520" y="6605972"/>
            <a:ext cx="1152128" cy="28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Noto Sans Symbols"/>
              <a:buNone/>
            </a:pPr>
            <a:r>
              <a:rPr b="1" lang="fr-FR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Nathan Martel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>
            <p:ph idx="1" type="body"/>
          </p:nvPr>
        </p:nvSpPr>
        <p:spPr>
          <a:xfrm>
            <a:off x="457200" y="1772817"/>
            <a:ext cx="82296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624078" rtl="0" algn="l">
              <a:spcBef>
                <a:spcPts val="0"/>
              </a:spcBef>
              <a:spcAft>
                <a:spcPts val="0"/>
              </a:spcAft>
              <a:buSzPts val="1836"/>
              <a:buFont typeface="Lucida Sans"/>
              <a:buAutoNum type="arabicPeriod"/>
            </a:pPr>
            <a:r>
              <a:rPr lang="fr-FR">
                <a:solidFill>
                  <a:srgbClr val="BFBFBF"/>
                </a:solidFill>
              </a:rPr>
              <a:t>Présentation de la structure d’accueil</a:t>
            </a:r>
            <a:endParaRPr/>
          </a:p>
          <a:p>
            <a:pPr indent="-397764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None/>
            </a:pPr>
            <a:r>
              <a:t/>
            </a:r>
            <a:endParaRPr/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AutoNum type="arabicPeriod"/>
            </a:pPr>
            <a:r>
              <a:rPr lang="fr-FR"/>
              <a:t>Bastion d’administration</a:t>
            </a:r>
            <a:endParaRPr/>
          </a:p>
          <a:p>
            <a:pPr indent="-397764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None/>
            </a:pPr>
            <a:r>
              <a:t/>
            </a:r>
            <a:endParaRPr/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AutoNum type="arabicPeriod"/>
            </a:pPr>
            <a:r>
              <a:rPr lang="fr-FR">
                <a:solidFill>
                  <a:srgbClr val="BFBFBF"/>
                </a:solidFill>
              </a:rPr>
              <a:t>Serveur Syslog</a:t>
            </a:r>
            <a:endParaRPr/>
          </a:p>
          <a:p>
            <a:pPr indent="-397764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None/>
            </a:pPr>
            <a:r>
              <a:t/>
            </a:r>
            <a:endParaRPr>
              <a:solidFill>
                <a:srgbClr val="BFBFBF"/>
              </a:solidFill>
            </a:endParaRPr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AutoNum type="arabicPeriod"/>
            </a:pPr>
            <a:r>
              <a:rPr lang="fr-FR">
                <a:solidFill>
                  <a:srgbClr val="BFBFBF"/>
                </a:solidFill>
              </a:rPr>
              <a:t>Synthèse et perspectives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54" name="Google Shape;154;p5"/>
          <p:cNvSpPr txBox="1"/>
          <p:nvPr>
            <p:ph type="title"/>
          </p:nvPr>
        </p:nvSpPr>
        <p:spPr>
          <a:xfrm>
            <a:off x="1149281" y="274638"/>
            <a:ext cx="654250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lang="fr-FR" sz="3600"/>
              <a:t>Sommaire</a:t>
            </a:r>
            <a:endParaRPr/>
          </a:p>
        </p:txBody>
      </p:sp>
      <p:sp>
        <p:nvSpPr>
          <p:cNvPr id="155" name="Google Shape;155;p5"/>
          <p:cNvSpPr/>
          <p:nvPr/>
        </p:nvSpPr>
        <p:spPr>
          <a:xfrm>
            <a:off x="1115616" y="2636912"/>
            <a:ext cx="4176464" cy="576064"/>
          </a:xfrm>
          <a:prstGeom prst="rect">
            <a:avLst/>
          </a:prstGeom>
          <a:noFill/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8648330" y="6641976"/>
            <a:ext cx="495670" cy="216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62500" lnSpcReduction="20000"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b="1" lang="fr-FR" sz="14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5/17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-108520" y="6605972"/>
            <a:ext cx="1152128" cy="28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Noto Sans Symbols"/>
              <a:buNone/>
            </a:pPr>
            <a:r>
              <a:rPr b="1" lang="fr-FR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Nathan Martel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/>
          <p:nvPr>
            <p:ph idx="1" type="body"/>
          </p:nvPr>
        </p:nvSpPr>
        <p:spPr>
          <a:xfrm>
            <a:off x="302840" y="3284984"/>
            <a:ext cx="822960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b="1" i="0" lang="fr-FR" sz="1800" u="none" strike="noStrike">
                <a:solidFill>
                  <a:schemeClr val="dk1"/>
                </a:solidFill>
              </a:rPr>
              <a:t>Dans le contexte informatique </a:t>
            </a:r>
            <a:r>
              <a:rPr b="0" i="0" lang="fr-FR" sz="1800" u="none" strike="noStrike">
                <a:solidFill>
                  <a:schemeClr val="dk1"/>
                </a:solidFill>
              </a:rPr>
              <a:t>: </a:t>
            </a:r>
            <a:endParaRPr b="0" sz="1800"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1600"/>
              <a:buChar char="◦"/>
            </a:pPr>
            <a:r>
              <a:rPr b="0" i="0" lang="fr-FR" sz="1600" u="none" strike="noStrike">
                <a:solidFill>
                  <a:schemeClr val="dk1"/>
                </a:solidFill>
              </a:rPr>
              <a:t>Le bastion permet de fournir un </a:t>
            </a:r>
            <a:r>
              <a:rPr b="1" i="0" lang="fr-FR" sz="1600" u="none" strike="noStrike">
                <a:solidFill>
                  <a:srgbClr val="0070C0"/>
                </a:solidFill>
              </a:rPr>
              <a:t>point d’accès unique </a:t>
            </a:r>
            <a:r>
              <a:rPr b="0" i="0" lang="fr-FR" sz="1600" u="none" strike="noStrike">
                <a:solidFill>
                  <a:schemeClr val="dk1"/>
                </a:solidFill>
              </a:rPr>
              <a:t>à des </a:t>
            </a:r>
            <a:r>
              <a:rPr b="1" i="0" lang="fr-FR" sz="1600" u="none" strike="noStrike">
                <a:solidFill>
                  <a:srgbClr val="0070C0"/>
                </a:solidFill>
              </a:rPr>
              <a:t>zones spécifiques</a:t>
            </a:r>
            <a:r>
              <a:rPr i="0" lang="fr-FR" sz="1600" u="none" strike="noStrike">
                <a:solidFill>
                  <a:schemeClr val="dk1"/>
                </a:solidFill>
              </a:rPr>
              <a:t>. </a:t>
            </a:r>
            <a:endParaRPr/>
          </a:p>
          <a:p>
            <a:pPr indent="-127000" lvl="1" marL="621792" rtl="0" algn="l">
              <a:spcBef>
                <a:spcPts val="324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600" u="none" strike="noStrike">
              <a:solidFill>
                <a:schemeClr val="dk1"/>
              </a:solidFill>
            </a:endParaRPr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1600"/>
              <a:buChar char="◦"/>
            </a:pPr>
            <a:r>
              <a:rPr b="0" i="0" lang="fr-FR" sz="1600" u="none" strike="noStrike">
                <a:solidFill>
                  <a:schemeClr val="dk1"/>
                </a:solidFill>
              </a:rPr>
              <a:t>Son objectif est de </a:t>
            </a:r>
            <a:r>
              <a:rPr b="1" i="0" lang="fr-FR" sz="1600" u="none" strike="noStrike">
                <a:solidFill>
                  <a:srgbClr val="0070C0"/>
                </a:solidFill>
              </a:rPr>
              <a:t>protéger les ressources </a:t>
            </a:r>
            <a:r>
              <a:rPr b="0" i="0" lang="fr-FR" sz="1600" u="none" strike="noStrike">
                <a:solidFill>
                  <a:schemeClr val="dk1"/>
                </a:solidFill>
              </a:rPr>
              <a:t>de notre SI en appliquant des </a:t>
            </a:r>
            <a:r>
              <a:rPr b="1" i="0" lang="fr-FR" sz="1600" u="none" strike="noStrike">
                <a:solidFill>
                  <a:srgbClr val="0070C0"/>
                </a:solidFill>
              </a:rPr>
              <a:t>contrôles d’accès renforcés </a:t>
            </a:r>
            <a:r>
              <a:rPr b="0" i="0" lang="fr-FR" sz="1600" u="none" strike="noStrike">
                <a:solidFill>
                  <a:schemeClr val="dk1"/>
                </a:solidFill>
              </a:rPr>
              <a:t>lors des connexions que ce soit depuis le réseau interne, ou en externe via internet.</a:t>
            </a:r>
            <a:endParaRPr/>
          </a:p>
          <a:p>
            <a:pPr indent="-127000" lvl="1" marL="621792" rtl="0" algn="l">
              <a:spcBef>
                <a:spcPts val="324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1600"/>
              <a:buChar char="◦"/>
            </a:pPr>
            <a:r>
              <a:rPr lang="fr-FR" sz="1600"/>
              <a:t>Le bastion est un outil dans la stratégie de gestion des accès à privilèges</a:t>
            </a:r>
            <a:endParaRPr/>
          </a:p>
        </p:txBody>
      </p:sp>
      <p:sp>
        <p:nvSpPr>
          <p:cNvPr id="164" name="Google Shape;164;p6"/>
          <p:cNvSpPr txBox="1"/>
          <p:nvPr>
            <p:ph type="title"/>
          </p:nvPr>
        </p:nvSpPr>
        <p:spPr>
          <a:xfrm>
            <a:off x="971600" y="116632"/>
            <a:ext cx="69127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lang="fr-FR" sz="3600"/>
              <a:t>Bastion, de quoi parle-t-on ?</a:t>
            </a: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683568" y="1696794"/>
            <a:ext cx="52565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Bastion</a:t>
            </a:r>
            <a:r>
              <a:rPr lang="fr-FR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i="1" lang="fr-FR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n.m.</a:t>
            </a:r>
            <a:r>
              <a:rPr lang="fr-FR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: </a:t>
            </a:r>
            <a:endParaRPr b="0" sz="16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« Point fort d'une ligne de défense. » </a:t>
            </a:r>
            <a:endParaRPr b="0" sz="16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Larousse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https://lh4.googleusercontent.com/1tSRBeoKRTCe8gKW921UbdlSrmoCbiNZe5ahheWxsbfDnWkNbCfZmQpBXf63O8Qc68pfOgvIsoCeBBgHDje3Wtw8qvOi6PmTDYhsR5ASTtDccjy9WrTnJs2lmIdoQyAJNP0FElCvpUnTM6p6gtjgmw=s2048" id="166" name="Google Shape;16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6216" y="1556792"/>
            <a:ext cx="2016224" cy="134590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6"/>
          <p:cNvSpPr txBox="1"/>
          <p:nvPr/>
        </p:nvSpPr>
        <p:spPr>
          <a:xfrm>
            <a:off x="8648330" y="6641976"/>
            <a:ext cx="495670" cy="216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62500" lnSpcReduction="20000"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b="1" lang="fr-FR" sz="14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6/17</a:t>
            </a:r>
            <a:endParaRPr/>
          </a:p>
        </p:txBody>
      </p:sp>
      <p:sp>
        <p:nvSpPr>
          <p:cNvPr id="168" name="Google Shape;168;p6"/>
          <p:cNvSpPr txBox="1"/>
          <p:nvPr/>
        </p:nvSpPr>
        <p:spPr>
          <a:xfrm>
            <a:off x="-108520" y="6605972"/>
            <a:ext cx="1152128" cy="28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Noto Sans Symbols"/>
              <a:buNone/>
            </a:pPr>
            <a:r>
              <a:rPr b="1" lang="fr-FR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Nathan Martel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/>
          <p:nvPr>
            <p:ph type="title"/>
          </p:nvPr>
        </p:nvSpPr>
        <p:spPr>
          <a:xfrm>
            <a:off x="1115616" y="188640"/>
            <a:ext cx="6542504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lang="fr-FR" sz="3600"/>
              <a:t>Pour quoi et pour qui</a:t>
            </a:r>
            <a:endParaRPr/>
          </a:p>
        </p:txBody>
      </p:sp>
      <p:pic>
        <p:nvPicPr>
          <p:cNvPr id="174" name="Google Shape;1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19" y="1412776"/>
            <a:ext cx="8684121" cy="416402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7"/>
          <p:cNvSpPr txBox="1"/>
          <p:nvPr/>
        </p:nvSpPr>
        <p:spPr>
          <a:xfrm>
            <a:off x="8648330" y="6641976"/>
            <a:ext cx="495670" cy="216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62500" lnSpcReduction="20000"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b="1" lang="fr-FR" sz="14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7/17</a:t>
            </a:r>
            <a:endParaRPr/>
          </a:p>
        </p:txBody>
      </p:sp>
      <p:sp>
        <p:nvSpPr>
          <p:cNvPr id="176" name="Google Shape;176;p7"/>
          <p:cNvSpPr txBox="1"/>
          <p:nvPr/>
        </p:nvSpPr>
        <p:spPr>
          <a:xfrm>
            <a:off x="-108520" y="6605972"/>
            <a:ext cx="1152128" cy="28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Noto Sans Symbols"/>
              <a:buNone/>
            </a:pPr>
            <a:r>
              <a:rPr b="1" lang="fr-FR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Nathan Martel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>
            <p:ph type="title"/>
          </p:nvPr>
        </p:nvSpPr>
        <p:spPr>
          <a:xfrm>
            <a:off x="1979712" y="20584"/>
            <a:ext cx="43924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lang="fr-FR" sz="3600"/>
              <a:t>Choix du bastion</a:t>
            </a:r>
            <a:endParaRPr/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47" y="4653136"/>
            <a:ext cx="4139952" cy="73024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8"/>
          <p:cNvSpPr txBox="1"/>
          <p:nvPr>
            <p:ph idx="1" type="body"/>
          </p:nvPr>
        </p:nvSpPr>
        <p:spPr>
          <a:xfrm>
            <a:off x="4427984" y="4869160"/>
            <a:ext cx="1440160" cy="390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lang="fr-FR" sz="2000">
                <a:latin typeface="Arial"/>
                <a:ea typeface="Arial"/>
                <a:cs typeface="Arial"/>
                <a:sym typeface="Arial"/>
              </a:rPr>
              <a:t>V 1.5.0</a:t>
            </a:r>
            <a:endParaRPr/>
          </a:p>
        </p:txBody>
      </p:sp>
      <p:sp>
        <p:nvSpPr>
          <p:cNvPr id="184" name="Google Shape;184;p8"/>
          <p:cNvSpPr txBox="1"/>
          <p:nvPr/>
        </p:nvSpPr>
        <p:spPr>
          <a:xfrm>
            <a:off x="8648330" y="6641976"/>
            <a:ext cx="495670" cy="216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62500" lnSpcReduction="20000"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b="1" lang="fr-FR" sz="14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8/17</a:t>
            </a:r>
            <a:endParaRPr/>
          </a:p>
        </p:txBody>
      </p:sp>
      <p:sp>
        <p:nvSpPr>
          <p:cNvPr id="185" name="Google Shape;185;p8"/>
          <p:cNvSpPr txBox="1"/>
          <p:nvPr/>
        </p:nvSpPr>
        <p:spPr>
          <a:xfrm>
            <a:off x="-108520" y="6605972"/>
            <a:ext cx="1152128" cy="28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Noto Sans Symbols"/>
              <a:buNone/>
            </a:pPr>
            <a:r>
              <a:rPr b="1" lang="fr-FR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Nathan Martel</a:t>
            </a:r>
            <a:endParaRPr/>
          </a:p>
        </p:txBody>
      </p:sp>
      <p:pic>
        <p:nvPicPr>
          <p:cNvPr id="186" name="Google Shape;18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613" y="1268760"/>
            <a:ext cx="8720772" cy="2769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1187624" y="2030"/>
            <a:ext cx="654250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lang="fr-FR" sz="3600"/>
              <a:t>Architecture générale</a:t>
            </a:r>
            <a:endParaRPr/>
          </a:p>
        </p:txBody>
      </p:sp>
      <p:pic>
        <p:nvPicPr>
          <p:cNvPr id="192" name="Google Shape;19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836712"/>
            <a:ext cx="6723935" cy="377997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9"/>
          <p:cNvSpPr txBox="1"/>
          <p:nvPr>
            <p:ph idx="1" type="body"/>
          </p:nvPr>
        </p:nvSpPr>
        <p:spPr>
          <a:xfrm>
            <a:off x="1174164" y="4797152"/>
            <a:ext cx="5081736" cy="1415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088"/>
              <a:buChar char="🞂"/>
            </a:pPr>
            <a:r>
              <a:rPr lang="fr-FR" sz="1600"/>
              <a:t>1 – Connexion par navigateur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lang="fr-FR" sz="1600"/>
              <a:t>2 – Envoi de logs en UDP 514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lang="fr-FR" sz="1600"/>
              <a:t>3 – Envoi de mail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lang="fr-FR" sz="1600"/>
              <a:t>4 – Contournement impossible</a:t>
            </a:r>
            <a:endParaRPr/>
          </a:p>
        </p:txBody>
      </p:sp>
      <p:sp>
        <p:nvSpPr>
          <p:cNvPr id="194" name="Google Shape;194;p9"/>
          <p:cNvSpPr txBox="1"/>
          <p:nvPr/>
        </p:nvSpPr>
        <p:spPr>
          <a:xfrm>
            <a:off x="8648330" y="6641976"/>
            <a:ext cx="495670" cy="216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62500" lnSpcReduction="20000"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b="1" lang="fr-FR" sz="14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9/17</a:t>
            </a:r>
            <a:endParaRPr/>
          </a:p>
        </p:txBody>
      </p:sp>
      <p:sp>
        <p:nvSpPr>
          <p:cNvPr id="195" name="Google Shape;195;p9"/>
          <p:cNvSpPr txBox="1"/>
          <p:nvPr/>
        </p:nvSpPr>
        <p:spPr>
          <a:xfrm>
            <a:off x="-108520" y="6605972"/>
            <a:ext cx="1152128" cy="28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Noto Sans Symbols"/>
              <a:buNone/>
            </a:pPr>
            <a:r>
              <a:rPr b="1" lang="fr-FR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Nathan Martel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tonde">
  <a:themeElements>
    <a:clrScheme name="Rotond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2023-04-02T13:50:56Z</dcterms:created>
  <dc:creator>nathan.martel@sfr.fr</dc:creator>
</cp:coreProperties>
</file>