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4930"/>
    <a:srgbClr val="756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E7793B-1701-4E2B-90BD-9ABA158CE773}"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245815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E7793B-1701-4E2B-90BD-9ABA158CE773}"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178020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E7793B-1701-4E2B-90BD-9ABA158CE773}"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15996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E7793B-1701-4E2B-90BD-9ABA158CE773}"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396225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7793B-1701-4E2B-90BD-9ABA158CE773}"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309812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2E7793B-1701-4E2B-90BD-9ABA158CE773}"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343484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E7793B-1701-4E2B-90BD-9ABA158CE773}" type="datetimeFigureOut">
              <a:rPr lang="en-GB" smtClean="0"/>
              <a:t>10/12/2013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250268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2E7793B-1701-4E2B-90BD-9ABA158CE773}" type="datetimeFigureOut">
              <a:rPr lang="en-GB" smtClean="0"/>
              <a:t>10/12/2013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311371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7793B-1701-4E2B-90BD-9ABA158CE773}" type="datetimeFigureOut">
              <a:rPr lang="en-GB" smtClean="0"/>
              <a:t>10/12/2013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339861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7793B-1701-4E2B-90BD-9ABA158CE773}"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52605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7793B-1701-4E2B-90BD-9ABA158CE773}"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A9467-6B52-45B7-8A52-998041F0D79E}" type="slidenum">
              <a:rPr lang="en-GB" smtClean="0"/>
              <a:t>‹#›</a:t>
            </a:fld>
            <a:endParaRPr lang="en-GB"/>
          </a:p>
        </p:txBody>
      </p:sp>
    </p:spTree>
    <p:extLst>
      <p:ext uri="{BB962C8B-B14F-4D97-AF65-F5344CB8AC3E}">
        <p14:creationId xmlns:p14="http://schemas.microsoft.com/office/powerpoint/2010/main" val="66315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2493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7793B-1701-4E2B-90BD-9ABA158CE773}" type="datetimeFigureOut">
              <a:rPr lang="en-GB" smtClean="0"/>
              <a:t>10/12/2013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9467-6B52-45B7-8A52-998041F0D79E}" type="slidenum">
              <a:rPr lang="en-GB" smtClean="0"/>
              <a:t>‹#›</a:t>
            </a:fld>
            <a:endParaRPr lang="en-GB"/>
          </a:p>
        </p:txBody>
      </p:sp>
    </p:spTree>
    <p:extLst>
      <p:ext uri="{BB962C8B-B14F-4D97-AF65-F5344CB8AC3E}">
        <p14:creationId xmlns:p14="http://schemas.microsoft.com/office/powerpoint/2010/main" val="787996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food.gov.uk/ratings"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hyperlink" Target="mailto:info@turturici.co.uk" TargetMode="External"/><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pic>
        <p:nvPicPr>
          <p:cNvPr id="1027" name="Picture 3" descr="E:\work\Unit 28 - Helen\website\Pictures\1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52" y="2250679"/>
            <a:ext cx="3229663" cy="24222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569220" y="2260591"/>
            <a:ext cx="5040560" cy="400110"/>
          </a:xfrm>
          <a:prstGeom prst="rect">
            <a:avLst/>
          </a:prstGeom>
          <a:noFill/>
        </p:spPr>
        <p:txBody>
          <a:bodyPr wrap="square" rtlCol="0">
            <a:spAutoFit/>
          </a:bodyPr>
          <a:lstStyle/>
          <a:p>
            <a:r>
              <a:rPr lang="en-GB" sz="2000" b="1" dirty="0" smtClean="0">
                <a:latin typeface="Georgia" pitchFamily="18" charset="0"/>
              </a:rPr>
              <a:t>HEADING 1 – WEBSITE TITLE</a:t>
            </a:r>
            <a:endParaRPr lang="en-GB" sz="2000" b="1"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HEADING 2 – WEBSITE SLOGAN</a:t>
            </a:r>
            <a:endParaRPr lang="en-GB" sz="1600" dirty="0">
              <a:latin typeface="Georgia" pitchFamily="18" charset="0"/>
            </a:endParaRPr>
          </a:p>
        </p:txBody>
      </p:sp>
      <p:sp>
        <p:nvSpPr>
          <p:cNvPr id="25" name="TextBox 24"/>
          <p:cNvSpPr txBox="1"/>
          <p:nvPr/>
        </p:nvSpPr>
        <p:spPr>
          <a:xfrm>
            <a:off x="7716307" y="2291369"/>
            <a:ext cx="936104" cy="369332"/>
          </a:xfrm>
          <a:prstGeom prst="rect">
            <a:avLst/>
          </a:prstGeom>
          <a:noFill/>
        </p:spPr>
        <p:txBody>
          <a:bodyPr wrap="square" rtlCol="0">
            <a:spAutoFit/>
          </a:bodyPr>
          <a:lstStyle/>
          <a:p>
            <a:r>
              <a:rPr lang="en-GB" dirty="0" smtClean="0">
                <a:solidFill>
                  <a:srgbClr val="FF0000"/>
                </a:solidFill>
              </a:rPr>
              <a:t>H1, B </a:t>
            </a:r>
            <a:endParaRPr lang="en-GB" dirty="0">
              <a:solidFill>
                <a:srgbClr val="FF0000"/>
              </a:solidFill>
            </a:endParaRPr>
          </a:p>
        </p:txBody>
      </p:sp>
      <p:sp>
        <p:nvSpPr>
          <p:cNvPr id="26" name="TextBox 25"/>
          <p:cNvSpPr txBox="1"/>
          <p:nvPr/>
        </p:nvSpPr>
        <p:spPr>
          <a:xfrm>
            <a:off x="7614161" y="2661420"/>
            <a:ext cx="1225251" cy="307777"/>
          </a:xfrm>
          <a:prstGeom prst="rect">
            <a:avLst/>
          </a:prstGeom>
          <a:noFill/>
        </p:spPr>
        <p:txBody>
          <a:bodyPr wrap="square" rtlCol="0">
            <a:spAutoFit/>
          </a:bodyPr>
          <a:lstStyle/>
          <a:p>
            <a:r>
              <a:rPr lang="en-GB" sz="1400" dirty="0" smtClean="0">
                <a:solidFill>
                  <a:srgbClr val="FF0000"/>
                </a:solidFill>
              </a:rPr>
              <a:t>H2, </a:t>
            </a:r>
            <a:r>
              <a:rPr lang="en-GB" sz="1400" dirty="0" err="1" smtClean="0">
                <a:solidFill>
                  <a:srgbClr val="FF0000"/>
                </a:solidFill>
              </a:rPr>
              <a:t>Center</a:t>
            </a:r>
            <a:endParaRPr lang="en-GB" sz="1400" dirty="0">
              <a:solidFill>
                <a:srgbClr val="FF0000"/>
              </a:solidFill>
            </a:endParaRPr>
          </a:p>
        </p:txBody>
      </p:sp>
      <p:sp>
        <p:nvSpPr>
          <p:cNvPr id="27" name="TextBox 26"/>
          <p:cNvSpPr txBox="1"/>
          <p:nvPr/>
        </p:nvSpPr>
        <p:spPr>
          <a:xfrm>
            <a:off x="440132" y="3421346"/>
            <a:ext cx="8524356" cy="2939266"/>
          </a:xfrm>
          <a:prstGeom prst="rect">
            <a:avLst/>
          </a:prstGeom>
          <a:noFill/>
        </p:spPr>
        <p:txBody>
          <a:bodyPr wrap="square" rtlCol="0">
            <a:spAutoFit/>
          </a:bodyPr>
          <a:lstStyle/>
          <a:p>
            <a:r>
              <a:rPr lang="en-GB" dirty="0" smtClean="0"/>
              <a:t>			      </a:t>
            </a:r>
            <a:r>
              <a:rPr lang="en-GB" sz="1100" dirty="0" smtClean="0">
                <a:latin typeface="Georgia" pitchFamily="18" charset="0"/>
              </a:rPr>
              <a:t>Super long paragraph about how awesome </a:t>
            </a:r>
            <a:r>
              <a:rPr lang="en-GB" sz="1100" dirty="0" err="1" smtClean="0">
                <a:latin typeface="Georgia" pitchFamily="18" charset="0"/>
              </a:rPr>
              <a:t>Turturici</a:t>
            </a:r>
            <a:r>
              <a:rPr lang="en-GB" sz="1100" dirty="0" smtClean="0">
                <a:latin typeface="Georgia" pitchFamily="18" charset="0"/>
              </a:rPr>
              <a:t> is…</a:t>
            </a:r>
          </a:p>
          <a:p>
            <a:r>
              <a:rPr lang="en-GB" sz="1100" dirty="0" smtClean="0">
                <a:latin typeface="Georgia" pitchFamily="18" charset="0"/>
              </a:rPr>
              <a:t>			         Once upon a midnight dreary, while I pondered weak and weary, Over many a quaint 			         and curious volume of forgotten lore, While I nodded, nearly napping, suddenly there 			         came a tapping, As of some one gently rapping, rapping at my chamber door. </a:t>
            </a:r>
            <a:r>
              <a:rPr lang="en-GB" sz="1100" dirty="0" err="1" smtClean="0">
                <a:latin typeface="Georgia" pitchFamily="18" charset="0"/>
              </a:rPr>
              <a:t>'Tis</a:t>
            </a:r>
            <a:r>
              <a:rPr lang="en-GB" sz="1100" dirty="0" smtClean="0">
                <a:latin typeface="Georgia" pitchFamily="18" charset="0"/>
              </a:rPr>
              <a:t> 				         some visitor,' I muttered, `tapping at my chamber door, Only this, and nothing more.'</a:t>
            </a:r>
            <a:br>
              <a:rPr lang="en-GB" sz="1100" dirty="0" smtClean="0">
                <a:latin typeface="Georgia" pitchFamily="18" charset="0"/>
              </a:rPr>
            </a:br>
            <a:r>
              <a:rPr lang="en-GB" sz="1100" dirty="0" smtClean="0">
                <a:latin typeface="Georgia" pitchFamily="18" charset="0"/>
              </a:rPr>
              <a:t>			         Ah, distinctly I remember it was in the bleak December, And each separate dying 				         ember wrought its ghost upon the floor. Eagerly I wished the morrow; - vainly I had sought to borrow From my books surcease of sorrow - sorrow for the lost Lenore - For the rare and radiant maiden whom the angels name Lenore - Nameless here for evermore. And the silken sad uncertain rustling of each purple curtain Thrilled me - filled me with fantastic terrors never felt before; So that now, to still the beating of my heart, I stood repeating `</a:t>
            </a:r>
            <a:r>
              <a:rPr lang="en-GB" sz="1100" dirty="0" err="1" smtClean="0">
                <a:latin typeface="Georgia" pitchFamily="18" charset="0"/>
              </a:rPr>
              <a:t>'Tis</a:t>
            </a:r>
            <a:r>
              <a:rPr lang="en-GB" sz="1100" dirty="0" smtClean="0">
                <a:latin typeface="Georgia" pitchFamily="18" charset="0"/>
              </a:rPr>
              <a:t> some visitor entreating entrance at my chamber door - Some late visitor entreating entrance at my chamber door; - This it is, and nothing more,‘ Presently my soul grew stronger; hesitating then no longer, `Sir,' said I, `or Madam, truly your forgiveness I implore; But the fact is I was napping, and so gently you came rapping, And so faintly you came tapping, tapping at my chamber door, That I scarce was sure I heard you' - here I opened wide the door; - Darkness there, and nothing more.</a:t>
            </a:r>
            <a:r>
              <a:rPr lang="en-GB" sz="1200" dirty="0" smtClean="0"/>
              <a:t/>
            </a:r>
            <a:br>
              <a:rPr lang="en-GB" sz="1200" dirty="0" smtClean="0"/>
            </a:br>
            <a:r>
              <a:rPr lang="en-GB" sz="1200" dirty="0" smtClean="0"/>
              <a:t/>
            </a:r>
            <a:br>
              <a:rPr lang="en-GB" sz="1200" dirty="0" smtClean="0"/>
            </a:br>
            <a:endParaRPr lang="en-GB" sz="1200" dirty="0"/>
          </a:p>
        </p:txBody>
      </p:sp>
      <p:sp>
        <p:nvSpPr>
          <p:cNvPr id="29" name="TextBox 28"/>
          <p:cNvSpPr txBox="1"/>
          <p:nvPr/>
        </p:nvSpPr>
        <p:spPr>
          <a:xfrm>
            <a:off x="2411760" y="2275980"/>
            <a:ext cx="1051983" cy="369332"/>
          </a:xfrm>
          <a:prstGeom prst="rect">
            <a:avLst/>
          </a:prstGeom>
          <a:noFill/>
        </p:spPr>
        <p:txBody>
          <a:bodyPr wrap="square" rtlCol="0">
            <a:spAutoFit/>
          </a:bodyPr>
          <a:lstStyle/>
          <a:p>
            <a:r>
              <a:rPr lang="en-GB" dirty="0" smtClean="0">
                <a:solidFill>
                  <a:srgbClr val="FF0000"/>
                </a:solidFill>
              </a:rPr>
              <a:t>IMG</a:t>
            </a:r>
            <a:endParaRPr lang="en-GB" dirty="0">
              <a:solidFill>
                <a:srgbClr val="FF0000"/>
              </a:solidFill>
            </a:endParaRPr>
          </a:p>
        </p:txBody>
      </p:sp>
      <p:sp>
        <p:nvSpPr>
          <p:cNvPr id="30" name="TextBox 29"/>
          <p:cNvSpPr txBox="1"/>
          <p:nvPr/>
        </p:nvSpPr>
        <p:spPr>
          <a:xfrm>
            <a:off x="5796136" y="332656"/>
            <a:ext cx="1512168" cy="369332"/>
          </a:xfrm>
          <a:prstGeom prst="rect">
            <a:avLst/>
          </a:prstGeom>
          <a:noFill/>
        </p:spPr>
        <p:txBody>
          <a:bodyPr wrap="square" rtlCol="0">
            <a:spAutoFit/>
          </a:bodyPr>
          <a:lstStyle/>
          <a:p>
            <a:r>
              <a:rPr lang="en-GB" dirty="0" smtClean="0">
                <a:solidFill>
                  <a:srgbClr val="FF0000"/>
                </a:solidFill>
              </a:rPr>
              <a:t>LOGO</a:t>
            </a:r>
            <a:endParaRPr lang="en-GB" dirty="0">
              <a:solidFill>
                <a:srgbClr val="FF0000"/>
              </a:solidFill>
            </a:endParaRPr>
          </a:p>
        </p:txBody>
      </p:sp>
      <p:sp>
        <p:nvSpPr>
          <p:cNvPr id="31" name="TextBox 30"/>
          <p:cNvSpPr txBox="1"/>
          <p:nvPr/>
        </p:nvSpPr>
        <p:spPr>
          <a:xfrm rot="20933432">
            <a:off x="5962217" y="1069532"/>
            <a:ext cx="2207241" cy="369332"/>
          </a:xfrm>
          <a:prstGeom prst="rect">
            <a:avLst/>
          </a:prstGeom>
          <a:noFill/>
        </p:spPr>
        <p:txBody>
          <a:bodyPr wrap="square" rtlCol="0">
            <a:spAutoFit/>
          </a:bodyPr>
          <a:lstStyle/>
          <a:p>
            <a:r>
              <a:rPr lang="en-GB" dirty="0" smtClean="0">
                <a:solidFill>
                  <a:srgbClr val="FF0000"/>
                </a:solidFill>
                <a:effectLst>
                  <a:glow rad="228600">
                    <a:schemeClr val="accent4">
                      <a:satMod val="175000"/>
                      <a:alpha val="40000"/>
                    </a:schemeClr>
                  </a:glow>
                </a:effectLst>
              </a:rPr>
              <a:t>ROLLOVER BUTTONS!</a:t>
            </a:r>
            <a:endParaRPr lang="en-GB" dirty="0">
              <a:solidFill>
                <a:srgbClr val="FF0000"/>
              </a:solidFill>
              <a:effectLst>
                <a:glow rad="228600">
                  <a:schemeClr val="accent4">
                    <a:satMod val="175000"/>
                    <a:alpha val="40000"/>
                  </a:schemeClr>
                </a:glow>
              </a:effectLst>
            </a:endParaRPr>
          </a:p>
        </p:txBody>
      </p:sp>
      <p:sp>
        <p:nvSpPr>
          <p:cNvPr id="1024" name="TextBox 1023"/>
          <p:cNvSpPr txBox="1"/>
          <p:nvPr/>
        </p:nvSpPr>
        <p:spPr>
          <a:xfrm>
            <a:off x="66233" y="178880"/>
            <a:ext cx="2525547" cy="646331"/>
          </a:xfrm>
          <a:prstGeom prst="rect">
            <a:avLst/>
          </a:prstGeom>
          <a:noFill/>
        </p:spPr>
        <p:txBody>
          <a:bodyPr wrap="square" rtlCol="0">
            <a:spAutoFit/>
          </a:bodyPr>
          <a:lstStyle/>
          <a:p>
            <a:r>
              <a:rPr lang="en-GB" dirty="0" smtClean="0">
                <a:solidFill>
                  <a:srgbClr val="FF0000"/>
                </a:solidFill>
              </a:rPr>
              <a:t>BACKGROUND COLOUR =</a:t>
            </a:r>
          </a:p>
          <a:p>
            <a:r>
              <a:rPr lang="en-GB" dirty="0" smtClean="0">
                <a:solidFill>
                  <a:srgbClr val="FF0000"/>
                </a:solidFill>
              </a:rPr>
              <a:t>#624930</a:t>
            </a:r>
            <a:endParaRPr lang="en-GB" dirty="0">
              <a:solidFill>
                <a:srgbClr val="FF0000"/>
              </a:solidFill>
            </a:endParaRPr>
          </a:p>
        </p:txBody>
      </p:sp>
      <p:sp>
        <p:nvSpPr>
          <p:cNvPr id="1025" name="TextBox 1024"/>
          <p:cNvSpPr txBox="1"/>
          <p:nvPr/>
        </p:nvSpPr>
        <p:spPr>
          <a:xfrm>
            <a:off x="4657714" y="6480097"/>
            <a:ext cx="4262178" cy="307777"/>
          </a:xfrm>
          <a:prstGeom prst="rect">
            <a:avLst/>
          </a:prstGeom>
          <a:noFill/>
        </p:spPr>
        <p:txBody>
          <a:bodyPr wrap="square" rtlCol="0">
            <a:spAutoFit/>
          </a:bodyPr>
          <a:lstStyle/>
          <a:p>
            <a:pPr algn="r"/>
            <a:r>
              <a:rPr lang="en-GB" sz="1400" dirty="0" smtClean="0">
                <a:solidFill>
                  <a:srgbClr val="FF0000"/>
                </a:solidFill>
              </a:rPr>
              <a:t>FONT = GEORGIA / BACKGROUND COLOUR = #FFFFFF</a:t>
            </a:r>
            <a:endParaRPr lang="en-GB" sz="1400" dirty="0">
              <a:solidFill>
                <a:srgbClr val="FF0000"/>
              </a:solidFill>
            </a:endParaRPr>
          </a:p>
        </p:txBody>
      </p:sp>
      <p:sp>
        <p:nvSpPr>
          <p:cNvPr id="1029" name="TextBox 1028"/>
          <p:cNvSpPr txBox="1"/>
          <p:nvPr/>
        </p:nvSpPr>
        <p:spPr>
          <a:xfrm>
            <a:off x="3652699" y="2977027"/>
            <a:ext cx="4957081" cy="307777"/>
          </a:xfrm>
          <a:prstGeom prst="rect">
            <a:avLst/>
          </a:prstGeom>
          <a:noFill/>
        </p:spPr>
        <p:txBody>
          <a:bodyPr wrap="square" rtlCol="0">
            <a:spAutoFit/>
          </a:bodyPr>
          <a:lstStyle/>
          <a:p>
            <a:r>
              <a:rPr lang="en-GB" sz="1400" dirty="0">
                <a:solidFill>
                  <a:srgbClr val="FF0000"/>
                </a:solidFill>
              </a:rPr>
              <a:t>{</a:t>
            </a:r>
            <a:r>
              <a:rPr lang="en-GB" sz="1400" dirty="0" smtClean="0">
                <a:solidFill>
                  <a:srgbClr val="FF0000"/>
                </a:solidFill>
              </a:rPr>
              <a:t>H1 + H2 in Caps / H1 Size = 20 / H2 Size = 16 / Both in black}</a:t>
            </a:r>
            <a:endParaRPr lang="en-GB" sz="1400" dirty="0">
              <a:solidFill>
                <a:srgbClr val="FF0000"/>
              </a:solidFill>
            </a:endParaRPr>
          </a:p>
        </p:txBody>
      </p:sp>
      <p:sp>
        <p:nvSpPr>
          <p:cNvPr id="24" name="TextBox 23"/>
          <p:cNvSpPr txBox="1"/>
          <p:nvPr/>
        </p:nvSpPr>
        <p:spPr>
          <a:xfrm>
            <a:off x="378441" y="6433591"/>
            <a:ext cx="1682822" cy="307777"/>
          </a:xfrm>
          <a:prstGeom prst="rect">
            <a:avLst/>
          </a:prstGeom>
          <a:noFill/>
        </p:spPr>
        <p:txBody>
          <a:bodyPr wrap="square" rtlCol="0">
            <a:spAutoFit/>
          </a:bodyPr>
          <a:lstStyle/>
          <a:p>
            <a:r>
              <a:rPr lang="en-GB" sz="1400" dirty="0" smtClean="0">
                <a:solidFill>
                  <a:srgbClr val="FF0000"/>
                </a:solidFill>
              </a:rPr>
              <a:t>{P Size </a:t>
            </a:r>
            <a:r>
              <a:rPr lang="en-GB" sz="1400" dirty="0" smtClean="0">
                <a:solidFill>
                  <a:srgbClr val="FF0000"/>
                </a:solidFill>
              </a:rPr>
              <a:t>= </a:t>
            </a:r>
            <a:r>
              <a:rPr lang="en-GB" sz="1400" dirty="0" smtClean="0">
                <a:solidFill>
                  <a:srgbClr val="FF0000"/>
                </a:solidFill>
              </a:rPr>
              <a:t>11 in </a:t>
            </a:r>
            <a:r>
              <a:rPr lang="en-GB" sz="1400" dirty="0" smtClean="0">
                <a:solidFill>
                  <a:srgbClr val="FF0000"/>
                </a:solidFill>
              </a:rPr>
              <a:t>black}</a:t>
            </a:r>
            <a:endParaRPr lang="en-GB" sz="1400" dirty="0">
              <a:solidFill>
                <a:srgbClr val="FF0000"/>
              </a:solidFill>
            </a:endParaRPr>
          </a:p>
        </p:txBody>
      </p:sp>
      <p:sp>
        <p:nvSpPr>
          <p:cNvPr id="32" name="TextBox 31"/>
          <p:cNvSpPr txBox="1"/>
          <p:nvPr/>
        </p:nvSpPr>
        <p:spPr>
          <a:xfrm>
            <a:off x="7148030" y="87988"/>
            <a:ext cx="1682822" cy="307777"/>
          </a:xfrm>
          <a:prstGeom prst="rect">
            <a:avLst/>
          </a:prstGeom>
          <a:noFill/>
        </p:spPr>
        <p:txBody>
          <a:bodyPr wrap="square" rtlCol="0">
            <a:spAutoFit/>
          </a:bodyPr>
          <a:lstStyle/>
          <a:p>
            <a:r>
              <a:rPr lang="en-GB" sz="1400" dirty="0" smtClean="0">
                <a:solidFill>
                  <a:srgbClr val="FF0000"/>
                </a:solidFill>
              </a:rPr>
              <a:t>Nathan McBride</a:t>
            </a:r>
            <a:endParaRPr lang="en-GB" sz="1400" dirty="0">
              <a:solidFill>
                <a:srgbClr val="FF0000"/>
              </a:solidFill>
            </a:endParaRPr>
          </a:p>
        </p:txBody>
      </p:sp>
      <p:sp>
        <p:nvSpPr>
          <p:cNvPr id="33" name="TextBox 32"/>
          <p:cNvSpPr txBox="1"/>
          <p:nvPr/>
        </p:nvSpPr>
        <p:spPr>
          <a:xfrm>
            <a:off x="5947315" y="6057917"/>
            <a:ext cx="2904642" cy="307777"/>
          </a:xfrm>
          <a:prstGeom prst="rect">
            <a:avLst/>
          </a:prstGeom>
          <a:noFill/>
        </p:spPr>
        <p:txBody>
          <a:bodyPr wrap="square" rtlCol="0">
            <a:spAutoFit/>
          </a:bodyPr>
          <a:lstStyle/>
          <a:p>
            <a:pPr algn="r"/>
            <a:r>
              <a:rPr lang="en-GB" sz="1400" dirty="0" smtClean="0">
                <a:solidFill>
                  <a:srgbClr val="FF0000"/>
                </a:solidFill>
              </a:rPr>
              <a:t>White text box, black 2px border</a:t>
            </a:r>
            <a:endParaRPr lang="en-GB" sz="1400" dirty="0">
              <a:solidFill>
                <a:srgbClr val="FF0000"/>
              </a:solidFill>
            </a:endParaRPr>
          </a:p>
        </p:txBody>
      </p:sp>
    </p:spTree>
    <p:extLst>
      <p:ext uri="{BB962C8B-B14F-4D97-AF65-F5344CB8AC3E}">
        <p14:creationId xmlns:p14="http://schemas.microsoft.com/office/powerpoint/2010/main" val="7410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pic>
        <p:nvPicPr>
          <p:cNvPr id="1027" name="Picture 3" descr="E:\work\Unit 28 - Helen\website\Pictures\1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52" y="2250679"/>
            <a:ext cx="3229663" cy="24222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569220" y="2260591"/>
            <a:ext cx="5040560" cy="400110"/>
          </a:xfrm>
          <a:prstGeom prst="rect">
            <a:avLst/>
          </a:prstGeom>
          <a:noFill/>
        </p:spPr>
        <p:txBody>
          <a:bodyPr wrap="square" rtlCol="0">
            <a:spAutoFit/>
          </a:bodyPr>
          <a:lstStyle/>
          <a:p>
            <a:r>
              <a:rPr lang="en-GB" sz="2000" b="1" dirty="0" err="1" smtClean="0">
                <a:latin typeface="Georgia" pitchFamily="18" charset="0"/>
              </a:rPr>
              <a:t>turturici</a:t>
            </a:r>
            <a:r>
              <a:rPr lang="en-GB" sz="2000" b="1" dirty="0" smtClean="0">
                <a:latin typeface="Georgia" pitchFamily="18" charset="0"/>
              </a:rPr>
              <a:t>~ Homepage</a:t>
            </a:r>
            <a:endParaRPr lang="en-GB" sz="2000" b="1"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Pizzeria – </a:t>
            </a:r>
            <a:r>
              <a:rPr lang="en-GB" sz="1600" dirty="0" err="1" smtClean="0">
                <a:latin typeface="Georgia" pitchFamily="18" charset="0"/>
              </a:rPr>
              <a:t>Ristorante</a:t>
            </a:r>
            <a:r>
              <a:rPr lang="en-GB" sz="1600" dirty="0" smtClean="0">
                <a:latin typeface="Georgia" pitchFamily="18" charset="0"/>
              </a:rPr>
              <a:t> - </a:t>
            </a:r>
            <a:r>
              <a:rPr lang="en-GB" sz="1600" dirty="0" err="1" smtClean="0">
                <a:latin typeface="Georgia" pitchFamily="18" charset="0"/>
              </a:rPr>
              <a:t>turturici</a:t>
            </a:r>
            <a:endParaRPr lang="en-GB" sz="1600" dirty="0">
              <a:latin typeface="Georgia" pitchFamily="18" charset="0"/>
            </a:endParaRPr>
          </a:p>
        </p:txBody>
      </p:sp>
      <p:sp>
        <p:nvSpPr>
          <p:cNvPr id="27" name="TextBox 26"/>
          <p:cNvSpPr txBox="1"/>
          <p:nvPr/>
        </p:nvSpPr>
        <p:spPr>
          <a:xfrm>
            <a:off x="440132" y="3421346"/>
            <a:ext cx="8524356" cy="2954655"/>
          </a:xfrm>
          <a:prstGeom prst="rect">
            <a:avLst/>
          </a:prstGeom>
          <a:noFill/>
        </p:spPr>
        <p:txBody>
          <a:bodyPr wrap="square" rtlCol="0">
            <a:spAutoFit/>
          </a:bodyPr>
          <a:lstStyle/>
          <a:p>
            <a:r>
              <a:rPr lang="en-GB" dirty="0" smtClean="0"/>
              <a:t>			      </a:t>
            </a:r>
          </a:p>
          <a:p>
            <a:endParaRPr lang="en-GB" sz="1400" dirty="0">
              <a:latin typeface="Georgia" pitchFamily="18" charset="0"/>
            </a:endParaRPr>
          </a:p>
          <a:p>
            <a:endParaRPr lang="en-GB" sz="1400" dirty="0" smtClean="0">
              <a:latin typeface="Georgia" pitchFamily="18" charset="0"/>
            </a:endParaRPr>
          </a:p>
          <a:p>
            <a:endParaRPr lang="en-GB" sz="1400" dirty="0">
              <a:latin typeface="Georgia" pitchFamily="18" charset="0"/>
            </a:endParaRPr>
          </a:p>
          <a:p>
            <a:r>
              <a:rPr lang="en-GB" sz="1400" dirty="0">
                <a:latin typeface="Georgia" pitchFamily="18" charset="0"/>
              </a:rPr>
              <a:t> </a:t>
            </a:r>
          </a:p>
          <a:p>
            <a:pPr algn="just"/>
            <a:endParaRPr lang="en-GB" sz="1400" b="1" dirty="0" smtClean="0">
              <a:latin typeface="Georgia" pitchFamily="18" charset="0"/>
            </a:endParaRPr>
          </a:p>
          <a:p>
            <a:pPr algn="just"/>
            <a:r>
              <a:rPr lang="en-GB" sz="1400" b="1" dirty="0" smtClean="0">
                <a:latin typeface="Georgia" pitchFamily="18" charset="0"/>
              </a:rPr>
              <a:t>Facilities</a:t>
            </a:r>
            <a:r>
              <a:rPr lang="en-GB" sz="1400" b="1" dirty="0">
                <a:latin typeface="Georgia" pitchFamily="18" charset="0"/>
              </a:rPr>
              <a:t>: </a:t>
            </a:r>
            <a:endParaRPr lang="en-GB" sz="1400" dirty="0">
              <a:latin typeface="Georgia" pitchFamily="18" charset="0"/>
            </a:endParaRPr>
          </a:p>
          <a:p>
            <a:pPr lvl="0" algn="just"/>
            <a:r>
              <a:rPr lang="en-GB" sz="1400" dirty="0">
                <a:latin typeface="Georgia" pitchFamily="18" charset="0"/>
              </a:rPr>
              <a:t>Car park</a:t>
            </a:r>
          </a:p>
          <a:p>
            <a:pPr lvl="0" algn="just"/>
            <a:r>
              <a:rPr lang="en-GB" sz="1400" dirty="0">
                <a:latin typeface="Georgia" pitchFamily="18" charset="0"/>
              </a:rPr>
              <a:t>Disabled toilets</a:t>
            </a:r>
          </a:p>
          <a:p>
            <a:pPr lvl="0" algn="just"/>
            <a:r>
              <a:rPr lang="en-GB" sz="1400" dirty="0">
                <a:latin typeface="Georgia" pitchFamily="18" charset="0"/>
              </a:rPr>
              <a:t>Gift vouchers available</a:t>
            </a:r>
          </a:p>
          <a:p>
            <a:pPr lvl="0" algn="just"/>
            <a:r>
              <a:rPr lang="en-GB" sz="1400" dirty="0">
                <a:latin typeface="Georgia" pitchFamily="18" charset="0"/>
              </a:rPr>
              <a:t>No children </a:t>
            </a:r>
            <a:r>
              <a:rPr lang="en-GB" sz="1400" dirty="0" smtClean="0">
                <a:latin typeface="Georgia" pitchFamily="18" charset="0"/>
              </a:rPr>
              <a:t>under 12 years of age</a:t>
            </a:r>
            <a:endParaRPr lang="en-GB" sz="1400" dirty="0">
              <a:latin typeface="Georgia" pitchFamily="18" charset="0"/>
            </a:endParaRPr>
          </a:p>
          <a:p>
            <a:pPr lvl="0" algn="just"/>
            <a:r>
              <a:rPr lang="en-GB" sz="1400" dirty="0" err="1">
                <a:latin typeface="Georgia" pitchFamily="18" charset="0"/>
              </a:rPr>
              <a:t>Turturici</a:t>
            </a:r>
            <a:r>
              <a:rPr lang="en-GB" sz="1400" dirty="0">
                <a:latin typeface="Georgia" pitchFamily="18" charset="0"/>
              </a:rPr>
              <a:t> does not operate a bookings system</a:t>
            </a:r>
          </a:p>
          <a:p>
            <a:pPr algn="just"/>
            <a:r>
              <a:rPr lang="en-GB" sz="1400" dirty="0">
                <a:latin typeface="Georgia" pitchFamily="18" charset="0"/>
              </a:rPr>
              <a:t>Large groups by prior arrangement only</a:t>
            </a:r>
          </a:p>
        </p:txBody>
      </p:sp>
      <p:sp>
        <p:nvSpPr>
          <p:cNvPr id="2" name="TextBox 1"/>
          <p:cNvSpPr txBox="1"/>
          <p:nvPr/>
        </p:nvSpPr>
        <p:spPr>
          <a:xfrm>
            <a:off x="3551561" y="3303565"/>
            <a:ext cx="5141506" cy="1169551"/>
          </a:xfrm>
          <a:prstGeom prst="rect">
            <a:avLst/>
          </a:prstGeom>
          <a:noFill/>
        </p:spPr>
        <p:txBody>
          <a:bodyPr wrap="square" rtlCol="0">
            <a:spAutoFit/>
          </a:bodyPr>
          <a:lstStyle/>
          <a:p>
            <a:pPr algn="just"/>
            <a:r>
              <a:rPr lang="en-GB" sz="1400" dirty="0">
                <a:latin typeface="Georgia" pitchFamily="18" charset="0"/>
              </a:rPr>
              <a:t>Founded upon the warmth and friendliness at the heart of the </a:t>
            </a:r>
            <a:r>
              <a:rPr lang="en-GB" sz="1400" dirty="0" err="1">
                <a:latin typeface="Georgia" pitchFamily="18" charset="0"/>
              </a:rPr>
              <a:t>Turturici</a:t>
            </a:r>
            <a:r>
              <a:rPr lang="en-GB" sz="1400" dirty="0">
                <a:latin typeface="Georgia" pitchFamily="18" charset="0"/>
              </a:rPr>
              <a:t> legacy, the traditional Italian </a:t>
            </a:r>
            <a:r>
              <a:rPr lang="en-GB" sz="1400" dirty="0" err="1">
                <a:latin typeface="Georgia" pitchFamily="18" charset="0"/>
              </a:rPr>
              <a:t>ristorante</a:t>
            </a:r>
            <a:r>
              <a:rPr lang="en-GB" sz="1400" dirty="0">
                <a:latin typeface="Georgia" pitchFamily="18" charset="0"/>
              </a:rPr>
              <a:t> combines timeless charm with casual elegance to offer our guests a thoroughly authentic and enjoyable dining experience</a:t>
            </a:r>
            <a:r>
              <a:rPr lang="en-GB" sz="1400" dirty="0"/>
              <a:t>.</a:t>
            </a:r>
          </a:p>
          <a:p>
            <a:endParaRPr lang="en-GB" sz="1400" dirty="0"/>
          </a:p>
        </p:txBody>
      </p:sp>
      <p:pic>
        <p:nvPicPr>
          <p:cNvPr id="3" name="Picture 2" descr="N:\My Pictures\emailof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132" y="6169194"/>
            <a:ext cx="1828346" cy="68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3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sp>
        <p:nvSpPr>
          <p:cNvPr id="18" name="TextBox 17"/>
          <p:cNvSpPr txBox="1"/>
          <p:nvPr/>
        </p:nvSpPr>
        <p:spPr>
          <a:xfrm>
            <a:off x="3569220" y="2260591"/>
            <a:ext cx="5395268" cy="707886"/>
          </a:xfrm>
          <a:prstGeom prst="rect">
            <a:avLst/>
          </a:prstGeom>
          <a:noFill/>
        </p:spPr>
        <p:txBody>
          <a:bodyPr wrap="square" rtlCol="0">
            <a:spAutoFit/>
          </a:bodyPr>
          <a:lstStyle/>
          <a:p>
            <a:pPr lvl="0"/>
            <a:r>
              <a:rPr lang="en-GB" sz="2000" b="1" dirty="0" err="1" smtClean="0">
                <a:latin typeface="Georgia" pitchFamily="18" charset="0"/>
              </a:rPr>
              <a:t>turturici</a:t>
            </a:r>
            <a:r>
              <a:rPr lang="en-GB" sz="2000" b="1" dirty="0" smtClean="0">
                <a:latin typeface="Georgia" pitchFamily="18" charset="0"/>
              </a:rPr>
              <a:t>~ About/History </a:t>
            </a:r>
            <a:r>
              <a:rPr lang="en-GB" sz="2000" b="1" dirty="0">
                <a:latin typeface="Georgia" pitchFamily="18" charset="0"/>
              </a:rPr>
              <a:t>of </a:t>
            </a:r>
            <a:r>
              <a:rPr lang="en-GB" sz="2000" b="1" dirty="0" err="1">
                <a:latin typeface="Georgia" pitchFamily="18" charset="0"/>
              </a:rPr>
              <a:t>Turturici</a:t>
            </a:r>
            <a:endParaRPr lang="en-GB" sz="2000" dirty="0">
              <a:latin typeface="Georgia" pitchFamily="18" charset="0"/>
            </a:endParaRPr>
          </a:p>
          <a:p>
            <a:endParaRPr lang="en-GB" sz="2000" b="1"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Pizzeria – </a:t>
            </a:r>
            <a:r>
              <a:rPr lang="en-GB" sz="1600" dirty="0" err="1" smtClean="0">
                <a:latin typeface="Georgia" pitchFamily="18" charset="0"/>
              </a:rPr>
              <a:t>Ristorante</a:t>
            </a:r>
            <a:r>
              <a:rPr lang="en-GB" sz="1600" dirty="0" smtClean="0">
                <a:latin typeface="Georgia" pitchFamily="18" charset="0"/>
              </a:rPr>
              <a:t> - </a:t>
            </a:r>
            <a:r>
              <a:rPr lang="en-GB" sz="1600" dirty="0" err="1" smtClean="0">
                <a:latin typeface="Georgia" pitchFamily="18" charset="0"/>
              </a:rPr>
              <a:t>turturici</a:t>
            </a:r>
            <a:endParaRPr lang="en-GB" sz="1600" dirty="0">
              <a:latin typeface="Georgia" pitchFamily="18" charset="0"/>
            </a:endParaRPr>
          </a:p>
        </p:txBody>
      </p:sp>
      <p:sp>
        <p:nvSpPr>
          <p:cNvPr id="2" name="TextBox 1"/>
          <p:cNvSpPr txBox="1"/>
          <p:nvPr/>
        </p:nvSpPr>
        <p:spPr>
          <a:xfrm>
            <a:off x="251520" y="3303565"/>
            <a:ext cx="8441547" cy="2031325"/>
          </a:xfrm>
          <a:prstGeom prst="rect">
            <a:avLst/>
          </a:prstGeom>
          <a:noFill/>
        </p:spPr>
        <p:txBody>
          <a:bodyPr wrap="square" rtlCol="0">
            <a:spAutoFit/>
          </a:bodyPr>
          <a:lstStyle/>
          <a:p>
            <a:r>
              <a:rPr lang="en-GB" sz="1400" b="1" dirty="0" smtClean="0"/>
              <a:t>				Our </a:t>
            </a:r>
            <a:r>
              <a:rPr lang="en-GB" sz="1400" b="1" dirty="0"/>
              <a:t>Heritage:</a:t>
            </a:r>
            <a:endParaRPr lang="en-GB" sz="1400" dirty="0"/>
          </a:p>
          <a:p>
            <a:pPr lvl="7"/>
            <a:r>
              <a:rPr lang="en-GB" sz="1400" dirty="0">
                <a:latin typeface="Georgia" pitchFamily="18" charset="0"/>
              </a:rPr>
              <a:t>The </a:t>
            </a:r>
            <a:r>
              <a:rPr lang="en-GB" sz="1400" dirty="0" err="1">
                <a:latin typeface="Georgia" pitchFamily="18" charset="0"/>
              </a:rPr>
              <a:t>Turturici</a:t>
            </a:r>
            <a:r>
              <a:rPr lang="en-GB" sz="1400" dirty="0">
                <a:latin typeface="Georgia" pitchFamily="18" charset="0"/>
              </a:rPr>
              <a:t> family originate from the province of Agrigento, on the south coast of Sicily. The head of the family, </a:t>
            </a:r>
            <a:r>
              <a:rPr lang="en-GB" sz="1400" dirty="0" err="1">
                <a:latin typeface="Georgia" pitchFamily="18" charset="0"/>
              </a:rPr>
              <a:t>Filippo</a:t>
            </a:r>
            <a:r>
              <a:rPr lang="en-GB" sz="1400" dirty="0">
                <a:latin typeface="Georgia" pitchFamily="18" charset="0"/>
              </a:rPr>
              <a:t> </a:t>
            </a:r>
            <a:r>
              <a:rPr lang="en-GB" sz="1400" dirty="0" err="1">
                <a:latin typeface="Georgia" pitchFamily="18" charset="0"/>
              </a:rPr>
              <a:t>Turturici</a:t>
            </a:r>
            <a:r>
              <a:rPr lang="en-GB" sz="1400" dirty="0">
                <a:latin typeface="Georgia" pitchFamily="18" charset="0"/>
              </a:rPr>
              <a:t>, owns agricultural land which is farmed to this day, where generations of the </a:t>
            </a:r>
            <a:r>
              <a:rPr lang="en-GB" sz="1400" dirty="0" err="1">
                <a:latin typeface="Georgia" pitchFamily="18" charset="0"/>
              </a:rPr>
              <a:t>Turturici</a:t>
            </a:r>
            <a:r>
              <a:rPr lang="en-GB" sz="1400" dirty="0">
                <a:latin typeface="Georgia" pitchFamily="18" charset="0"/>
              </a:rPr>
              <a:t> family have been brought up cooking with locally grown and handpicked produce such as olives, almonds, oranges and </a:t>
            </a:r>
            <a:r>
              <a:rPr lang="en-GB" sz="1400" dirty="0" smtClean="0">
                <a:latin typeface="Georgia" pitchFamily="18" charset="0"/>
              </a:rPr>
              <a:t>lemons. </a:t>
            </a:r>
            <a:endParaRPr lang="en-GB" sz="1400" dirty="0">
              <a:latin typeface="Georgia" pitchFamily="18" charset="0"/>
            </a:endParaRPr>
          </a:p>
          <a:p>
            <a:pPr algn="just"/>
            <a:endParaRPr lang="en-GB" sz="1400" dirty="0"/>
          </a:p>
          <a:p>
            <a:endParaRPr lang="en-GB" sz="1400" dirty="0"/>
          </a:p>
        </p:txBody>
      </p:sp>
      <p:sp>
        <p:nvSpPr>
          <p:cNvPr id="3" name="TextBox 2"/>
          <p:cNvSpPr txBox="1"/>
          <p:nvPr/>
        </p:nvSpPr>
        <p:spPr>
          <a:xfrm>
            <a:off x="314152" y="4797152"/>
            <a:ext cx="8146280" cy="738664"/>
          </a:xfrm>
          <a:prstGeom prst="rect">
            <a:avLst/>
          </a:prstGeom>
          <a:noFill/>
        </p:spPr>
        <p:txBody>
          <a:bodyPr wrap="square" rtlCol="0">
            <a:spAutoFit/>
          </a:bodyPr>
          <a:lstStyle/>
          <a:p>
            <a:r>
              <a:rPr lang="en-GB" sz="1400" dirty="0">
                <a:latin typeface="Georgia" pitchFamily="18" charset="0"/>
              </a:rPr>
              <a:t>From these modest beginnings stem </a:t>
            </a:r>
            <a:r>
              <a:rPr lang="en-GB" sz="1400" dirty="0" err="1">
                <a:latin typeface="Georgia" pitchFamily="18" charset="0"/>
              </a:rPr>
              <a:t>Giuseppina’s</a:t>
            </a:r>
            <a:r>
              <a:rPr lang="en-GB" sz="1400" dirty="0">
                <a:latin typeface="Georgia" pitchFamily="18" charset="0"/>
              </a:rPr>
              <a:t> passion for traditional and authentic Sicilian food; it is this passion that inspired her to open an Italian restaurant in Cheshire, which would remain true to the heritage and tradition of her family.</a:t>
            </a:r>
          </a:p>
        </p:txBody>
      </p:sp>
      <p:pic>
        <p:nvPicPr>
          <p:cNvPr id="4" name="Picture 2" descr="E:\work\Unit 28 - Helen\turturici\images\218[1].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5862" y1="36720" x2="45862" y2="36720"/>
                        <a14:foregroundMark x1="47322" y1="18538" x2="47322" y2="18538"/>
                        <a14:foregroundMark x1="42162" y1="21034" x2="42162" y2="21034"/>
                        <a14:foregroundMark x1="50146" y1="32620" x2="50146" y2="32620"/>
                        <a14:foregroundMark x1="64362" y1="37255" x2="46154" y2="37790"/>
                        <a14:foregroundMark x1="30769" y1="19073" x2="79747" y2="21569"/>
                        <a14:foregroundMark x1="16845" y1="12299" x2="92016" y2="11230"/>
                        <a14:foregroundMark x1="5161" y1="13904" x2="16845" y2="13904"/>
                        <a14:foregroundMark x1="93963" y1="11765" x2="96300" y2="20143"/>
                        <a14:foregroundMark x1="69523" y1="34225" x2="56378" y2="33155"/>
                      </a14:backgroundRemoval>
                    </a14:imgEffect>
                  </a14:imgLayer>
                </a14:imgProps>
              </a:ext>
              <a:ext uri="{28A0092B-C50C-407E-A947-70E740481C1C}">
                <a14:useLocalDpi xmlns:a14="http://schemas.microsoft.com/office/drawing/2010/main" val="0"/>
              </a:ext>
            </a:extLst>
          </a:blip>
          <a:srcRect/>
          <a:stretch>
            <a:fillRect/>
          </a:stretch>
        </p:blipFill>
        <p:spPr bwMode="auto">
          <a:xfrm>
            <a:off x="195419" y="2852937"/>
            <a:ext cx="3457281" cy="188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91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sp>
        <p:nvSpPr>
          <p:cNvPr id="18" name="TextBox 17"/>
          <p:cNvSpPr txBox="1"/>
          <p:nvPr/>
        </p:nvSpPr>
        <p:spPr>
          <a:xfrm>
            <a:off x="3569220" y="2260591"/>
            <a:ext cx="5040560" cy="400110"/>
          </a:xfrm>
          <a:prstGeom prst="rect">
            <a:avLst/>
          </a:prstGeom>
          <a:noFill/>
        </p:spPr>
        <p:txBody>
          <a:bodyPr wrap="square" rtlCol="0">
            <a:spAutoFit/>
          </a:bodyPr>
          <a:lstStyle/>
          <a:p>
            <a:r>
              <a:rPr lang="en-GB" sz="2000" b="1" dirty="0" err="1" smtClean="0">
                <a:latin typeface="Georgia" pitchFamily="18" charset="0"/>
              </a:rPr>
              <a:t>turturici</a:t>
            </a:r>
            <a:r>
              <a:rPr lang="en-GB" sz="2000" b="1" dirty="0" smtClean="0">
                <a:latin typeface="Georgia" pitchFamily="18" charset="0"/>
              </a:rPr>
              <a:t>~ </a:t>
            </a:r>
            <a:r>
              <a:rPr lang="en-GB" sz="2000" b="1" dirty="0" err="1" smtClean="0">
                <a:latin typeface="Georgia" pitchFamily="18" charset="0"/>
              </a:rPr>
              <a:t>Turturici</a:t>
            </a:r>
            <a:r>
              <a:rPr lang="en-GB" sz="2000" b="1" dirty="0" smtClean="0">
                <a:latin typeface="Georgia" pitchFamily="18" charset="0"/>
              </a:rPr>
              <a:t> Menu</a:t>
            </a:r>
            <a:endParaRPr lang="en-GB" sz="2000" b="1"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Pizzeria – </a:t>
            </a:r>
            <a:r>
              <a:rPr lang="en-GB" sz="1600" dirty="0" err="1" smtClean="0">
                <a:latin typeface="Georgia" pitchFamily="18" charset="0"/>
              </a:rPr>
              <a:t>Ristorante</a:t>
            </a:r>
            <a:r>
              <a:rPr lang="en-GB" sz="1600" dirty="0" smtClean="0">
                <a:latin typeface="Georgia" pitchFamily="18" charset="0"/>
              </a:rPr>
              <a:t> - </a:t>
            </a:r>
            <a:r>
              <a:rPr lang="en-GB" sz="1600" dirty="0" err="1" smtClean="0">
                <a:latin typeface="Georgia" pitchFamily="18" charset="0"/>
              </a:rPr>
              <a:t>turturici</a:t>
            </a:r>
            <a:endParaRPr lang="en-GB" sz="1600" dirty="0">
              <a:latin typeface="Georgia" pitchFamily="18" charset="0"/>
            </a:endParaRPr>
          </a:p>
        </p:txBody>
      </p:sp>
      <p:sp>
        <p:nvSpPr>
          <p:cNvPr id="27" name="TextBox 26"/>
          <p:cNvSpPr txBox="1"/>
          <p:nvPr/>
        </p:nvSpPr>
        <p:spPr>
          <a:xfrm>
            <a:off x="440132" y="3421346"/>
            <a:ext cx="8524356" cy="2523768"/>
          </a:xfrm>
          <a:prstGeom prst="rect">
            <a:avLst/>
          </a:prstGeom>
          <a:noFill/>
        </p:spPr>
        <p:txBody>
          <a:bodyPr wrap="square" rtlCol="0">
            <a:spAutoFit/>
          </a:bodyPr>
          <a:lstStyle/>
          <a:p>
            <a:r>
              <a:rPr lang="en-GB" dirty="0" smtClean="0"/>
              <a:t>			      </a:t>
            </a:r>
          </a:p>
          <a:p>
            <a:endParaRPr lang="en-GB" sz="1400" dirty="0">
              <a:latin typeface="Georgia" pitchFamily="18" charset="0"/>
            </a:endParaRPr>
          </a:p>
          <a:p>
            <a:endParaRPr lang="en-GB" sz="1400" dirty="0" smtClean="0">
              <a:latin typeface="Georgia" pitchFamily="18" charset="0"/>
            </a:endParaRPr>
          </a:p>
          <a:p>
            <a:endParaRPr lang="en-GB" sz="1400" dirty="0">
              <a:latin typeface="Georgia" pitchFamily="18" charset="0"/>
            </a:endParaRPr>
          </a:p>
          <a:p>
            <a:r>
              <a:rPr lang="en-GB" sz="1400" dirty="0">
                <a:latin typeface="Georgia" pitchFamily="18" charset="0"/>
              </a:rPr>
              <a:t> </a:t>
            </a:r>
          </a:p>
          <a:p>
            <a:pPr algn="just"/>
            <a:endParaRPr lang="en-GB" sz="1400" b="1" dirty="0" smtClean="0">
              <a:latin typeface="Georgia" pitchFamily="18" charset="0"/>
            </a:endParaRPr>
          </a:p>
          <a:p>
            <a:r>
              <a:rPr lang="en-GB" sz="1400" dirty="0">
                <a:latin typeface="Georgia" pitchFamily="18" charset="0"/>
              </a:rPr>
              <a:t>range of pizza, pasta, seafood </a:t>
            </a:r>
            <a:r>
              <a:rPr lang="en-GB" sz="1400" dirty="0" smtClean="0">
                <a:latin typeface="Georgia" pitchFamily="18" charset="0"/>
              </a:rPr>
              <a:t>and meats</a:t>
            </a:r>
            <a:r>
              <a:rPr lang="en-GB" sz="1400" dirty="0">
                <a:latin typeface="Georgia" pitchFamily="18" charset="0"/>
              </a:rPr>
              <a:t>, which our team of chefs ensure are always prepared fresh to order and cooked to exacting standards.</a:t>
            </a:r>
          </a:p>
          <a:p>
            <a:r>
              <a:rPr lang="en-GB" sz="1400" dirty="0">
                <a:latin typeface="Georgia" pitchFamily="18" charset="0"/>
              </a:rPr>
              <a:t> </a:t>
            </a:r>
          </a:p>
          <a:p>
            <a:r>
              <a:rPr lang="en-GB" sz="1400" dirty="0">
                <a:latin typeface="Georgia" pitchFamily="18" charset="0"/>
              </a:rPr>
              <a:t>Our personally selected wines comprising regional favourites from Italian vineyards complement the diverse menu on offer, with a flavour and bouquet to suit every palate</a:t>
            </a:r>
          </a:p>
        </p:txBody>
      </p:sp>
      <p:sp>
        <p:nvSpPr>
          <p:cNvPr id="2" name="TextBox 1"/>
          <p:cNvSpPr txBox="1"/>
          <p:nvPr/>
        </p:nvSpPr>
        <p:spPr>
          <a:xfrm>
            <a:off x="3551561" y="3303565"/>
            <a:ext cx="5141506" cy="1600438"/>
          </a:xfrm>
          <a:prstGeom prst="rect">
            <a:avLst/>
          </a:prstGeom>
          <a:noFill/>
        </p:spPr>
        <p:txBody>
          <a:bodyPr wrap="square" rtlCol="0">
            <a:spAutoFit/>
          </a:bodyPr>
          <a:lstStyle/>
          <a:p>
            <a:r>
              <a:rPr lang="en-GB" sz="1400" b="1" dirty="0"/>
              <a:t>Food and Wine:</a:t>
            </a:r>
            <a:endParaRPr lang="en-GB" sz="1400" dirty="0"/>
          </a:p>
          <a:p>
            <a:r>
              <a:rPr lang="en-GB" sz="1400" dirty="0" err="1">
                <a:latin typeface="Georgia" pitchFamily="18" charset="0"/>
              </a:rPr>
              <a:t>Turturici</a:t>
            </a:r>
            <a:r>
              <a:rPr lang="en-GB" sz="1400" dirty="0">
                <a:latin typeface="Georgia" pitchFamily="18" charset="0"/>
              </a:rPr>
              <a:t> offers an extensive and appealing menu combining classic and contemporary Italian dishes. The varied menu is prepared using only the highest quality food and wine, whilst fresh produce is sourced responsibly from local suppliers renowned for excellence. The menu features an </a:t>
            </a:r>
            <a:r>
              <a:rPr lang="en-GB" sz="1400" dirty="0" smtClean="0">
                <a:latin typeface="Georgia" pitchFamily="18" charset="0"/>
              </a:rPr>
              <a:t>expansive</a:t>
            </a:r>
            <a:endParaRPr lang="en-GB" sz="1400" dirty="0">
              <a:latin typeface="Georgia" pitchFamily="18" charset="0"/>
            </a:endParaRPr>
          </a:p>
          <a:p>
            <a:endParaRPr lang="en-GB" sz="1400" dirty="0"/>
          </a:p>
        </p:txBody>
      </p:sp>
      <p:pic>
        <p:nvPicPr>
          <p:cNvPr id="2050" name="Picture 2" descr="E:\work\Unit 28 - Helen\turturici\images\21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478" y="2460646"/>
            <a:ext cx="3317765" cy="221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91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sp>
        <p:nvSpPr>
          <p:cNvPr id="18" name="TextBox 17"/>
          <p:cNvSpPr txBox="1"/>
          <p:nvPr/>
        </p:nvSpPr>
        <p:spPr>
          <a:xfrm>
            <a:off x="3569220" y="2260591"/>
            <a:ext cx="5611292" cy="400110"/>
          </a:xfrm>
          <a:prstGeom prst="rect">
            <a:avLst/>
          </a:prstGeom>
          <a:noFill/>
        </p:spPr>
        <p:txBody>
          <a:bodyPr wrap="square" rtlCol="0">
            <a:spAutoFit/>
          </a:bodyPr>
          <a:lstStyle/>
          <a:p>
            <a:pPr lvl="0"/>
            <a:r>
              <a:rPr lang="en-GB" sz="2000" b="1" dirty="0" err="1" smtClean="0">
                <a:latin typeface="Georgia" pitchFamily="18" charset="0"/>
              </a:rPr>
              <a:t>turturici</a:t>
            </a:r>
            <a:r>
              <a:rPr lang="en-GB" sz="2000" b="1" dirty="0" smtClean="0">
                <a:latin typeface="Georgia" pitchFamily="18" charset="0"/>
              </a:rPr>
              <a:t>~ </a:t>
            </a:r>
            <a:r>
              <a:rPr lang="en-GB" sz="2000" b="1" dirty="0">
                <a:latin typeface="Georgia" pitchFamily="18" charset="0"/>
              </a:rPr>
              <a:t>Awards </a:t>
            </a:r>
            <a:r>
              <a:rPr lang="en-GB" sz="2000" b="1" dirty="0" smtClean="0">
                <a:latin typeface="Georgia" pitchFamily="18" charset="0"/>
              </a:rPr>
              <a:t>&amp; </a:t>
            </a:r>
            <a:r>
              <a:rPr lang="en-GB" sz="2000" b="1" dirty="0" err="1">
                <a:latin typeface="Georgia" pitchFamily="18" charset="0"/>
              </a:rPr>
              <a:t>Recommentations</a:t>
            </a:r>
            <a:endParaRPr lang="en-GB" sz="2000"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Pizzeria – </a:t>
            </a:r>
            <a:r>
              <a:rPr lang="en-GB" sz="1600" dirty="0" err="1" smtClean="0">
                <a:latin typeface="Georgia" pitchFamily="18" charset="0"/>
              </a:rPr>
              <a:t>Ristorante</a:t>
            </a:r>
            <a:r>
              <a:rPr lang="en-GB" sz="1600" dirty="0" smtClean="0">
                <a:latin typeface="Georgia" pitchFamily="18" charset="0"/>
              </a:rPr>
              <a:t> - </a:t>
            </a:r>
            <a:r>
              <a:rPr lang="en-GB" sz="1600" dirty="0" err="1" smtClean="0">
                <a:latin typeface="Georgia" pitchFamily="18" charset="0"/>
              </a:rPr>
              <a:t>turturici</a:t>
            </a:r>
            <a:endParaRPr lang="en-GB" sz="1600" dirty="0">
              <a:latin typeface="Georgia" pitchFamily="18" charset="0"/>
            </a:endParaRPr>
          </a:p>
        </p:txBody>
      </p:sp>
      <p:sp>
        <p:nvSpPr>
          <p:cNvPr id="27" name="TextBox 26"/>
          <p:cNvSpPr txBox="1"/>
          <p:nvPr/>
        </p:nvSpPr>
        <p:spPr>
          <a:xfrm>
            <a:off x="440132" y="3421346"/>
            <a:ext cx="8524356" cy="2308324"/>
          </a:xfrm>
          <a:prstGeom prst="rect">
            <a:avLst/>
          </a:prstGeom>
          <a:noFill/>
        </p:spPr>
        <p:txBody>
          <a:bodyPr wrap="square" rtlCol="0">
            <a:spAutoFit/>
          </a:bodyPr>
          <a:lstStyle/>
          <a:p>
            <a:r>
              <a:rPr lang="en-GB" dirty="0" smtClean="0"/>
              <a:t>			      </a:t>
            </a:r>
          </a:p>
          <a:p>
            <a:endParaRPr lang="en-GB" sz="1400" dirty="0">
              <a:latin typeface="Georgia" pitchFamily="18" charset="0"/>
            </a:endParaRPr>
          </a:p>
          <a:p>
            <a:endParaRPr lang="en-GB" sz="1400" dirty="0" smtClean="0">
              <a:latin typeface="Georgia" pitchFamily="18" charset="0"/>
            </a:endParaRPr>
          </a:p>
          <a:p>
            <a:endParaRPr lang="en-GB" sz="1400" dirty="0">
              <a:latin typeface="Georgia" pitchFamily="18" charset="0"/>
            </a:endParaRPr>
          </a:p>
          <a:p>
            <a:r>
              <a:rPr lang="en-GB" sz="1400" dirty="0">
                <a:latin typeface="Georgia" pitchFamily="18" charset="0"/>
              </a:rPr>
              <a:t> </a:t>
            </a:r>
          </a:p>
          <a:p>
            <a:pPr algn="just"/>
            <a:endParaRPr lang="en-GB" sz="1400" b="1" dirty="0" smtClean="0">
              <a:latin typeface="Georgia" pitchFamily="18" charset="0"/>
            </a:endParaRPr>
          </a:p>
          <a:p>
            <a:r>
              <a:rPr lang="en-GB" sz="1400" dirty="0">
                <a:latin typeface="Georgia" pitchFamily="18" charset="0"/>
              </a:rPr>
              <a:t>Food hygiene rating scheme: The scheme is a Food Standards Agency and local authority initiative, which provides diners with information about the hygiene standards in food outlets.</a:t>
            </a:r>
          </a:p>
          <a:p>
            <a:r>
              <a:rPr lang="en-GB" sz="1400" dirty="0">
                <a:latin typeface="Georgia" pitchFamily="18" charset="0"/>
              </a:rPr>
              <a:t> </a:t>
            </a:r>
          </a:p>
          <a:p>
            <a:r>
              <a:rPr lang="en-GB" sz="1400" u="sng" dirty="0">
                <a:latin typeface="Georgia" pitchFamily="18" charset="0"/>
                <a:hlinkClick r:id="rId3"/>
              </a:rPr>
              <a:t>www.food.gov.uk/ratings</a:t>
            </a:r>
            <a:endParaRPr lang="en-GB" sz="1400" dirty="0">
              <a:latin typeface="Georgia" pitchFamily="18" charset="0"/>
            </a:endParaRPr>
          </a:p>
        </p:txBody>
      </p:sp>
      <p:sp>
        <p:nvSpPr>
          <p:cNvPr id="2" name="TextBox 1"/>
          <p:cNvSpPr txBox="1"/>
          <p:nvPr/>
        </p:nvSpPr>
        <p:spPr>
          <a:xfrm>
            <a:off x="3551561" y="3303565"/>
            <a:ext cx="5141506" cy="1384995"/>
          </a:xfrm>
          <a:prstGeom prst="rect">
            <a:avLst/>
          </a:prstGeom>
          <a:noFill/>
        </p:spPr>
        <p:txBody>
          <a:bodyPr wrap="square" rtlCol="0">
            <a:spAutoFit/>
          </a:bodyPr>
          <a:lstStyle/>
          <a:p>
            <a:r>
              <a:rPr lang="en-GB" sz="1400" b="1" dirty="0">
                <a:latin typeface="Georgia" pitchFamily="18" charset="0"/>
              </a:rPr>
              <a:t>Awards and Recommendations:</a:t>
            </a:r>
            <a:endParaRPr lang="en-GB" sz="1400" dirty="0">
              <a:latin typeface="Georgia" pitchFamily="18" charset="0"/>
            </a:endParaRPr>
          </a:p>
          <a:p>
            <a:r>
              <a:rPr lang="en-GB" sz="1400" dirty="0">
                <a:latin typeface="Georgia" pitchFamily="18" charset="0"/>
              </a:rPr>
              <a:t>In addition to prestigious ‘Restaurant of the Year’ awards and accolades over the years, we are particularly proud to boast the coveted ‘5 stars’ for kitchen hygiene, and ‘platinum’ awards for food safety. </a:t>
            </a:r>
            <a:r>
              <a:rPr lang="en-GB" sz="1400" dirty="0" err="1">
                <a:latin typeface="Georgia" pitchFamily="18" charset="0"/>
              </a:rPr>
              <a:t>Turturici</a:t>
            </a:r>
            <a:r>
              <a:rPr lang="en-GB" sz="1400" dirty="0">
                <a:latin typeface="Georgia" pitchFamily="18" charset="0"/>
              </a:rPr>
              <a:t> has consistently achieved a ‘5 star’ rating and ‘platinum’ award</a:t>
            </a:r>
            <a:r>
              <a:rPr lang="en-GB" sz="1400" dirty="0" smtClean="0">
                <a:latin typeface="Georgia" pitchFamily="18" charset="0"/>
              </a:rPr>
              <a:t>.</a:t>
            </a:r>
            <a:endParaRPr lang="en-GB" sz="1400" dirty="0">
              <a:latin typeface="Georgia" pitchFamily="18" charset="0"/>
            </a:endParaRPr>
          </a:p>
        </p:txBody>
      </p:sp>
      <p:pic>
        <p:nvPicPr>
          <p:cNvPr id="3074" name="Picture 2" descr="E:\work\Unit 28 - Helen\turturici\images\299[1].jpg"/>
          <p:cNvPicPr>
            <a:picLocks noChangeAspect="1" noChangeArrowheads="1"/>
          </p:cNvPicPr>
          <p:nvPr/>
        </p:nvPicPr>
        <p:blipFill>
          <a:blip r:embed="rId4">
            <a:extLst>
              <a:ext uri="{BEBA8EAE-BF5A-486C-A8C5-ECC9F3942E4B}">
                <a14:imgProps xmlns:a14="http://schemas.microsoft.com/office/drawing/2010/main">
                  <a14:imgLayer r:embed="rId5">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400682" y="2276226"/>
            <a:ext cx="3150879" cy="23631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9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sp>
        <p:nvSpPr>
          <p:cNvPr id="18" name="TextBox 17"/>
          <p:cNvSpPr txBox="1"/>
          <p:nvPr/>
        </p:nvSpPr>
        <p:spPr>
          <a:xfrm>
            <a:off x="2902371" y="2249951"/>
            <a:ext cx="5040560" cy="400110"/>
          </a:xfrm>
          <a:prstGeom prst="rect">
            <a:avLst/>
          </a:prstGeom>
          <a:noFill/>
        </p:spPr>
        <p:txBody>
          <a:bodyPr wrap="square" rtlCol="0">
            <a:spAutoFit/>
          </a:bodyPr>
          <a:lstStyle/>
          <a:p>
            <a:r>
              <a:rPr lang="en-GB" sz="2000" b="1" dirty="0" err="1" smtClean="0">
                <a:latin typeface="Georgia" pitchFamily="18" charset="0"/>
              </a:rPr>
              <a:t>turturici</a:t>
            </a:r>
            <a:r>
              <a:rPr lang="en-GB" sz="2000" b="1" dirty="0" smtClean="0">
                <a:latin typeface="Georgia" pitchFamily="18" charset="0"/>
              </a:rPr>
              <a:t>~ Contact Us</a:t>
            </a:r>
            <a:endParaRPr lang="en-GB" sz="2000" b="1" dirty="0">
              <a:latin typeface="Georgia" pitchFamily="18" charset="0"/>
            </a:endParaRPr>
          </a:p>
        </p:txBody>
      </p:sp>
      <p:sp>
        <p:nvSpPr>
          <p:cNvPr id="23" name="TextBox 22"/>
          <p:cNvSpPr txBox="1"/>
          <p:nvPr/>
        </p:nvSpPr>
        <p:spPr>
          <a:xfrm>
            <a:off x="4436094" y="2630643"/>
            <a:ext cx="3888432" cy="338554"/>
          </a:xfrm>
          <a:prstGeom prst="rect">
            <a:avLst/>
          </a:prstGeom>
          <a:noFill/>
        </p:spPr>
        <p:txBody>
          <a:bodyPr wrap="square" rtlCol="0">
            <a:spAutoFit/>
          </a:bodyPr>
          <a:lstStyle/>
          <a:p>
            <a:r>
              <a:rPr lang="en-GB" sz="1600" dirty="0" smtClean="0">
                <a:latin typeface="Georgia" pitchFamily="18" charset="0"/>
              </a:rPr>
              <a:t>Pizzeria – </a:t>
            </a:r>
            <a:r>
              <a:rPr lang="en-GB" sz="1600" dirty="0" err="1" smtClean="0">
                <a:latin typeface="Georgia" pitchFamily="18" charset="0"/>
              </a:rPr>
              <a:t>Ristorante</a:t>
            </a:r>
            <a:r>
              <a:rPr lang="en-GB" sz="1600" dirty="0" smtClean="0">
                <a:latin typeface="Georgia" pitchFamily="18" charset="0"/>
              </a:rPr>
              <a:t> - </a:t>
            </a:r>
            <a:r>
              <a:rPr lang="en-GB" sz="1600" dirty="0" err="1" smtClean="0">
                <a:latin typeface="Georgia" pitchFamily="18" charset="0"/>
              </a:rPr>
              <a:t>turturici</a:t>
            </a:r>
            <a:endParaRPr lang="en-GB" sz="1600" dirty="0">
              <a:latin typeface="Georgia" pitchFamily="18" charset="0"/>
            </a:endParaRPr>
          </a:p>
        </p:txBody>
      </p:sp>
      <p:sp>
        <p:nvSpPr>
          <p:cNvPr id="27" name="TextBox 26"/>
          <p:cNvSpPr txBox="1"/>
          <p:nvPr/>
        </p:nvSpPr>
        <p:spPr>
          <a:xfrm>
            <a:off x="292674" y="3560583"/>
            <a:ext cx="8524356" cy="3385542"/>
          </a:xfrm>
          <a:prstGeom prst="rect">
            <a:avLst/>
          </a:prstGeom>
          <a:noFill/>
        </p:spPr>
        <p:txBody>
          <a:bodyPr wrap="square" rtlCol="0">
            <a:spAutoFit/>
          </a:bodyPr>
          <a:lstStyle/>
          <a:p>
            <a:r>
              <a:rPr lang="en-GB" dirty="0" smtClean="0"/>
              <a:t>			      </a:t>
            </a:r>
          </a:p>
          <a:p>
            <a:endParaRPr lang="en-GB" sz="1400" dirty="0">
              <a:latin typeface="Georgia" pitchFamily="18" charset="0"/>
            </a:endParaRPr>
          </a:p>
          <a:p>
            <a:endParaRPr lang="en-GB" sz="1400" dirty="0" smtClean="0">
              <a:latin typeface="Georgia" pitchFamily="18" charset="0"/>
            </a:endParaRPr>
          </a:p>
          <a:p>
            <a:endParaRPr lang="en-GB" sz="1400" dirty="0">
              <a:latin typeface="Georgia" pitchFamily="18" charset="0"/>
            </a:endParaRPr>
          </a:p>
          <a:p>
            <a:r>
              <a:rPr lang="en-GB" sz="1400" dirty="0">
                <a:latin typeface="Georgia" pitchFamily="18" charset="0"/>
              </a:rPr>
              <a:t> </a:t>
            </a:r>
          </a:p>
          <a:p>
            <a:pPr algn="just"/>
            <a:endParaRPr lang="en-GB" sz="1400" b="1" dirty="0" smtClean="0">
              <a:latin typeface="Georgia" pitchFamily="18" charset="0"/>
            </a:endParaRPr>
          </a:p>
          <a:p>
            <a:r>
              <a:rPr lang="en-GB" sz="1400" u="sng" dirty="0">
                <a:latin typeface="Georgia" pitchFamily="18" charset="0"/>
                <a:hlinkClick r:id="rId3"/>
              </a:rPr>
              <a:t>info@turturici.co.uk</a:t>
            </a:r>
            <a:endParaRPr lang="en-GB" sz="1400" dirty="0">
              <a:latin typeface="Georgia" pitchFamily="18" charset="0"/>
            </a:endParaRPr>
          </a:p>
          <a:p>
            <a:r>
              <a:rPr lang="en-GB" sz="1400" dirty="0">
                <a:latin typeface="Georgia" pitchFamily="18" charset="0"/>
              </a:rPr>
              <a:t> </a:t>
            </a:r>
          </a:p>
          <a:p>
            <a:r>
              <a:rPr lang="en-GB" sz="1400" b="1" dirty="0">
                <a:latin typeface="Georgia" pitchFamily="18" charset="0"/>
              </a:rPr>
              <a:t>Where we are:</a:t>
            </a:r>
            <a:endParaRPr lang="en-GB" sz="1400" dirty="0">
              <a:latin typeface="Georgia" pitchFamily="18" charset="0"/>
            </a:endParaRPr>
          </a:p>
          <a:p>
            <a:r>
              <a:rPr lang="en-GB" sz="1400" b="1" dirty="0">
                <a:latin typeface="Georgia" pitchFamily="18" charset="0"/>
              </a:rPr>
              <a:t> </a:t>
            </a:r>
            <a:endParaRPr lang="en-GB" sz="1400" dirty="0">
              <a:latin typeface="Georgia" pitchFamily="18" charset="0"/>
            </a:endParaRPr>
          </a:p>
          <a:p>
            <a:endParaRPr lang="en-GB" sz="1400" dirty="0">
              <a:latin typeface="Georgia" pitchFamily="18" charset="0"/>
            </a:endParaRPr>
          </a:p>
          <a:p>
            <a:pPr algn="r"/>
            <a:r>
              <a:rPr lang="en-GB" sz="1400" b="1" dirty="0">
                <a:latin typeface="Georgia" pitchFamily="18" charset="0"/>
              </a:rPr>
              <a:t>Opening Times:</a:t>
            </a:r>
            <a:endParaRPr lang="en-GB" sz="1400" dirty="0">
              <a:latin typeface="Georgia" pitchFamily="18" charset="0"/>
            </a:endParaRPr>
          </a:p>
          <a:p>
            <a:pPr algn="r"/>
            <a:r>
              <a:rPr lang="en-GB" sz="1400" dirty="0">
                <a:latin typeface="Georgia" pitchFamily="18" charset="0"/>
              </a:rPr>
              <a:t>Open 7 evenings from 6pm – close</a:t>
            </a:r>
          </a:p>
          <a:p>
            <a:pPr algn="r"/>
            <a:r>
              <a:rPr lang="en-GB" sz="1400" dirty="0">
                <a:latin typeface="Georgia" pitchFamily="18" charset="0"/>
              </a:rPr>
              <a:t>(Saturdays 5:30 – close)</a:t>
            </a:r>
          </a:p>
          <a:p>
            <a:pPr algn="r"/>
            <a:endParaRPr lang="en-GB" sz="1400" dirty="0"/>
          </a:p>
        </p:txBody>
      </p:sp>
      <p:sp>
        <p:nvSpPr>
          <p:cNvPr id="2" name="TextBox 1"/>
          <p:cNvSpPr txBox="1"/>
          <p:nvPr/>
        </p:nvSpPr>
        <p:spPr>
          <a:xfrm>
            <a:off x="2902371" y="3181014"/>
            <a:ext cx="5141506" cy="1600438"/>
          </a:xfrm>
          <a:prstGeom prst="rect">
            <a:avLst/>
          </a:prstGeom>
          <a:noFill/>
        </p:spPr>
        <p:txBody>
          <a:bodyPr wrap="square" rtlCol="0">
            <a:spAutoFit/>
          </a:bodyPr>
          <a:lstStyle/>
          <a:p>
            <a:r>
              <a:rPr lang="en-GB" sz="1400" b="1" dirty="0">
                <a:latin typeface="Georgia" pitchFamily="18" charset="0"/>
              </a:rPr>
              <a:t>Contacts:</a:t>
            </a:r>
            <a:endParaRPr lang="en-GB" sz="1400" dirty="0">
              <a:latin typeface="Georgia" pitchFamily="18" charset="0"/>
            </a:endParaRPr>
          </a:p>
          <a:p>
            <a:r>
              <a:rPr lang="en-GB" sz="1400" dirty="0">
                <a:latin typeface="Georgia" pitchFamily="18" charset="0"/>
              </a:rPr>
              <a:t>9-13 Church Street,</a:t>
            </a:r>
          </a:p>
          <a:p>
            <a:r>
              <a:rPr lang="en-GB" sz="1400" dirty="0" err="1">
                <a:latin typeface="Georgia" pitchFamily="18" charset="0"/>
              </a:rPr>
              <a:t>Davenham</a:t>
            </a:r>
            <a:r>
              <a:rPr lang="en-GB" sz="1400" dirty="0">
                <a:latin typeface="Georgia" pitchFamily="18" charset="0"/>
              </a:rPr>
              <a:t>,</a:t>
            </a:r>
          </a:p>
          <a:p>
            <a:r>
              <a:rPr lang="en-GB" sz="1400" dirty="0">
                <a:latin typeface="Georgia" pitchFamily="18" charset="0"/>
              </a:rPr>
              <a:t>CW9 8NE</a:t>
            </a:r>
          </a:p>
          <a:p>
            <a:r>
              <a:rPr lang="en-GB" sz="1400" dirty="0">
                <a:latin typeface="Georgia" pitchFamily="18" charset="0"/>
              </a:rPr>
              <a:t> </a:t>
            </a:r>
          </a:p>
          <a:p>
            <a:r>
              <a:rPr lang="en-GB" sz="1400" dirty="0">
                <a:latin typeface="Georgia" pitchFamily="18" charset="0"/>
              </a:rPr>
              <a:t>01606 331155</a:t>
            </a:r>
          </a:p>
          <a:p>
            <a:r>
              <a:rPr lang="en-GB" sz="1400" dirty="0"/>
              <a:t> </a:t>
            </a:r>
          </a:p>
        </p:txBody>
      </p:sp>
      <p:pic>
        <p:nvPicPr>
          <p:cNvPr id="409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349" t="36082" r="17461" b="15206"/>
          <a:stretch/>
        </p:blipFill>
        <p:spPr bwMode="auto">
          <a:xfrm>
            <a:off x="2490503" y="4813414"/>
            <a:ext cx="3185227" cy="1875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E:\work\Unit 28 - Helen\turturici\images\471[1].jpg"/>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44850" t="24098"/>
          <a:stretch/>
        </p:blipFill>
        <p:spPr bwMode="auto">
          <a:xfrm>
            <a:off x="395439" y="2260591"/>
            <a:ext cx="2473106" cy="2552823"/>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media.digitalphotogallery.com/fplurfxxlcao/images/7d4d7bf6-b468-11e0-92fc-fefd616b8533/motley_crue_by_mick_hutson01_website_image_ying_standard.jpg?20120307223227"/>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0" b="100000" l="48983" r="74425">
                        <a14:foregroundMark x1="59386" y1="60667" x2="59920" y2="64889"/>
                        <a14:backgroundMark x1="59286" y1="1111" x2="59286" y2="1111"/>
                        <a14:backgroundMark x1="59520" y1="1444" x2="61320" y2="333"/>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55542" t="1" r="25496" b="910"/>
          <a:stretch/>
        </p:blipFill>
        <p:spPr bwMode="auto">
          <a:xfrm>
            <a:off x="395439" y="2257617"/>
            <a:ext cx="1633866" cy="255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91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204864"/>
            <a:ext cx="8712968" cy="4536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BY NATHAN MCBRIDE</a:t>
            </a:r>
            <a:endParaRPr lang="en-GB" dirty="0"/>
          </a:p>
        </p:txBody>
      </p:sp>
      <p:pic>
        <p:nvPicPr>
          <p:cNvPr id="1026" name="Picture 2" descr="E:\work\Unit 28 - Helen\website\Pictur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43" y="92142"/>
            <a:ext cx="2182217" cy="16059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405081" y="1744708"/>
            <a:ext cx="1638225" cy="460156"/>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Home</a:t>
            </a:r>
            <a:endParaRPr lang="en-GB" dirty="0"/>
          </a:p>
        </p:txBody>
      </p:sp>
      <p:sp>
        <p:nvSpPr>
          <p:cNvPr id="19" name="Rounded Rectangle 18"/>
          <p:cNvSpPr/>
          <p:nvPr/>
        </p:nvSpPr>
        <p:spPr>
          <a:xfrm>
            <a:off x="2061262" y="1744709"/>
            <a:ext cx="1591438" cy="460155"/>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400" dirty="0" smtClean="0"/>
              <a:t>About Turturici</a:t>
            </a:r>
            <a:endParaRPr lang="en-GB" sz="1400" dirty="0"/>
          </a:p>
        </p:txBody>
      </p:sp>
      <p:sp>
        <p:nvSpPr>
          <p:cNvPr id="20" name="Rounded Rectangle 19"/>
          <p:cNvSpPr/>
          <p:nvPr/>
        </p:nvSpPr>
        <p:spPr>
          <a:xfrm>
            <a:off x="3652700" y="1753383"/>
            <a:ext cx="1804305" cy="434154"/>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Turturici Menu</a:t>
            </a:r>
            <a:endParaRPr lang="en-GB" sz="1600" dirty="0"/>
          </a:p>
        </p:txBody>
      </p:sp>
      <p:sp>
        <p:nvSpPr>
          <p:cNvPr id="21" name="Rounded Rectangle 20"/>
          <p:cNvSpPr/>
          <p:nvPr/>
        </p:nvSpPr>
        <p:spPr>
          <a:xfrm>
            <a:off x="5473124" y="1749705"/>
            <a:ext cx="1655008" cy="437832"/>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dirty="0" smtClean="0"/>
              <a:t>Awards</a:t>
            </a:r>
            <a:endParaRPr lang="en-GB" dirty="0"/>
          </a:p>
        </p:txBody>
      </p:sp>
      <p:sp>
        <p:nvSpPr>
          <p:cNvPr id="22" name="Rounded Rectangle 21"/>
          <p:cNvSpPr/>
          <p:nvPr/>
        </p:nvSpPr>
        <p:spPr>
          <a:xfrm>
            <a:off x="7140723" y="1756466"/>
            <a:ext cx="1570003" cy="431071"/>
          </a:xfrm>
          <a:prstGeom prst="roundRect">
            <a:avLst/>
          </a:prstGeom>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sp3d extrusionH="57150">
              <a:bevelT w="38100" h="38100"/>
            </a:sp3d>
          </a:bodyPr>
          <a:lstStyle/>
          <a:p>
            <a:pPr algn="ctr"/>
            <a:r>
              <a:rPr lang="en-GB" sz="1600" dirty="0" smtClean="0"/>
              <a:t>Contact Us</a:t>
            </a:r>
            <a:endParaRPr lang="en-GB" sz="1600" dirty="0"/>
          </a:p>
        </p:txBody>
      </p:sp>
      <p:pic>
        <p:nvPicPr>
          <p:cNvPr id="4099" name="Picture 3" descr="E:\work\Unit 28 - Helen\turturici\images\471[1].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4850" t="24098"/>
          <a:stretch/>
        </p:blipFill>
        <p:spPr bwMode="auto">
          <a:xfrm>
            <a:off x="395439" y="2260591"/>
            <a:ext cx="2473106" cy="2552823"/>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media.digitalphotogallery.com/fplurfxxlcao/images/7d4d7bf6-b468-11e0-92fc-fefd616b8533/motley_crue_by_mick_hutson01_website_image_ying_standard.jpg?20120307223227"/>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0" b="100000" l="48983" r="74425">
                        <a14:foregroundMark x1="59386" y1="60667" x2="59920" y2="64889"/>
                        <a14:backgroundMark x1="59286" y1="1111" x2="59286" y2="1111"/>
                        <a14:backgroundMark x1="59520" y1="1444" x2="61320" y2="333"/>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55542" t="1" r="25496" b="910"/>
          <a:stretch/>
        </p:blipFill>
        <p:spPr bwMode="auto">
          <a:xfrm>
            <a:off x="395439" y="2257617"/>
            <a:ext cx="1633866" cy="255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29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378</Words>
  <Application>Microsoft Office PowerPoint</Application>
  <PresentationFormat>On-screen Show (4:3)</PresentationFormat>
  <Paragraphs>122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McBride</dc:creator>
  <cp:lastModifiedBy>Nathan McBride</cp:lastModifiedBy>
  <cp:revision>23</cp:revision>
  <cp:lastPrinted>2013-12-10T14:29:19Z</cp:lastPrinted>
  <dcterms:created xsi:type="dcterms:W3CDTF">2013-10-15T08:22:34Z</dcterms:created>
  <dcterms:modified xsi:type="dcterms:W3CDTF">2013-12-10T14:29:31Z</dcterms:modified>
</cp:coreProperties>
</file>