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8" r:id="rId3"/>
    <p:sldId id="257" r:id="rId4"/>
    <p:sldId id="259" r:id="rId5"/>
    <p:sldId id="261" r:id="rId6"/>
    <p:sldId id="268" r:id="rId7"/>
    <p:sldId id="263" r:id="rId8"/>
    <p:sldId id="265" r:id="rId9"/>
    <p:sldId id="267"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4E94-1AB6-CB55-8A49-A02DC9C7F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43D935-4164-2CDE-FAD6-88658C15D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25315E-2A6A-627E-3A0D-3D1E9CDBC09B}"/>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5" name="Footer Placeholder 4">
            <a:extLst>
              <a:ext uri="{FF2B5EF4-FFF2-40B4-BE49-F238E27FC236}">
                <a16:creationId xmlns:a16="http://schemas.microsoft.com/office/drawing/2014/main" id="{80CF4DC7-A593-BACE-0FC0-07B7251F3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97A20-58DE-5F85-EA2E-2C79B449FE37}"/>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65114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473B-9C98-5277-F562-F8BFC7982E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E57077-1BF4-8535-DA7B-4A5DD6B102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357773-7BD9-686D-ACB4-FBC5E928CB4A}"/>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5" name="Footer Placeholder 4">
            <a:extLst>
              <a:ext uri="{FF2B5EF4-FFF2-40B4-BE49-F238E27FC236}">
                <a16:creationId xmlns:a16="http://schemas.microsoft.com/office/drawing/2014/main" id="{78BDAE2F-FDDA-042A-B9B9-F4B09D6E7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9B114-0F14-020D-632E-05F481BF7708}"/>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330636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51F3E-49F0-E0C5-FDC5-0180E0448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E7FB24-5014-C881-4919-4F55DBEEE0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44D3B-1E87-0EB3-2D89-2D00C08A38BB}"/>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5" name="Footer Placeholder 4">
            <a:extLst>
              <a:ext uri="{FF2B5EF4-FFF2-40B4-BE49-F238E27FC236}">
                <a16:creationId xmlns:a16="http://schemas.microsoft.com/office/drawing/2014/main" id="{7F088F91-27B8-30FD-1AA7-0C3618CE1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8412-6546-C849-A306-C8C50B1335C9}"/>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341350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B16-2B26-6091-644E-0E82158EF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FE3E10-4324-BC14-ED7C-2D2F97DDD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1911D7-41C9-CAD4-CE90-08971A7C3336}"/>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5" name="Footer Placeholder 4">
            <a:extLst>
              <a:ext uri="{FF2B5EF4-FFF2-40B4-BE49-F238E27FC236}">
                <a16:creationId xmlns:a16="http://schemas.microsoft.com/office/drawing/2014/main" id="{CA5D5EB8-4A1F-4796-4DC6-06CF731BE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F6452-2900-14C5-4FDE-285252C1B6A2}"/>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39203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2803-AEBA-DF9E-8B4D-A5C72F24E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32812E-9580-A799-46A1-DFC66703C8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663AD5-3C1F-E562-C5B1-2CBE5F47F5B9}"/>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5" name="Footer Placeholder 4">
            <a:extLst>
              <a:ext uri="{FF2B5EF4-FFF2-40B4-BE49-F238E27FC236}">
                <a16:creationId xmlns:a16="http://schemas.microsoft.com/office/drawing/2014/main" id="{0BD303A8-7E1B-5FBC-0707-55C7FDEAD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E7ADD-F0F5-97F7-436E-6C40670D356A}"/>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144914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0B7-9AFF-B8B8-7096-31D35B15D1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2B04E-3270-A103-B835-5618BCC2C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7C05A-1356-D471-4233-0757ECF424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7D14C-9FE0-AF45-17B4-14E75F2EB494}"/>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6" name="Footer Placeholder 5">
            <a:extLst>
              <a:ext uri="{FF2B5EF4-FFF2-40B4-BE49-F238E27FC236}">
                <a16:creationId xmlns:a16="http://schemas.microsoft.com/office/drawing/2014/main" id="{7ECDFD53-64A0-6658-ACF6-D1D024BC0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B35CF-8DC5-301E-727A-981F653EC972}"/>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136426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C908-7BFB-8CDA-0EB6-0D91642FA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5D6B4-AA70-EFE2-4BD4-47532E143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DBA9D-2C74-4E62-087A-FE4943688C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076AB1-105F-9CD4-C43D-CAC3092FEE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6F999-35BF-9C8A-EAA8-7844EE624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A72E43-8B1A-9172-7491-42B23BCE848C}"/>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8" name="Footer Placeholder 7">
            <a:extLst>
              <a:ext uri="{FF2B5EF4-FFF2-40B4-BE49-F238E27FC236}">
                <a16:creationId xmlns:a16="http://schemas.microsoft.com/office/drawing/2014/main" id="{38827EE6-FE5B-6268-4BAD-F6576EB281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BCE611-EC35-810E-91BC-1F586D564C7A}"/>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168325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108E-18CC-5311-E2C7-AB50D8F7A2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4AD76E-C33E-FFF9-EB48-B8C886769385}"/>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4" name="Footer Placeholder 3">
            <a:extLst>
              <a:ext uri="{FF2B5EF4-FFF2-40B4-BE49-F238E27FC236}">
                <a16:creationId xmlns:a16="http://schemas.microsoft.com/office/drawing/2014/main" id="{7EE05302-5633-F464-3FC1-DA02151A42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A873F-85D3-67A7-0158-D0DAE3CFA89E}"/>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114707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21C91-92ED-7307-6D4E-ECB7895DD6F0}"/>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3" name="Footer Placeholder 2">
            <a:extLst>
              <a:ext uri="{FF2B5EF4-FFF2-40B4-BE49-F238E27FC236}">
                <a16:creationId xmlns:a16="http://schemas.microsoft.com/office/drawing/2014/main" id="{CFEB9743-C928-6729-482A-985984F2D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7AE2F-6E99-8B23-6602-CB353B793685}"/>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224674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E4E6-59AD-490D-3AED-D39940F55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92E786-A655-608E-CCC0-3A63492BB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0FF371-A549-A99A-8399-448A6336A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5998B-3E66-99AD-2CAF-8C0A94EC241E}"/>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6" name="Footer Placeholder 5">
            <a:extLst>
              <a:ext uri="{FF2B5EF4-FFF2-40B4-BE49-F238E27FC236}">
                <a16:creationId xmlns:a16="http://schemas.microsoft.com/office/drawing/2014/main" id="{47181183-4D9E-DF39-A34A-D7C8782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19198-D727-6846-AEC0-FF8B2141F144}"/>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216799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6DCD-1B11-6405-9650-077EBA0A0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322B74-CFC4-6ABD-6DA8-E6DA16F31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62F34D-6DB1-7D19-50E3-D03ECD6B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B5A6B-51DB-96FD-E069-778B9626878C}"/>
              </a:ext>
            </a:extLst>
          </p:cNvPr>
          <p:cNvSpPr>
            <a:spLocks noGrp="1"/>
          </p:cNvSpPr>
          <p:nvPr>
            <p:ph type="dt" sz="half" idx="10"/>
          </p:nvPr>
        </p:nvSpPr>
        <p:spPr/>
        <p:txBody>
          <a:bodyPr/>
          <a:lstStyle/>
          <a:p>
            <a:fld id="{20AAB6D0-8F6F-4E91-9BAA-D8AC49B1FD6E}" type="datetimeFigureOut">
              <a:rPr lang="en-US" smtClean="0"/>
              <a:t>5/3/2025</a:t>
            </a:fld>
            <a:endParaRPr lang="en-US"/>
          </a:p>
        </p:txBody>
      </p:sp>
      <p:sp>
        <p:nvSpPr>
          <p:cNvPr id="6" name="Footer Placeholder 5">
            <a:extLst>
              <a:ext uri="{FF2B5EF4-FFF2-40B4-BE49-F238E27FC236}">
                <a16:creationId xmlns:a16="http://schemas.microsoft.com/office/drawing/2014/main" id="{D227303B-4AEF-7A22-8D1F-069D02360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58470-E429-07AE-E3AF-863F4ECD4809}"/>
              </a:ext>
            </a:extLst>
          </p:cNvPr>
          <p:cNvSpPr>
            <a:spLocks noGrp="1"/>
          </p:cNvSpPr>
          <p:nvPr>
            <p:ph type="sldNum" sz="quarter" idx="12"/>
          </p:nvPr>
        </p:nvSpPr>
        <p:spPr/>
        <p:txBody>
          <a:bodyPr/>
          <a:lstStyle/>
          <a:p>
            <a:fld id="{24DC12E6-8745-44A8-93A5-0C44E878146D}" type="slidenum">
              <a:rPr lang="en-US" smtClean="0"/>
              <a:t>‹#›</a:t>
            </a:fld>
            <a:endParaRPr lang="en-US"/>
          </a:p>
        </p:txBody>
      </p:sp>
    </p:spTree>
    <p:extLst>
      <p:ext uri="{BB962C8B-B14F-4D97-AF65-F5344CB8AC3E}">
        <p14:creationId xmlns:p14="http://schemas.microsoft.com/office/powerpoint/2010/main" val="373442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137A5-ABC2-3409-4C5C-53C9AA689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AC8803-AB97-1DF7-0542-0982AC280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DB7A6-F402-2FEA-2554-73E0E176C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AAB6D0-8F6F-4E91-9BAA-D8AC49B1FD6E}" type="datetimeFigureOut">
              <a:rPr lang="en-US" smtClean="0"/>
              <a:t>5/3/2025</a:t>
            </a:fld>
            <a:endParaRPr lang="en-US"/>
          </a:p>
        </p:txBody>
      </p:sp>
      <p:sp>
        <p:nvSpPr>
          <p:cNvPr id="5" name="Footer Placeholder 4">
            <a:extLst>
              <a:ext uri="{FF2B5EF4-FFF2-40B4-BE49-F238E27FC236}">
                <a16:creationId xmlns:a16="http://schemas.microsoft.com/office/drawing/2014/main" id="{38555A9E-CD94-6022-4445-7CBD9B9C5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1E8AF7F-97C0-BB70-E354-3B6E8113A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DC12E6-8745-44A8-93A5-0C44E878146D}" type="slidenum">
              <a:rPr lang="en-US" smtClean="0"/>
              <a:t>‹#›</a:t>
            </a:fld>
            <a:endParaRPr lang="en-US"/>
          </a:p>
        </p:txBody>
      </p:sp>
    </p:spTree>
    <p:extLst>
      <p:ext uri="{BB962C8B-B14F-4D97-AF65-F5344CB8AC3E}">
        <p14:creationId xmlns:p14="http://schemas.microsoft.com/office/powerpoint/2010/main" val="5526108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A4EDB-33D5-137F-CAAF-94DE225D0FFD}"/>
              </a:ext>
            </a:extLst>
          </p:cNvPr>
          <p:cNvSpPr>
            <a:spLocks noGrp="1"/>
          </p:cNvSpPr>
          <p:nvPr>
            <p:ph type="ctrTitle"/>
          </p:nvPr>
        </p:nvSpPr>
        <p:spPr>
          <a:xfrm>
            <a:off x="2197101" y="735283"/>
            <a:ext cx="4978399" cy="3165045"/>
          </a:xfrm>
        </p:spPr>
        <p:txBody>
          <a:bodyPr anchor="b">
            <a:normAutofit/>
          </a:bodyPr>
          <a:lstStyle/>
          <a:p>
            <a:pPr marL="114300" marR="178435" indent="-114300" algn="l">
              <a:spcBef>
                <a:spcPts val="200"/>
              </a:spcBef>
              <a:spcAft>
                <a:spcPts val="480"/>
              </a:spcAft>
            </a:pPr>
            <a:r>
              <a:rPr lang="en-US" sz="5200" b="1">
                <a:effectLst/>
                <a:latin typeface="Times New Roman" panose="02020603050405020304" pitchFamily="18" charset="0"/>
                <a:ea typeface="Times New Roman" panose="02020603050405020304" pitchFamily="18" charset="0"/>
              </a:rPr>
              <a:t>AI Powered Fake News Detection</a:t>
            </a:r>
            <a:endParaRPr lang="en-IN" sz="5200" b="1">
              <a:effectLst/>
              <a:latin typeface="Calibri" panose="020F0502020204030204" pitchFamily="34" charset="0"/>
              <a:ea typeface="Calibri" panose="020F0502020204030204" pitchFamily="34" charset="0"/>
            </a:endParaRPr>
          </a:p>
        </p:txBody>
      </p:sp>
      <p:sp>
        <p:nvSpPr>
          <p:cNvPr id="3" name="Subtitle 2">
            <a:extLst>
              <a:ext uri="{FF2B5EF4-FFF2-40B4-BE49-F238E27FC236}">
                <a16:creationId xmlns:a16="http://schemas.microsoft.com/office/drawing/2014/main" id="{08105D81-980C-CDDF-CF33-ECDCEF4C9E42}"/>
              </a:ext>
            </a:extLst>
          </p:cNvPr>
          <p:cNvSpPr>
            <a:spLocks noGrp="1"/>
          </p:cNvSpPr>
          <p:nvPr>
            <p:ph type="subTitle" idx="1"/>
          </p:nvPr>
        </p:nvSpPr>
        <p:spPr>
          <a:xfrm>
            <a:off x="2197101" y="4078423"/>
            <a:ext cx="4978399" cy="2058657"/>
          </a:xfrm>
        </p:spPr>
        <p:txBody>
          <a:bodyPr>
            <a:normAutofit/>
          </a:bodyPr>
          <a:lstStyle/>
          <a:p>
            <a:pPr algn="l"/>
            <a:r>
              <a:rPr lang="en-US" dirty="0"/>
              <a:t>-Nathan Mendis (33543)</a:t>
            </a:r>
            <a:endParaRPr lang="en-US"/>
          </a:p>
        </p:txBody>
      </p:sp>
      <p:pic>
        <p:nvPicPr>
          <p:cNvPr id="7" name="Graphic 6" descr="Newspaper">
            <a:extLst>
              <a:ext uri="{FF2B5EF4-FFF2-40B4-BE49-F238E27FC236}">
                <a16:creationId xmlns:a16="http://schemas.microsoft.com/office/drawing/2014/main" id="{BA6168A7-D0D9-48CE-9483-B7C6FD0CDA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Newspaper">
            <a:extLst>
              <a:ext uri="{FF2B5EF4-FFF2-40B4-BE49-F238E27FC236}">
                <a16:creationId xmlns:a16="http://schemas.microsoft.com/office/drawing/2014/main" id="{1A80AC29-2BCA-4BF0-B4EF-447F5EE8DA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08397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BFDAB-10DC-6363-6948-9BF35434E412}"/>
              </a:ext>
            </a:extLst>
          </p:cNvPr>
          <p:cNvSpPr>
            <a:spLocks noGrp="1"/>
          </p:cNvSpPr>
          <p:nvPr>
            <p:ph type="title"/>
          </p:nvPr>
        </p:nvSpPr>
        <p:spPr>
          <a:xfrm>
            <a:off x="1043631" y="809898"/>
            <a:ext cx="9942716" cy="1554480"/>
          </a:xfrm>
        </p:spPr>
        <p:txBody>
          <a:bodyPr anchor="ctr">
            <a:normAutofit/>
          </a:bodyPr>
          <a:lstStyle/>
          <a:p>
            <a:r>
              <a:rPr lang="en-US" sz="4800"/>
              <a:t>							REFERENCES</a:t>
            </a:r>
          </a:p>
        </p:txBody>
      </p:sp>
      <p:sp>
        <p:nvSpPr>
          <p:cNvPr id="3" name="Content Placeholder 2">
            <a:extLst>
              <a:ext uri="{FF2B5EF4-FFF2-40B4-BE49-F238E27FC236}">
                <a16:creationId xmlns:a16="http://schemas.microsoft.com/office/drawing/2014/main" id="{A8D212E4-3107-AA54-8BB7-39C579D4148E}"/>
              </a:ext>
            </a:extLst>
          </p:cNvPr>
          <p:cNvSpPr>
            <a:spLocks noGrp="1"/>
          </p:cNvSpPr>
          <p:nvPr>
            <p:ph idx="1"/>
          </p:nvPr>
        </p:nvSpPr>
        <p:spPr>
          <a:xfrm>
            <a:off x="1045028" y="3017522"/>
            <a:ext cx="9941319" cy="3124658"/>
          </a:xfrm>
        </p:spPr>
        <p:txBody>
          <a:bodyPr anchor="ctr">
            <a:normAutofit/>
          </a:bodyPr>
          <a:lstStyle/>
          <a:p>
            <a:pPr marL="0" indent="0">
              <a:buNone/>
            </a:pPr>
            <a:r>
              <a:rPr lang="en-IN" sz="2000"/>
              <a:t>▶ </a:t>
            </a:r>
            <a:r>
              <a:rPr lang="en-IN" sz="2000" b="1"/>
              <a:t>Fake News Detection on Social Media: A Data Mining Perspective</a:t>
            </a:r>
            <a:r>
              <a:rPr lang="en-IN" sz="2000"/>
              <a:t> (arxiv.org)</a:t>
            </a:r>
            <a:br>
              <a:rPr lang="en-IN" sz="2000"/>
            </a:br>
            <a:r>
              <a:rPr lang="en-IN" sz="2000"/>
              <a:t>▶ </a:t>
            </a:r>
            <a:r>
              <a:rPr lang="en-IN" sz="2000" b="1"/>
              <a:t>BERT for Fake News Detection</a:t>
            </a:r>
            <a:r>
              <a:rPr lang="en-IN" sz="2000"/>
              <a:t> – Leveraging pre-trained transformers for high-accuracy classification (arxiv.org)</a:t>
            </a:r>
            <a:br>
              <a:rPr lang="en-IN" sz="2000"/>
            </a:br>
            <a:r>
              <a:rPr lang="en-IN" sz="2000"/>
              <a:t>▶ </a:t>
            </a:r>
            <a:r>
              <a:rPr lang="en-IN" sz="2000" b="1"/>
              <a:t>A Survey on Fake News Detection using Natural Language Processing</a:t>
            </a:r>
            <a:r>
              <a:rPr lang="en-IN" sz="2000"/>
              <a:t> (sciencedirect.com)</a:t>
            </a:r>
            <a:br>
              <a:rPr lang="en-IN" sz="2000"/>
            </a:br>
            <a:r>
              <a:rPr lang="en-IN" sz="2000"/>
              <a:t>▶ </a:t>
            </a:r>
            <a:r>
              <a:rPr lang="en-IN" sz="2000" b="1"/>
              <a:t>Fake News Detection Using Deep Learning</a:t>
            </a:r>
            <a:r>
              <a:rPr lang="en-IN" sz="2000"/>
              <a:t> – A comprehensive approach with LSTM &amp; BERT (ijert.org)</a:t>
            </a:r>
            <a:br>
              <a:rPr lang="en-IN" sz="2000"/>
            </a:br>
            <a:r>
              <a:rPr lang="en-IN" sz="2000"/>
              <a:t>▶ </a:t>
            </a:r>
            <a:r>
              <a:rPr lang="en-IN" sz="2000" b="1"/>
              <a:t>Fake News Classifier with 99% Accuracy</a:t>
            </a:r>
            <a:r>
              <a:rPr lang="en-IN" sz="2000"/>
              <a:t> – GitHub project using transformer models (github.com)</a:t>
            </a:r>
            <a:br>
              <a:rPr lang="en-IN" sz="2000"/>
            </a:br>
            <a:r>
              <a:rPr lang="en-IN" sz="2000"/>
              <a:t>▶ </a:t>
            </a:r>
            <a:r>
              <a:rPr lang="en-IN" sz="2000" b="1"/>
              <a:t>Combating Fake News with AI</a:t>
            </a:r>
            <a:r>
              <a:rPr lang="en-IN" sz="2000"/>
              <a:t> – The role of machine learning in tackling misinformation (towardsdatascience.com)</a:t>
            </a:r>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486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38D8-CEBF-9685-1DF4-594E933949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CF56B6-A912-3912-F8E6-20A0057D351D}"/>
              </a:ext>
            </a:extLst>
          </p:cNvPr>
          <p:cNvSpPr>
            <a:spLocks noGrp="1"/>
          </p:cNvSpPr>
          <p:nvPr>
            <p:ph idx="1"/>
          </p:nvPr>
        </p:nvSpPr>
        <p:spPr/>
        <p:txBody>
          <a:bodyPr>
            <a:normAutofit/>
          </a:bodyPr>
          <a:lstStyle/>
          <a:p>
            <a:pPr marL="1371600" lvl="3" indent="0">
              <a:buNone/>
            </a:pPr>
            <a:r>
              <a:rPr lang="en-US" sz="9600" dirty="0"/>
              <a:t>THANK   					   YOU</a:t>
            </a:r>
            <a:r>
              <a:rPr lang="en-US" dirty="0"/>
              <a:t>	</a:t>
            </a:r>
            <a:r>
              <a:rPr lang="en-US" sz="9600" dirty="0"/>
              <a:t>!</a:t>
            </a:r>
          </a:p>
        </p:txBody>
      </p:sp>
    </p:spTree>
    <p:extLst>
      <p:ext uri="{BB962C8B-B14F-4D97-AF65-F5344CB8AC3E}">
        <p14:creationId xmlns:p14="http://schemas.microsoft.com/office/powerpoint/2010/main" val="51727244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BA5EC-3151-D4F4-6B7A-7F9742D33086}"/>
              </a:ext>
            </a:extLst>
          </p:cNvPr>
          <p:cNvSpPr>
            <a:spLocks noGrp="1"/>
          </p:cNvSpPr>
          <p:nvPr>
            <p:ph type="title"/>
          </p:nvPr>
        </p:nvSpPr>
        <p:spPr>
          <a:xfrm>
            <a:off x="1043631" y="809898"/>
            <a:ext cx="9942716" cy="1554480"/>
          </a:xfrm>
        </p:spPr>
        <p:txBody>
          <a:bodyPr anchor="ctr">
            <a:normAutofit/>
          </a:bodyPr>
          <a:lstStyle/>
          <a:p>
            <a:r>
              <a:rPr lang="en-US" sz="4800"/>
              <a:t>						INTRODUCTION</a:t>
            </a:r>
          </a:p>
        </p:txBody>
      </p:sp>
      <p:sp>
        <p:nvSpPr>
          <p:cNvPr id="5" name="Rectangle 2">
            <a:extLst>
              <a:ext uri="{FF2B5EF4-FFF2-40B4-BE49-F238E27FC236}">
                <a16:creationId xmlns:a16="http://schemas.microsoft.com/office/drawing/2014/main" id="{648797D7-D188-2BA9-63E6-FA7ABCB6EE03}"/>
              </a:ext>
            </a:extLst>
          </p:cNvPr>
          <p:cNvSpPr>
            <a:spLocks noGrp="1" noChangeArrowheads="1"/>
          </p:cNvSpPr>
          <p:nvPr>
            <p:ph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"Fake news": Intentionally inaccurate or deceptive information disguised as news. </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Social media's dual role: Rapid news dissemination and the spread of "fake news" (low-quality, false information). </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Harmful societal impacts: Erosion of trust in media, influencing elections, and jeopardizing public health. </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The challenge of scale: Traditional fact-checking is insufficient for the volume of online content. </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The need for AI solutions: Automated systems are crucial for effective fake news detection. </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5510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05941-25DD-313F-4FA1-553548D90359}"/>
              </a:ext>
            </a:extLst>
          </p:cNvPr>
          <p:cNvSpPr>
            <a:spLocks noGrp="1"/>
          </p:cNvSpPr>
          <p:nvPr>
            <p:ph type="title"/>
          </p:nvPr>
        </p:nvSpPr>
        <p:spPr>
          <a:xfrm>
            <a:off x="1043631" y="809898"/>
            <a:ext cx="9942716" cy="1554480"/>
          </a:xfrm>
        </p:spPr>
        <p:txBody>
          <a:bodyPr anchor="ctr">
            <a:normAutofit/>
          </a:bodyPr>
          <a:lstStyle/>
          <a:p>
            <a:r>
              <a:rPr lang="en-US" sz="4800"/>
              <a:t>			    PROBLEM STATEMENT</a:t>
            </a:r>
          </a:p>
        </p:txBody>
      </p:sp>
      <p:sp>
        <p:nvSpPr>
          <p:cNvPr id="3" name="Content Placeholder 2">
            <a:extLst>
              <a:ext uri="{FF2B5EF4-FFF2-40B4-BE49-F238E27FC236}">
                <a16:creationId xmlns:a16="http://schemas.microsoft.com/office/drawing/2014/main" id="{D79A4B9C-7B70-A32E-6B65-09311C28C12C}"/>
              </a:ext>
            </a:extLst>
          </p:cNvPr>
          <p:cNvSpPr>
            <a:spLocks noGrp="1"/>
          </p:cNvSpPr>
          <p:nvPr>
            <p:ph idx="1"/>
          </p:nvPr>
        </p:nvSpPr>
        <p:spPr>
          <a:xfrm>
            <a:off x="1045028" y="3017522"/>
            <a:ext cx="9941319" cy="3124658"/>
          </a:xfrm>
        </p:spPr>
        <p:txBody>
          <a:bodyPr anchor="ctr">
            <a:normAutofit/>
          </a:bodyPr>
          <a:lstStyle/>
          <a:p>
            <a:r>
              <a:rPr lang="en-US" sz="2400"/>
              <a:t>The spread of fake news on digital platforms leads to misinformation and public confusion. This project aims to develop machine learning-based detection methods and design a conceptual system to accurately identify and reduce the circulation of fake news.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904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C2DF0-0D90-F32B-C666-556C790001A3}"/>
              </a:ext>
            </a:extLst>
          </p:cNvPr>
          <p:cNvSpPr>
            <a:spLocks noGrp="1"/>
          </p:cNvSpPr>
          <p:nvPr>
            <p:ph type="title"/>
          </p:nvPr>
        </p:nvSpPr>
        <p:spPr>
          <a:xfrm>
            <a:off x="1043631" y="873940"/>
            <a:ext cx="5052369" cy="1035781"/>
          </a:xfrm>
        </p:spPr>
        <p:txBody>
          <a:bodyPr anchor="ctr">
            <a:normAutofit/>
          </a:bodyPr>
          <a:lstStyle/>
          <a:p>
            <a:r>
              <a:rPr lang="en-US" sz="2800" dirty="0"/>
              <a:t>SYSTEM </a:t>
            </a:r>
            <a:br>
              <a:rPr lang="en-US" sz="2800" dirty="0"/>
            </a:br>
            <a:r>
              <a:rPr lang="en-US" sz="2800" dirty="0"/>
              <a:t>ARCHITECTURE</a:t>
            </a:r>
          </a:p>
        </p:txBody>
      </p:sp>
      <p:sp>
        <p:nvSpPr>
          <p:cNvPr id="13" name="Content Placeholder 12">
            <a:extLst>
              <a:ext uri="{FF2B5EF4-FFF2-40B4-BE49-F238E27FC236}">
                <a16:creationId xmlns:a16="http://schemas.microsoft.com/office/drawing/2014/main" id="{1C4EB1CD-4AD4-F24F-ACED-595FCA02521A}"/>
              </a:ext>
            </a:extLst>
          </p:cNvPr>
          <p:cNvSpPr>
            <a:spLocks noGrp="1"/>
          </p:cNvSpPr>
          <p:nvPr>
            <p:ph idx="1"/>
          </p:nvPr>
        </p:nvSpPr>
        <p:spPr>
          <a:xfrm>
            <a:off x="1045029" y="2524721"/>
            <a:ext cx="4991629" cy="3677123"/>
          </a:xfrm>
        </p:spPr>
        <p:txBody>
          <a:bodyPr anchor="ctr">
            <a:normAutofit/>
          </a:bodyPr>
          <a:lstStyle/>
          <a:p>
            <a:pPr>
              <a:buNone/>
            </a:pPr>
            <a:r>
              <a:rPr lang="en-IN" sz="1100" dirty="0"/>
              <a:t>🔹 </a:t>
            </a:r>
            <a:r>
              <a:rPr lang="en-IN" sz="1100" b="1" dirty="0"/>
              <a:t>Architecture:</a:t>
            </a:r>
            <a:br>
              <a:rPr lang="en-IN" sz="1100" dirty="0"/>
            </a:br>
            <a:r>
              <a:rPr lang="en-IN" sz="1100" dirty="0"/>
              <a:t>Fully </a:t>
            </a:r>
            <a:r>
              <a:rPr lang="en-IN" sz="1100" dirty="0" err="1"/>
              <a:t>Streamlit</a:t>
            </a:r>
            <a:r>
              <a:rPr lang="en-IN" sz="1100" dirty="0"/>
              <a:t>-powered application handling user input, model inference, and results display in one unified interface.</a:t>
            </a:r>
          </a:p>
          <a:p>
            <a:pPr>
              <a:buNone/>
            </a:pPr>
            <a:r>
              <a:rPr lang="en-IN" sz="1100" dirty="0"/>
              <a:t>🔹 </a:t>
            </a:r>
            <a:r>
              <a:rPr lang="en-IN" sz="1100" b="1" dirty="0"/>
              <a:t>News Input Module:</a:t>
            </a:r>
            <a:br>
              <a:rPr lang="en-IN" sz="1100" dirty="0"/>
            </a:br>
            <a:r>
              <a:rPr lang="en-IN" sz="1100" dirty="0"/>
              <a:t>Users can submit news via direct text, file upload, or URL. Python (</a:t>
            </a:r>
            <a:r>
              <a:rPr lang="en-IN" sz="1100" dirty="0" err="1"/>
              <a:t>BeautifulSoup</a:t>
            </a:r>
            <a:r>
              <a:rPr lang="en-IN" sz="1100" dirty="0"/>
              <a:t>/Scrapy) is used for scraping if URLs are given.</a:t>
            </a:r>
          </a:p>
          <a:p>
            <a:pPr>
              <a:buNone/>
            </a:pPr>
            <a:r>
              <a:rPr lang="en-IN" sz="1100" dirty="0"/>
              <a:t>🔹 </a:t>
            </a:r>
            <a:r>
              <a:rPr lang="en-IN" sz="1100" b="1" dirty="0"/>
              <a:t>Data Preprocessing:</a:t>
            </a:r>
            <a:br>
              <a:rPr lang="en-IN" sz="1100" dirty="0"/>
            </a:br>
            <a:r>
              <a:rPr lang="en-IN" sz="1100" dirty="0"/>
              <a:t>Text is processed using NLTK, </a:t>
            </a:r>
            <a:r>
              <a:rPr lang="en-IN" sz="1100" dirty="0" err="1"/>
              <a:t>SpaCy</a:t>
            </a:r>
            <a:r>
              <a:rPr lang="en-IN" sz="1100" dirty="0"/>
              <a:t>, and </a:t>
            </a:r>
            <a:r>
              <a:rPr lang="en-IN" sz="1100" dirty="0" err="1"/>
              <a:t>TextBlob</a:t>
            </a:r>
            <a:r>
              <a:rPr lang="en-IN" sz="1100" dirty="0"/>
              <a:t> — includes tokenization, lemmatization, </a:t>
            </a:r>
            <a:r>
              <a:rPr lang="en-IN" sz="1100" dirty="0" err="1"/>
              <a:t>stopword</a:t>
            </a:r>
            <a:r>
              <a:rPr lang="en-IN" sz="1100" dirty="0"/>
              <a:t> removal, punctuation filtering, and vectorization (TF-IDF, </a:t>
            </a:r>
            <a:r>
              <a:rPr lang="en-IN" sz="1100" dirty="0" err="1"/>
              <a:t>BoW</a:t>
            </a:r>
            <a:r>
              <a:rPr lang="en-IN" sz="1100" dirty="0"/>
              <a:t>, or Word2Vec/Glove).</a:t>
            </a:r>
          </a:p>
          <a:p>
            <a:pPr>
              <a:buNone/>
            </a:pPr>
            <a:r>
              <a:rPr lang="en-IN" sz="1100" dirty="0"/>
              <a:t>🔹 </a:t>
            </a:r>
            <a:r>
              <a:rPr lang="en-IN" sz="1100" b="1" dirty="0"/>
              <a:t>Prediction Engine:</a:t>
            </a:r>
            <a:br>
              <a:rPr lang="en-IN" sz="1100" dirty="0"/>
            </a:br>
            <a:r>
              <a:rPr lang="en-IN" sz="1100" dirty="0"/>
              <a:t>Fake/real classification is done using models like Logistic Regression, Random Forest, and SVM.</a:t>
            </a:r>
          </a:p>
          <a:p>
            <a:r>
              <a:rPr lang="en-IN" sz="1100" dirty="0"/>
              <a:t>🔹 </a:t>
            </a:r>
            <a:r>
              <a:rPr lang="en-IN" sz="1100" b="1" dirty="0"/>
              <a:t>Visualization:</a:t>
            </a:r>
            <a:br>
              <a:rPr lang="en-IN" sz="1100" dirty="0"/>
            </a:br>
            <a:r>
              <a:rPr lang="en-IN" sz="1100" dirty="0" err="1"/>
              <a:t>Streamlit</a:t>
            </a:r>
            <a:r>
              <a:rPr lang="en-IN" sz="1100" dirty="0"/>
              <a:t> displays results with interactive charts using Matplotlib, Seaborn, and </a:t>
            </a:r>
            <a:r>
              <a:rPr lang="en-IN" sz="1100" dirty="0" err="1"/>
              <a:t>Plotly</a:t>
            </a:r>
            <a:r>
              <a:rPr lang="en-IN" sz="1100" dirty="0"/>
              <a:t> — including confusion matrices, class distributions, and feature importance heatmaps.</a:t>
            </a:r>
          </a:p>
        </p:txBody>
      </p:sp>
      <p:sp>
        <p:nvSpPr>
          <p:cNvPr id="27" name="Rectangle 26">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text processing&#10;&#10;AI-generated content may be incorrect.">
            <a:extLst>
              <a:ext uri="{FF2B5EF4-FFF2-40B4-BE49-F238E27FC236}">
                <a16:creationId xmlns:a16="http://schemas.microsoft.com/office/drawing/2014/main" id="{8150F19A-012B-D6C0-EB41-BCDBF8E2B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067" y="901032"/>
            <a:ext cx="3108103" cy="5116220"/>
          </a:xfrm>
          <a:prstGeom prst="rect">
            <a:avLst/>
          </a:prstGeom>
        </p:spPr>
      </p:pic>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5256A4-2BC9-C4FB-08E3-0D60434F6483}"/>
              </a:ext>
            </a:extLst>
          </p:cNvPr>
          <p:cNvSpPr txBox="1"/>
          <p:nvPr/>
        </p:nvSpPr>
        <p:spPr>
          <a:xfrm>
            <a:off x="8636337" y="5980676"/>
            <a:ext cx="2124456" cy="230832"/>
          </a:xfrm>
          <a:prstGeom prst="rect">
            <a:avLst/>
          </a:prstGeom>
          <a:noFill/>
        </p:spPr>
        <p:txBody>
          <a:bodyPr wrap="square" rtlCol="0">
            <a:spAutoFit/>
          </a:bodyPr>
          <a:lstStyle/>
          <a:p>
            <a:r>
              <a:rPr lang="en-IN" sz="900" dirty="0"/>
              <a:t>Fig 1.0 System Flow Design</a:t>
            </a:r>
          </a:p>
        </p:txBody>
      </p:sp>
    </p:spTree>
    <p:extLst>
      <p:ext uri="{BB962C8B-B14F-4D97-AF65-F5344CB8AC3E}">
        <p14:creationId xmlns:p14="http://schemas.microsoft.com/office/powerpoint/2010/main" val="390675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C2BA5-7989-80F2-4278-5E784C602F2E}"/>
              </a:ext>
            </a:extLst>
          </p:cNvPr>
          <p:cNvSpPr>
            <a:spLocks noGrp="1"/>
          </p:cNvSpPr>
          <p:nvPr>
            <p:ph type="title"/>
          </p:nvPr>
        </p:nvSpPr>
        <p:spPr>
          <a:xfrm>
            <a:off x="1043631" y="809898"/>
            <a:ext cx="9942716" cy="1554480"/>
          </a:xfrm>
        </p:spPr>
        <p:txBody>
          <a:bodyPr anchor="ctr">
            <a:normAutofit/>
          </a:bodyPr>
          <a:lstStyle/>
          <a:p>
            <a:r>
              <a:rPr lang="en-US" sz="4100" b="1" dirty="0"/>
              <a:t>KEY FEATURES</a:t>
            </a:r>
            <a:br>
              <a:rPr lang="en-US" sz="4100" dirty="0"/>
            </a:br>
            <a:endParaRPr lang="en-US" sz="4100" dirty="0"/>
          </a:p>
        </p:txBody>
      </p:sp>
      <p:sp>
        <p:nvSpPr>
          <p:cNvPr id="5" name="Rectangle 2">
            <a:extLst>
              <a:ext uri="{FF2B5EF4-FFF2-40B4-BE49-F238E27FC236}">
                <a16:creationId xmlns:a16="http://schemas.microsoft.com/office/drawing/2014/main" id="{63520F6F-441E-5ADA-37EE-C6F39FE8F81C}"/>
              </a:ext>
            </a:extLst>
          </p:cNvPr>
          <p:cNvSpPr>
            <a:spLocks noGrp="1" noChangeArrowheads="1"/>
          </p:cNvSpPr>
          <p:nvPr>
            <p:ph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Flexible Input Support</a:t>
            </a:r>
            <a:r>
              <a:rPr kumimoji="0" lang="en-US" altLang="en-US" sz="1500" b="0" i="0" u="none" strike="noStrike" cap="none" normalizeH="0" baseline="0">
                <a:ln>
                  <a:noFill/>
                </a:ln>
                <a:effectLst/>
                <a:latin typeface="Arial" panose="020B0604020202020204" pitchFamily="34" charset="0"/>
              </a:rPr>
              <a:t>: Accepts both plain text and PDF files for analysis, making it user-friendly and versatile.</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AI-Powered Detection</a:t>
            </a:r>
            <a:r>
              <a:rPr kumimoji="0" lang="en-US" altLang="en-US" sz="1500" b="0" i="0" u="none" strike="noStrike" cap="none" normalizeH="0" baseline="0">
                <a:ln>
                  <a:noFill/>
                </a:ln>
                <a:effectLst/>
                <a:latin typeface="Arial" panose="020B0604020202020204" pitchFamily="34" charset="0"/>
              </a:rPr>
              <a:t>: Utilizes advanced machine learning models trained on real-world datasets to detect fake news.</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High Accuracy</a:t>
            </a:r>
            <a:r>
              <a:rPr kumimoji="0" lang="en-US" altLang="en-US" sz="1500" b="0" i="0" u="none" strike="noStrike" cap="none" normalizeH="0" baseline="0">
                <a:ln>
                  <a:noFill/>
                </a:ln>
                <a:effectLst/>
                <a:latin typeface="Arial" panose="020B0604020202020204" pitchFamily="34" charset="0"/>
              </a:rPr>
              <a:t>: Achieves an exceptional </a:t>
            </a:r>
            <a:r>
              <a:rPr kumimoji="0" lang="en-US" altLang="en-US" sz="1500" b="1" i="0" u="none" strike="noStrike" cap="none" normalizeH="0" baseline="0">
                <a:ln>
                  <a:noFill/>
                </a:ln>
                <a:effectLst/>
                <a:latin typeface="Arial" panose="020B0604020202020204" pitchFamily="34" charset="0"/>
              </a:rPr>
              <a:t>99.8% accuracy</a:t>
            </a:r>
            <a:r>
              <a:rPr kumimoji="0" lang="en-US" altLang="en-US" sz="1500" b="0" i="0" u="none" strike="noStrike" cap="none" normalizeH="0" baseline="0">
                <a:ln>
                  <a:noFill/>
                </a:ln>
                <a:effectLst/>
                <a:latin typeface="Arial" panose="020B0604020202020204" pitchFamily="34" charset="0"/>
              </a:rPr>
              <a:t>, ensuring near-perfect classification of news articles.</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Real-Time Results</a:t>
            </a:r>
            <a:r>
              <a:rPr kumimoji="0" lang="en-US" altLang="en-US" sz="1500" b="0" i="0" u="none" strike="noStrike" cap="none" normalizeH="0" baseline="0">
                <a:ln>
                  <a:noFill/>
                </a:ln>
                <a:effectLst/>
                <a:latin typeface="Arial" panose="020B0604020202020204" pitchFamily="34" charset="0"/>
              </a:rPr>
              <a:t>: Delivers instant feedback on whether the content is fake or legitimate.</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Confidence Score</a:t>
            </a:r>
            <a:r>
              <a:rPr kumimoji="0" lang="en-US" altLang="en-US" sz="1500" b="0" i="0" u="none" strike="noStrike" cap="none" normalizeH="0" baseline="0">
                <a:ln>
                  <a:noFill/>
                </a:ln>
                <a:effectLst/>
                <a:latin typeface="Arial" panose="020B0604020202020204" pitchFamily="34" charset="0"/>
              </a:rPr>
              <a:t>: Displays a confidence percentage to show how certain the model is about its prediction.</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Secure &amp; Private</a:t>
            </a:r>
            <a:r>
              <a:rPr kumimoji="0" lang="en-US" altLang="en-US" sz="1500" b="0" i="0" u="none" strike="noStrike" cap="none" normalizeH="0" baseline="0">
                <a:ln>
                  <a:noFill/>
                </a:ln>
                <a:effectLst/>
                <a:latin typeface="Arial" panose="020B0604020202020204" pitchFamily="34" charset="0"/>
              </a:rPr>
              <a:t>: Ensures all user inputs are processed securely with no data retention.</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 </a:t>
            </a:r>
            <a:r>
              <a:rPr kumimoji="0" lang="en-US" altLang="en-US" sz="1500" b="1" i="0" u="none" strike="noStrike" cap="none" normalizeH="0" baseline="0">
                <a:ln>
                  <a:noFill/>
                </a:ln>
                <a:effectLst/>
                <a:latin typeface="Arial" panose="020B0604020202020204" pitchFamily="34" charset="0"/>
              </a:rPr>
              <a:t>Language-Agnostic Support (Optional)</a:t>
            </a:r>
            <a:r>
              <a:rPr kumimoji="0" lang="en-US" altLang="en-US" sz="1500" b="0" i="0" u="none" strike="noStrike" cap="none" normalizeH="0" baseline="0">
                <a:ln>
                  <a:noFill/>
                </a:ln>
                <a:effectLst/>
                <a:latin typeface="Arial" panose="020B0604020202020204" pitchFamily="34" charset="0"/>
              </a:rPr>
              <a:t>: Capable of being extended to multiple languages for broader applicability.</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65935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2A21FE-C56B-42B6-82D1-D3F0C4A47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BE011A-C166-4E7B-A300-186767380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261A9AF-2897-4CFD-9D9D-17105C8A2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7C5308-39E1-5EE2-D973-73F531DC6BB8}"/>
              </a:ext>
            </a:extLst>
          </p:cNvPr>
          <p:cNvSpPr>
            <a:spLocks noGrp="1"/>
          </p:cNvSpPr>
          <p:nvPr>
            <p:ph type="title"/>
          </p:nvPr>
        </p:nvSpPr>
        <p:spPr>
          <a:xfrm>
            <a:off x="699608" y="1282890"/>
            <a:ext cx="2951168" cy="2756847"/>
          </a:xfrm>
        </p:spPr>
        <p:txBody>
          <a:bodyPr vert="horz" lIns="91440" tIns="45720" rIns="91440" bIns="45720" rtlCol="0" anchor="b">
            <a:normAutofit/>
          </a:bodyPr>
          <a:lstStyle/>
          <a:p>
            <a:pPr algn="r"/>
            <a:r>
              <a:rPr lang="en-US" sz="4000" kern="12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OUTPUTS</a:t>
            </a:r>
          </a:p>
        </p:txBody>
      </p:sp>
      <p:sp>
        <p:nvSpPr>
          <p:cNvPr id="24" name="Rectangle 23">
            <a:extLst>
              <a:ext uri="{FF2B5EF4-FFF2-40B4-BE49-F238E27FC236}">
                <a16:creationId xmlns:a16="http://schemas.microsoft.com/office/drawing/2014/main" id="{755E56EF-ADF6-479C-99B3-ADDDE6959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83596" y="3602565"/>
            <a:ext cx="2469272"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fake news detector&#10;&#10;AI-generated content may be incorrect.">
            <a:extLst>
              <a:ext uri="{FF2B5EF4-FFF2-40B4-BE49-F238E27FC236}">
                <a16:creationId xmlns:a16="http://schemas.microsoft.com/office/drawing/2014/main" id="{8823693D-A319-684F-B780-A4424D1E4F14}"/>
              </a:ext>
            </a:extLst>
          </p:cNvPr>
          <p:cNvPicPr>
            <a:picLocks noChangeAspect="1"/>
          </p:cNvPicPr>
          <p:nvPr/>
        </p:nvPicPr>
        <p:blipFill>
          <a:blip r:embed="rId2">
            <a:extLst>
              <a:ext uri="{28A0092B-C50C-407E-A947-70E740481C1C}">
                <a14:useLocalDpi xmlns:a14="http://schemas.microsoft.com/office/drawing/2010/main" val="0"/>
              </a:ext>
            </a:extLst>
          </a:blip>
          <a:srcRect r="3437" b="-1"/>
          <a:stretch/>
        </p:blipFill>
        <p:spPr>
          <a:xfrm>
            <a:off x="4032902" y="3428999"/>
            <a:ext cx="4083839" cy="3446819"/>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FE52A3B5-F74E-F913-ADF4-84B725764B5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7150"/>
          <a:stretch/>
        </p:blipFill>
        <p:spPr>
          <a:xfrm>
            <a:off x="4032902" y="1658"/>
            <a:ext cx="4083839" cy="3438124"/>
          </a:xfrm>
          <a:prstGeom prst="rect">
            <a:avLst/>
          </a:prstGeom>
        </p:spPr>
      </p:pic>
      <p:pic>
        <p:nvPicPr>
          <p:cNvPr id="11" name="Picture 10" descr="A screenshot of a computer program&#10;&#10;AI-generated content may be incorrect.">
            <a:extLst>
              <a:ext uri="{FF2B5EF4-FFF2-40B4-BE49-F238E27FC236}">
                <a16:creationId xmlns:a16="http://schemas.microsoft.com/office/drawing/2014/main" id="{B325D2F9-5567-7CC5-8FD9-7CC9852E4D91}"/>
              </a:ext>
            </a:extLst>
          </p:cNvPr>
          <p:cNvPicPr>
            <a:picLocks noChangeAspect="1"/>
          </p:cNvPicPr>
          <p:nvPr/>
        </p:nvPicPr>
        <p:blipFill>
          <a:blip r:embed="rId4">
            <a:extLst>
              <a:ext uri="{28A0092B-C50C-407E-A947-70E740481C1C}">
                <a14:useLocalDpi xmlns:a14="http://schemas.microsoft.com/office/drawing/2010/main" val="0"/>
              </a:ext>
            </a:extLst>
          </a:blip>
          <a:srcRect r="11735" b="4"/>
          <a:stretch/>
        </p:blipFill>
        <p:spPr>
          <a:xfrm>
            <a:off x="8116741" y="3428999"/>
            <a:ext cx="4083837" cy="344681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2697858-F7FF-BDB7-5F1A-43D075E86B7F}"/>
              </a:ext>
            </a:extLst>
          </p:cNvPr>
          <p:cNvPicPr>
            <a:picLocks noChangeAspect="1"/>
          </p:cNvPicPr>
          <p:nvPr/>
        </p:nvPicPr>
        <p:blipFill>
          <a:blip r:embed="rId5">
            <a:extLst>
              <a:ext uri="{28A0092B-C50C-407E-A947-70E740481C1C}">
                <a14:useLocalDpi xmlns:a14="http://schemas.microsoft.com/office/drawing/2010/main" val="0"/>
              </a:ext>
            </a:extLst>
          </a:blip>
          <a:srcRect l="3945" r="15879" b="2"/>
          <a:stretch/>
        </p:blipFill>
        <p:spPr>
          <a:xfrm>
            <a:off x="8116741" y="1658"/>
            <a:ext cx="4083839" cy="3438124"/>
          </a:xfrm>
          <a:prstGeom prst="rect">
            <a:avLst/>
          </a:prstGeom>
        </p:spPr>
      </p:pic>
    </p:spTree>
    <p:extLst>
      <p:ext uri="{BB962C8B-B14F-4D97-AF65-F5344CB8AC3E}">
        <p14:creationId xmlns:p14="http://schemas.microsoft.com/office/powerpoint/2010/main" val="65258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6C745-C91E-E79D-471C-BCD8A37ED9AD}"/>
              </a:ext>
            </a:extLst>
          </p:cNvPr>
          <p:cNvSpPr>
            <a:spLocks noGrp="1"/>
          </p:cNvSpPr>
          <p:nvPr>
            <p:ph type="title"/>
          </p:nvPr>
        </p:nvSpPr>
        <p:spPr>
          <a:xfrm>
            <a:off x="1043631" y="809898"/>
            <a:ext cx="9942716" cy="1554480"/>
          </a:xfrm>
        </p:spPr>
        <p:txBody>
          <a:bodyPr anchor="ctr">
            <a:normAutofit/>
          </a:bodyPr>
          <a:lstStyle/>
          <a:p>
            <a:r>
              <a:rPr lang="en-US" sz="4800" dirty="0"/>
              <a:t>CONCLUSION  										</a:t>
            </a:r>
          </a:p>
        </p:txBody>
      </p:sp>
      <p:sp>
        <p:nvSpPr>
          <p:cNvPr id="3" name="Content Placeholder 2">
            <a:extLst>
              <a:ext uri="{FF2B5EF4-FFF2-40B4-BE49-F238E27FC236}">
                <a16:creationId xmlns:a16="http://schemas.microsoft.com/office/drawing/2014/main" id="{2A8752FF-04D1-C978-4BBB-1D90C85AF6C0}"/>
              </a:ext>
            </a:extLst>
          </p:cNvPr>
          <p:cNvSpPr>
            <a:spLocks noGrp="1"/>
          </p:cNvSpPr>
          <p:nvPr>
            <p:ph idx="1"/>
          </p:nvPr>
        </p:nvSpPr>
        <p:spPr>
          <a:xfrm>
            <a:off x="1045028" y="3017522"/>
            <a:ext cx="9941319" cy="3124658"/>
          </a:xfrm>
        </p:spPr>
        <p:txBody>
          <a:bodyPr anchor="ctr">
            <a:normAutofit/>
          </a:bodyPr>
          <a:lstStyle/>
          <a:p>
            <a:r>
              <a:rPr lang="en-US" sz="2400"/>
              <a:t>AI-based fake news detection leverages advanced NLP models like BERT to achieve high accuracy in identifying misinformation. While effective, challenges remain in acquiring diverse data and adapting to evolving fake news patterns. Future efforts should focus on richer datasets, multimodal analysis, and robust model development.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68702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83BCA-462E-2061-2108-DBD6F279FABF}"/>
              </a:ext>
            </a:extLst>
          </p:cNvPr>
          <p:cNvSpPr>
            <a:spLocks noGrp="1"/>
          </p:cNvSpPr>
          <p:nvPr>
            <p:ph type="title"/>
          </p:nvPr>
        </p:nvSpPr>
        <p:spPr>
          <a:xfrm>
            <a:off x="1043631" y="809898"/>
            <a:ext cx="9942716" cy="1554480"/>
          </a:xfrm>
        </p:spPr>
        <p:txBody>
          <a:bodyPr anchor="ctr">
            <a:normAutofit/>
          </a:bodyPr>
          <a:lstStyle/>
          <a:p>
            <a:r>
              <a:rPr lang="en-US" sz="4800" dirty="0"/>
              <a:t>FUTURE SCOPE</a:t>
            </a:r>
          </a:p>
        </p:txBody>
      </p:sp>
      <p:sp>
        <p:nvSpPr>
          <p:cNvPr id="3" name="Content Placeholder 2">
            <a:extLst>
              <a:ext uri="{FF2B5EF4-FFF2-40B4-BE49-F238E27FC236}">
                <a16:creationId xmlns:a16="http://schemas.microsoft.com/office/drawing/2014/main" id="{EAB45AEC-FBA9-B3B8-5747-31692AE541BE}"/>
              </a:ext>
            </a:extLst>
          </p:cNvPr>
          <p:cNvSpPr>
            <a:spLocks noGrp="1"/>
          </p:cNvSpPr>
          <p:nvPr>
            <p:ph idx="1"/>
          </p:nvPr>
        </p:nvSpPr>
        <p:spPr>
          <a:xfrm>
            <a:off x="1045028" y="3017522"/>
            <a:ext cx="9941319" cy="3124658"/>
          </a:xfrm>
        </p:spPr>
        <p:txBody>
          <a:bodyPr anchor="ctr">
            <a:normAutofit/>
          </a:bodyPr>
          <a:lstStyle/>
          <a:p>
            <a:pPr marL="0" indent="0">
              <a:buNone/>
            </a:pPr>
            <a:r>
              <a:rPr lang="en-IN" sz="2000"/>
              <a:t>🔹 </a:t>
            </a:r>
            <a:r>
              <a:rPr lang="en-IN" sz="2000" b="1"/>
              <a:t>Multimodal AI</a:t>
            </a:r>
            <a:r>
              <a:rPr lang="en-IN" sz="2000"/>
              <a:t> – Fuse text, image, and network data for richer fake news detection.</a:t>
            </a:r>
            <a:br>
              <a:rPr lang="en-IN" sz="2000"/>
            </a:br>
            <a:r>
              <a:rPr lang="en-IN" sz="2000"/>
              <a:t>🔹 </a:t>
            </a:r>
            <a:r>
              <a:rPr lang="en-IN" sz="2000" b="1"/>
              <a:t>Smarter Models</a:t>
            </a:r>
            <a:r>
              <a:rPr lang="en-IN" sz="2000"/>
              <a:t> – Use LLMs for fact-checking; vision models for analyzing image credibility.</a:t>
            </a:r>
            <a:br>
              <a:rPr lang="en-IN" sz="2000"/>
            </a:br>
            <a:r>
              <a:rPr lang="en-IN" sz="2000"/>
              <a:t>🔹 </a:t>
            </a:r>
            <a:r>
              <a:rPr lang="en-IN" sz="2000" b="1"/>
              <a:t>Adversarial &amp; Lifelong Learning</a:t>
            </a:r>
            <a:r>
              <a:rPr lang="en-IN" sz="2000"/>
              <a:t> – Evolve with generative AI through robust, adaptive training.</a:t>
            </a:r>
            <a:br>
              <a:rPr lang="en-IN" sz="2000"/>
            </a:br>
            <a:r>
              <a:rPr lang="en-IN" sz="2000"/>
              <a:t>🔹 </a:t>
            </a:r>
            <a:r>
              <a:rPr lang="en-IN" sz="2000" b="1"/>
              <a:t>Global Language Support</a:t>
            </a:r>
            <a:r>
              <a:rPr lang="en-IN" sz="2000"/>
              <a:t> – Detect misinformation across languages and regions.</a:t>
            </a:r>
            <a:br>
              <a:rPr lang="en-IN" sz="2000"/>
            </a:br>
            <a:r>
              <a:rPr lang="en-IN" sz="2000"/>
              <a:t>🔹 </a:t>
            </a:r>
            <a:r>
              <a:rPr lang="en-IN" sz="2000" b="1"/>
              <a:t>Bias &amp; Propaganda Detection</a:t>
            </a:r>
            <a:r>
              <a:rPr lang="en-IN" sz="2000"/>
              <a:t> – Spot subtle manipulations and narrative framing.</a:t>
            </a:r>
            <a:br>
              <a:rPr lang="en-IN" sz="2000"/>
            </a:br>
            <a:r>
              <a:rPr lang="en-IN" sz="2000"/>
              <a:t>🔹 </a:t>
            </a:r>
            <a:r>
              <a:rPr lang="en-IN" sz="2000" b="1"/>
              <a:t>User-Guided AI</a:t>
            </a:r>
            <a:r>
              <a:rPr lang="en-IN" sz="2000"/>
              <a:t> – Integrate real-time feedback and active learning for continuous improvement.</a:t>
            </a:r>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03331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3C1C2-7819-AA12-EB2D-60B36408B6BD}"/>
              </a:ext>
            </a:extLst>
          </p:cNvPr>
          <p:cNvSpPr>
            <a:spLocks noGrp="1"/>
          </p:cNvSpPr>
          <p:nvPr>
            <p:ph type="title"/>
          </p:nvPr>
        </p:nvSpPr>
        <p:spPr>
          <a:xfrm>
            <a:off x="808638" y="386930"/>
            <a:ext cx="9236700" cy="1188950"/>
          </a:xfrm>
        </p:spPr>
        <p:txBody>
          <a:bodyPr anchor="b">
            <a:normAutofit/>
          </a:bodyPr>
          <a:lstStyle/>
          <a:p>
            <a:r>
              <a:rPr lang="en-US" sz="3800"/>
              <a:t>HOW THE SYSTEM DIFFERS FROM EXISTING SYSTEMS</a:t>
            </a:r>
          </a:p>
        </p:txBody>
      </p:sp>
      <p:grpSp>
        <p:nvGrpSpPr>
          <p:cNvPr id="34" name="Group 3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5" name="Rectangle 3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AB99FF-0E48-0F6F-B94C-907A01F04DC6}"/>
              </a:ext>
            </a:extLst>
          </p:cNvPr>
          <p:cNvSpPr>
            <a:spLocks noGrp="1"/>
          </p:cNvSpPr>
          <p:nvPr>
            <p:ph idx="1"/>
          </p:nvPr>
        </p:nvSpPr>
        <p:spPr>
          <a:xfrm>
            <a:off x="793660" y="2599509"/>
            <a:ext cx="10143668" cy="3435531"/>
          </a:xfrm>
        </p:spPr>
        <p:txBody>
          <a:bodyPr anchor="ctr">
            <a:normAutofit/>
          </a:bodyPr>
          <a:lstStyle/>
          <a:p>
            <a:pPr marL="0" indent="0">
              <a:buNone/>
            </a:pPr>
            <a:r>
              <a:rPr lang="en-US" sz="2000"/>
              <a:t>1️⃣ </a:t>
            </a:r>
            <a:r>
              <a:rPr lang="en-US" sz="2000" b="1"/>
              <a:t>Advanced AI-Based Detection</a:t>
            </a:r>
            <a:r>
              <a:rPr lang="en-US" sz="2000"/>
              <a:t> – Unlike manual or rule-based systems, our model uses cutting-edge NLP and deep learning (e.g., BERT) to understand language context and semantics.</a:t>
            </a:r>
            <a:br>
              <a:rPr lang="en-US" sz="2000"/>
            </a:br>
            <a:r>
              <a:rPr lang="en-US" sz="2000"/>
              <a:t>2️⃣ </a:t>
            </a:r>
            <a:r>
              <a:rPr lang="en-US" sz="2000" b="1"/>
              <a:t>Multi-Format Input Analysis</a:t>
            </a:r>
            <a:r>
              <a:rPr lang="en-US" sz="2000"/>
              <a:t> – While most tools only analyze raw text, our system accepts both plain text and PDFs, making it flexible for real-world content formats.</a:t>
            </a:r>
            <a:br>
              <a:rPr lang="en-US" sz="2000"/>
            </a:br>
            <a:r>
              <a:rPr lang="en-US" sz="2000"/>
              <a:t>3️⃣ </a:t>
            </a:r>
            <a:r>
              <a:rPr lang="en-US" sz="2000" b="1"/>
              <a:t>Exceptionally High Accuracy</a:t>
            </a:r>
            <a:r>
              <a:rPr lang="en-US" sz="2000"/>
              <a:t> – Our system achieves a rare </a:t>
            </a:r>
            <a:r>
              <a:rPr lang="en-US" sz="2000" b="1"/>
              <a:t>99.8% accuracy</a:t>
            </a:r>
            <a:r>
              <a:rPr lang="en-US" sz="2000"/>
              <a:t>, surpassing most existing fake news detectors, which struggle with nuanced or new content.</a:t>
            </a:r>
            <a:br>
              <a:rPr lang="en-US" sz="2000"/>
            </a:br>
            <a:r>
              <a:rPr lang="en-US" sz="2000"/>
              <a:t>4️⃣ </a:t>
            </a:r>
            <a:r>
              <a:rPr lang="en-US" sz="2000" b="1"/>
              <a:t>Instant &amp; Interpretable Results</a:t>
            </a:r>
            <a:r>
              <a:rPr lang="en-US" sz="2000"/>
              <a:t> – Unlike black-box systems, our solution provides real-time decisions along with confidence scores to promote transparency and trust.</a:t>
            </a:r>
            <a:br>
              <a:rPr lang="en-US" sz="2000"/>
            </a:br>
            <a:r>
              <a:rPr lang="en-US" sz="2000"/>
              <a:t>5️⃣ </a:t>
            </a:r>
            <a:r>
              <a:rPr lang="en-US" sz="2000" b="1"/>
              <a:t>Adaptive Learning Capability</a:t>
            </a:r>
            <a:r>
              <a:rPr lang="en-US" sz="2000"/>
              <a:t> – Continuously learns from new patterns of misinformation, ensuring relevance in a rapidly evolving media landscape.</a:t>
            </a:r>
          </a:p>
          <a:p>
            <a:pPr marL="0" indent="0">
              <a:buNone/>
            </a:pPr>
            <a:endParaRPr lang="en-US" sz="2000"/>
          </a:p>
        </p:txBody>
      </p:sp>
    </p:spTree>
    <p:extLst>
      <p:ext uri="{BB962C8B-B14F-4D97-AF65-F5344CB8AC3E}">
        <p14:creationId xmlns:p14="http://schemas.microsoft.com/office/powerpoint/2010/main" val="766103936"/>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203</TotalTime>
  <Words>877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ADLaM Display</vt:lpstr>
      <vt:lpstr>Aptos</vt:lpstr>
      <vt:lpstr>Aptos Display</vt:lpstr>
      <vt:lpstr>Arial</vt:lpstr>
      <vt:lpstr>Calibri</vt:lpstr>
      <vt:lpstr>Times New Roman</vt:lpstr>
      <vt:lpstr>Office Theme</vt:lpstr>
      <vt:lpstr>AI Powered Fake News Detection</vt:lpstr>
      <vt:lpstr>      INTRODUCTION</vt:lpstr>
      <vt:lpstr>       PROBLEM STATEMENT</vt:lpstr>
      <vt:lpstr>SYSTEM  ARCHITECTURE</vt:lpstr>
      <vt:lpstr>KEY FEATURES </vt:lpstr>
      <vt:lpstr>OUTPUTS</vt:lpstr>
      <vt:lpstr>CONCLUSION            </vt:lpstr>
      <vt:lpstr>FUTURE SCOPE</vt:lpstr>
      <vt:lpstr>HOW THE SYSTEM DIFFERS FROM EXISTING SYSTEMS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Sharvari Patil</dc:creator>
  <cp:lastModifiedBy>Mendis, Steve Collin</cp:lastModifiedBy>
  <cp:revision>4</cp:revision>
  <dcterms:created xsi:type="dcterms:W3CDTF">2025-03-03T17:45:06Z</dcterms:created>
  <dcterms:modified xsi:type="dcterms:W3CDTF">2025-05-02T21:12:15Z</dcterms:modified>
</cp:coreProperties>
</file>