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s/slide42.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41.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3.xml" ContentType="application/vnd.openxmlformats-officedocument.drawingml.chart+xml"/>
  <Override PartName="/ppt/theme/theme3.xml" ContentType="application/vnd.openxmlformats-officedocument.theme+xml"/>
  <Override PartName="/ppt/charts/chart2.xml" ContentType="application/vnd.openxmlformats-officedocument.drawingml.char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harts/chart1.xml" ContentType="application/vnd.openxmlformats-officedocument.drawingml.chart+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handoutMasterIdLst>
    <p:handoutMasterId r:id="rId58"/>
  </p:handoutMasterIdLst>
  <p:sldIdLst>
    <p:sldId id="256" r:id="rId2"/>
    <p:sldId id="268" r:id="rId3"/>
    <p:sldId id="308" r:id="rId4"/>
    <p:sldId id="257" r:id="rId5"/>
    <p:sldId id="258" r:id="rId6"/>
    <p:sldId id="312" r:id="rId7"/>
    <p:sldId id="287" r:id="rId8"/>
    <p:sldId id="296" r:id="rId9"/>
    <p:sldId id="309" r:id="rId10"/>
    <p:sldId id="318" r:id="rId11"/>
    <p:sldId id="310" r:id="rId12"/>
    <p:sldId id="262" r:id="rId13"/>
    <p:sldId id="263" r:id="rId14"/>
    <p:sldId id="269" r:id="rId15"/>
    <p:sldId id="264" r:id="rId16"/>
    <p:sldId id="265" r:id="rId17"/>
    <p:sldId id="266" r:id="rId18"/>
    <p:sldId id="259" r:id="rId19"/>
    <p:sldId id="277" r:id="rId20"/>
    <p:sldId id="311" r:id="rId21"/>
    <p:sldId id="271" r:id="rId22"/>
    <p:sldId id="272" r:id="rId23"/>
    <p:sldId id="273" r:id="rId24"/>
    <p:sldId id="276" r:id="rId25"/>
    <p:sldId id="317" r:id="rId26"/>
    <p:sldId id="319" r:id="rId27"/>
    <p:sldId id="316" r:id="rId28"/>
    <p:sldId id="275" r:id="rId29"/>
    <p:sldId id="320" r:id="rId30"/>
    <p:sldId id="315" r:id="rId31"/>
    <p:sldId id="323" r:id="rId32"/>
    <p:sldId id="281" r:id="rId33"/>
    <p:sldId id="280" r:id="rId34"/>
    <p:sldId id="282" r:id="rId35"/>
    <p:sldId id="283" r:id="rId36"/>
    <p:sldId id="322" r:id="rId37"/>
    <p:sldId id="286" r:id="rId38"/>
    <p:sldId id="285" r:id="rId39"/>
    <p:sldId id="288" r:id="rId40"/>
    <p:sldId id="290" r:id="rId41"/>
    <p:sldId id="289" r:id="rId42"/>
    <p:sldId id="291" r:id="rId43"/>
    <p:sldId id="292" r:id="rId44"/>
    <p:sldId id="293" r:id="rId45"/>
    <p:sldId id="294" r:id="rId46"/>
    <p:sldId id="295" r:id="rId47"/>
    <p:sldId id="297" r:id="rId48"/>
    <p:sldId id="298" r:id="rId49"/>
    <p:sldId id="299" r:id="rId50"/>
    <p:sldId id="303" r:id="rId51"/>
    <p:sldId id="300" r:id="rId52"/>
    <p:sldId id="301" r:id="rId53"/>
    <p:sldId id="302" r:id="rId54"/>
    <p:sldId id="304" r:id="rId55"/>
    <p:sldId id="313" r:id="rId56"/>
  </p:sldIdLst>
  <p:sldSz cx="9144000" cy="6858000" type="screen4x3"/>
  <p:notesSz cx="6723063" cy="9853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20" autoAdjust="0"/>
  </p:normalViewPr>
  <p:slideViewPr>
    <p:cSldViewPr>
      <p:cViewPr varScale="1">
        <p:scale>
          <a:sx n="97" d="100"/>
          <a:sy n="97" d="100"/>
        </p:scale>
        <p:origin x="20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66"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65"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therine Noonan" userId="81263b5f-85eb-44c1-af36-3c8effbd7a94" providerId="ADAL" clId="{A84D6C15-0AAE-41B2-81C1-7A4054861310}"/>
    <pc:docChg chg="custSel modSld">
      <pc:chgData name="Catherine Noonan" userId="81263b5f-85eb-44c1-af36-3c8effbd7a94" providerId="ADAL" clId="{A84D6C15-0AAE-41B2-81C1-7A4054861310}" dt="2022-02-01T17:47:38.581" v="915" actId="20577"/>
      <pc:docMkLst>
        <pc:docMk/>
      </pc:docMkLst>
      <pc:sldChg chg="modSp mod modNotesTx">
        <pc:chgData name="Catherine Noonan" userId="81263b5f-85eb-44c1-af36-3c8effbd7a94" providerId="ADAL" clId="{A84D6C15-0AAE-41B2-81C1-7A4054861310}" dt="2022-02-01T17:26:37.148" v="764" actId="20577"/>
        <pc:sldMkLst>
          <pc:docMk/>
          <pc:sldMk cId="1948788114" sldId="258"/>
        </pc:sldMkLst>
        <pc:spChg chg="mod">
          <ac:chgData name="Catherine Noonan" userId="81263b5f-85eb-44c1-af36-3c8effbd7a94" providerId="ADAL" clId="{A84D6C15-0AAE-41B2-81C1-7A4054861310}" dt="2022-02-01T17:16:02.668" v="62" actId="14"/>
          <ac:spMkLst>
            <pc:docMk/>
            <pc:sldMk cId="1948788114" sldId="258"/>
            <ac:spMk id="3" creationId="{00000000-0000-0000-0000-000000000000}"/>
          </ac:spMkLst>
        </pc:spChg>
      </pc:sldChg>
      <pc:sldChg chg="modSp mod">
        <pc:chgData name="Catherine Noonan" userId="81263b5f-85eb-44c1-af36-3c8effbd7a94" providerId="ADAL" clId="{A84D6C15-0AAE-41B2-81C1-7A4054861310}" dt="2022-02-01T17:28:19.292" v="817" actId="20577"/>
        <pc:sldMkLst>
          <pc:docMk/>
          <pc:sldMk cId="3936977303" sldId="260"/>
        </pc:sldMkLst>
        <pc:spChg chg="mod">
          <ac:chgData name="Catherine Noonan" userId="81263b5f-85eb-44c1-af36-3c8effbd7a94" providerId="ADAL" clId="{A84D6C15-0AAE-41B2-81C1-7A4054861310}" dt="2022-02-01T17:28:19.292" v="817" actId="20577"/>
          <ac:spMkLst>
            <pc:docMk/>
            <pc:sldMk cId="3936977303" sldId="260"/>
            <ac:spMk id="3" creationId="{00000000-0000-0000-0000-000000000000}"/>
          </ac:spMkLst>
        </pc:spChg>
      </pc:sldChg>
      <pc:sldChg chg="modSp mod modNotesTx">
        <pc:chgData name="Catherine Noonan" userId="81263b5f-85eb-44c1-af36-3c8effbd7a94" providerId="ADAL" clId="{A84D6C15-0AAE-41B2-81C1-7A4054861310}" dt="2022-02-01T17:47:38.581" v="915" actId="20577"/>
        <pc:sldMkLst>
          <pc:docMk/>
          <pc:sldMk cId="1544296974" sldId="265"/>
        </pc:sldMkLst>
        <pc:spChg chg="mod">
          <ac:chgData name="Catherine Noonan" userId="81263b5f-85eb-44c1-af36-3c8effbd7a94" providerId="ADAL" clId="{A84D6C15-0AAE-41B2-81C1-7A4054861310}" dt="2022-02-01T17:40:43.575" v="823" actId="20577"/>
          <ac:spMkLst>
            <pc:docMk/>
            <pc:sldMk cId="1544296974" sldId="265"/>
            <ac:spMk id="2" creationId="{00000000-0000-0000-0000-000000000000}"/>
          </ac:spMkLst>
        </pc:spChg>
        <pc:spChg chg="mod">
          <ac:chgData name="Catherine Noonan" userId="81263b5f-85eb-44c1-af36-3c8effbd7a94" providerId="ADAL" clId="{A84D6C15-0AAE-41B2-81C1-7A4054861310}" dt="2022-02-01T17:43:10.747" v="847" actId="20577"/>
          <ac:spMkLst>
            <pc:docMk/>
            <pc:sldMk cId="1544296974" sldId="265"/>
            <ac:spMk id="3" creationId="{00000000-0000-0000-0000-000000000000}"/>
          </ac:spMkLst>
        </pc:spChg>
      </pc:sldChg>
      <pc:sldChg chg="modSp mod">
        <pc:chgData name="Catherine Noonan" userId="81263b5f-85eb-44c1-af36-3c8effbd7a94" providerId="ADAL" clId="{A84D6C15-0AAE-41B2-81C1-7A4054861310}" dt="2022-02-01T17:14:07.165" v="36" actId="20577"/>
        <pc:sldMkLst>
          <pc:docMk/>
          <pc:sldMk cId="1101656755" sldId="308"/>
        </pc:sldMkLst>
        <pc:spChg chg="mod">
          <ac:chgData name="Catherine Noonan" userId="81263b5f-85eb-44c1-af36-3c8effbd7a94" providerId="ADAL" clId="{A84D6C15-0AAE-41B2-81C1-7A4054861310}" dt="2022-02-01T17:14:07.165" v="36" actId="20577"/>
          <ac:spMkLst>
            <pc:docMk/>
            <pc:sldMk cId="1101656755" sldId="308"/>
            <ac:spMk id="3" creationId="{36B8BF00-D59F-4AC9-8486-751A690C1B3A}"/>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manualLayout>
          <c:layoutTarget val="inner"/>
          <c:xMode val="edge"/>
          <c:yMode val="edge"/>
          <c:x val="0.1087962534095003"/>
          <c:y val="0.11562510936132983"/>
          <c:w val="0.75953707992383301"/>
          <c:h val="0.57357874015748034"/>
        </c:manualLayout>
      </c:layout>
      <c:scatterChart>
        <c:scatterStyle val="smoothMarker"/>
        <c:varyColors val="0"/>
        <c:ser>
          <c:idx val="0"/>
          <c:order val="0"/>
          <c:tx>
            <c:v>y=x</c:v>
          </c:tx>
          <c:xVal>
            <c:numRef>
              <c:f>Sheet1!$A$3:$A$23</c:f>
              <c:numCache>
                <c:formatCode>General</c:formatCode>
                <c:ptCount val="21"/>
                <c:pt idx="10">
                  <c:v>0</c:v>
                </c:pt>
                <c:pt idx="11">
                  <c:v>1</c:v>
                </c:pt>
                <c:pt idx="12">
                  <c:v>2</c:v>
                </c:pt>
                <c:pt idx="13">
                  <c:v>3</c:v>
                </c:pt>
                <c:pt idx="14">
                  <c:v>4</c:v>
                </c:pt>
                <c:pt idx="15">
                  <c:v>5</c:v>
                </c:pt>
                <c:pt idx="16">
                  <c:v>6</c:v>
                </c:pt>
                <c:pt idx="17">
                  <c:v>7</c:v>
                </c:pt>
                <c:pt idx="18">
                  <c:v>8</c:v>
                </c:pt>
                <c:pt idx="19">
                  <c:v>9</c:v>
                </c:pt>
                <c:pt idx="20">
                  <c:v>10</c:v>
                </c:pt>
              </c:numCache>
            </c:numRef>
          </c:xVal>
          <c:yVal>
            <c:numRef>
              <c:f>Sheet1!$B$3:$B$23</c:f>
              <c:numCache>
                <c:formatCode>General</c:formatCode>
                <c:ptCount val="21"/>
                <c:pt idx="10">
                  <c:v>0</c:v>
                </c:pt>
                <c:pt idx="11">
                  <c:v>1</c:v>
                </c:pt>
                <c:pt idx="12">
                  <c:v>2</c:v>
                </c:pt>
                <c:pt idx="13">
                  <c:v>3</c:v>
                </c:pt>
                <c:pt idx="14">
                  <c:v>4</c:v>
                </c:pt>
                <c:pt idx="15">
                  <c:v>5</c:v>
                </c:pt>
                <c:pt idx="16">
                  <c:v>6</c:v>
                </c:pt>
                <c:pt idx="17">
                  <c:v>7</c:v>
                </c:pt>
                <c:pt idx="18">
                  <c:v>8</c:v>
                </c:pt>
                <c:pt idx="19">
                  <c:v>9</c:v>
                </c:pt>
                <c:pt idx="20">
                  <c:v>10</c:v>
                </c:pt>
              </c:numCache>
            </c:numRef>
          </c:yVal>
          <c:smooth val="1"/>
          <c:extLst>
            <c:ext xmlns:c16="http://schemas.microsoft.com/office/drawing/2014/chart" uri="{C3380CC4-5D6E-409C-BE32-E72D297353CC}">
              <c16:uniqueId val="{00000000-2A37-4009-B1CD-DBDC322C7848}"/>
            </c:ext>
          </c:extLst>
        </c:ser>
        <c:dLbls>
          <c:showLegendKey val="0"/>
          <c:showVal val="0"/>
          <c:showCatName val="0"/>
          <c:showSerName val="0"/>
          <c:showPercent val="0"/>
          <c:showBubbleSize val="0"/>
        </c:dLbls>
        <c:axId val="62561664"/>
        <c:axId val="62563840"/>
      </c:scatterChart>
      <c:valAx>
        <c:axId val="62561664"/>
        <c:scaling>
          <c:orientation val="minMax"/>
        </c:scaling>
        <c:delete val="0"/>
        <c:axPos val="b"/>
        <c:title>
          <c:tx>
            <c:rich>
              <a:bodyPr/>
              <a:lstStyle/>
              <a:p>
                <a:pPr>
                  <a:defRPr/>
                </a:pPr>
                <a:r>
                  <a:rPr lang="en-IE"/>
                  <a:t>x</a:t>
                </a:r>
              </a:p>
            </c:rich>
          </c:tx>
          <c:overlay val="0"/>
        </c:title>
        <c:numFmt formatCode="General" sourceLinked="1"/>
        <c:majorTickMark val="out"/>
        <c:minorTickMark val="none"/>
        <c:tickLblPos val="nextTo"/>
        <c:crossAx val="62563840"/>
        <c:crosses val="autoZero"/>
        <c:crossBetween val="midCat"/>
      </c:valAx>
      <c:valAx>
        <c:axId val="62563840"/>
        <c:scaling>
          <c:orientation val="minMax"/>
        </c:scaling>
        <c:delete val="0"/>
        <c:axPos val="l"/>
        <c:majorGridlines/>
        <c:title>
          <c:tx>
            <c:rich>
              <a:bodyPr rot="-5400000" vert="horz"/>
              <a:lstStyle/>
              <a:p>
                <a:pPr>
                  <a:defRPr/>
                </a:pPr>
                <a:r>
                  <a:rPr lang="en-IE"/>
                  <a:t>y</a:t>
                </a:r>
              </a:p>
            </c:rich>
          </c:tx>
          <c:overlay val="0"/>
        </c:title>
        <c:numFmt formatCode="General" sourceLinked="1"/>
        <c:majorTickMark val="out"/>
        <c:minorTickMark val="none"/>
        <c:tickLblPos val="nextTo"/>
        <c:crossAx val="62561664"/>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Murphy's</a:t>
            </a:r>
            <a:r>
              <a:rPr lang="en-US" baseline="0"/>
              <a:t> Law</a:t>
            </a:r>
            <a:endParaRPr lang="en-US"/>
          </a:p>
        </c:rich>
      </c:tx>
      <c:overlay val="0"/>
    </c:title>
    <c:autoTitleDeleted val="0"/>
    <c:plotArea>
      <c:layout/>
      <c:scatterChart>
        <c:scatterStyle val="smoothMarker"/>
        <c:varyColors val="0"/>
        <c:ser>
          <c:idx val="0"/>
          <c:order val="0"/>
          <c:tx>
            <c:v>y=x</c:v>
          </c:tx>
          <c:xVal>
            <c:numRef>
              <c:f>Sheet1!$A$3:$A$23</c:f>
              <c:numCache>
                <c:formatCode>General</c:formatCode>
                <c:ptCount val="21"/>
                <c:pt idx="10">
                  <c:v>0</c:v>
                </c:pt>
                <c:pt idx="11">
                  <c:v>1</c:v>
                </c:pt>
                <c:pt idx="12">
                  <c:v>2</c:v>
                </c:pt>
                <c:pt idx="13">
                  <c:v>3</c:v>
                </c:pt>
                <c:pt idx="14">
                  <c:v>4</c:v>
                </c:pt>
                <c:pt idx="15">
                  <c:v>5</c:v>
                </c:pt>
                <c:pt idx="16">
                  <c:v>6</c:v>
                </c:pt>
                <c:pt idx="17">
                  <c:v>7</c:v>
                </c:pt>
                <c:pt idx="18">
                  <c:v>8</c:v>
                </c:pt>
                <c:pt idx="19">
                  <c:v>9</c:v>
                </c:pt>
                <c:pt idx="20">
                  <c:v>10</c:v>
                </c:pt>
              </c:numCache>
            </c:numRef>
          </c:xVal>
          <c:yVal>
            <c:numRef>
              <c:f>Sheet1!$B$3:$B$23</c:f>
              <c:numCache>
                <c:formatCode>General</c:formatCode>
                <c:ptCount val="21"/>
                <c:pt idx="10">
                  <c:v>0</c:v>
                </c:pt>
                <c:pt idx="11">
                  <c:v>1</c:v>
                </c:pt>
                <c:pt idx="12">
                  <c:v>2</c:v>
                </c:pt>
                <c:pt idx="13">
                  <c:v>3</c:v>
                </c:pt>
                <c:pt idx="14">
                  <c:v>4</c:v>
                </c:pt>
                <c:pt idx="15">
                  <c:v>5</c:v>
                </c:pt>
                <c:pt idx="16">
                  <c:v>6</c:v>
                </c:pt>
                <c:pt idx="17">
                  <c:v>7</c:v>
                </c:pt>
                <c:pt idx="18">
                  <c:v>8</c:v>
                </c:pt>
                <c:pt idx="19">
                  <c:v>9</c:v>
                </c:pt>
                <c:pt idx="20">
                  <c:v>10</c:v>
                </c:pt>
              </c:numCache>
            </c:numRef>
          </c:yVal>
          <c:smooth val="1"/>
          <c:extLst>
            <c:ext xmlns:c16="http://schemas.microsoft.com/office/drawing/2014/chart" uri="{C3380CC4-5D6E-409C-BE32-E72D297353CC}">
              <c16:uniqueId val="{00000000-AF60-4724-A61F-17E1286D7683}"/>
            </c:ext>
          </c:extLst>
        </c:ser>
        <c:dLbls>
          <c:showLegendKey val="0"/>
          <c:showVal val="0"/>
          <c:showCatName val="0"/>
          <c:showSerName val="0"/>
          <c:showPercent val="0"/>
          <c:showBubbleSize val="0"/>
        </c:dLbls>
        <c:axId val="103835904"/>
        <c:axId val="103850368"/>
      </c:scatterChart>
      <c:valAx>
        <c:axId val="103835904"/>
        <c:scaling>
          <c:orientation val="minMax"/>
        </c:scaling>
        <c:delete val="0"/>
        <c:axPos val="b"/>
        <c:title>
          <c:tx>
            <c:rich>
              <a:bodyPr/>
              <a:lstStyle/>
              <a:p>
                <a:pPr>
                  <a:defRPr/>
                </a:pPr>
                <a:r>
                  <a:rPr lang="en-IE"/>
                  <a:t>Things</a:t>
                </a:r>
                <a:r>
                  <a:rPr lang="en-IE" baseline="0"/>
                  <a:t> that can go wrong</a:t>
                </a:r>
                <a:endParaRPr lang="en-IE"/>
              </a:p>
            </c:rich>
          </c:tx>
          <c:overlay val="0"/>
        </c:title>
        <c:numFmt formatCode="General" sourceLinked="1"/>
        <c:majorTickMark val="out"/>
        <c:minorTickMark val="none"/>
        <c:tickLblPos val="nextTo"/>
        <c:crossAx val="103850368"/>
        <c:crosses val="autoZero"/>
        <c:crossBetween val="midCat"/>
      </c:valAx>
      <c:valAx>
        <c:axId val="103850368"/>
        <c:scaling>
          <c:orientation val="minMax"/>
        </c:scaling>
        <c:delete val="0"/>
        <c:axPos val="l"/>
        <c:majorGridlines/>
        <c:title>
          <c:tx>
            <c:rich>
              <a:bodyPr rot="-5400000" vert="horz"/>
              <a:lstStyle/>
              <a:p>
                <a:pPr>
                  <a:defRPr/>
                </a:pPr>
                <a:r>
                  <a:rPr lang="en-IE"/>
                  <a:t>Things</a:t>
                </a:r>
                <a:r>
                  <a:rPr lang="en-IE" baseline="0"/>
                  <a:t> that will go wrong</a:t>
                </a:r>
                <a:endParaRPr lang="en-IE"/>
              </a:p>
            </c:rich>
          </c:tx>
          <c:overlay val="0"/>
        </c:title>
        <c:numFmt formatCode="General" sourceLinked="1"/>
        <c:majorTickMark val="out"/>
        <c:minorTickMark val="none"/>
        <c:tickLblPos val="nextTo"/>
        <c:crossAx val="103835904"/>
        <c:crosses val="autoZero"/>
        <c:crossBetween val="midCat"/>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y=x</c:v>
          </c:tx>
          <c:xVal>
            <c:numRef>
              <c:f>Sheet1!$A$3:$A$23</c:f>
              <c:numCache>
                <c:formatCode>General</c:formatCode>
                <c:ptCount val="21"/>
                <c:pt idx="10">
                  <c:v>0</c:v>
                </c:pt>
                <c:pt idx="11">
                  <c:v>1</c:v>
                </c:pt>
                <c:pt idx="12">
                  <c:v>2</c:v>
                </c:pt>
                <c:pt idx="13">
                  <c:v>3</c:v>
                </c:pt>
                <c:pt idx="14">
                  <c:v>4</c:v>
                </c:pt>
                <c:pt idx="15">
                  <c:v>5</c:v>
                </c:pt>
                <c:pt idx="16">
                  <c:v>6</c:v>
                </c:pt>
                <c:pt idx="17">
                  <c:v>7</c:v>
                </c:pt>
                <c:pt idx="18">
                  <c:v>8</c:v>
                </c:pt>
                <c:pt idx="19">
                  <c:v>9</c:v>
                </c:pt>
                <c:pt idx="20">
                  <c:v>10</c:v>
                </c:pt>
              </c:numCache>
            </c:numRef>
          </c:xVal>
          <c:yVal>
            <c:numRef>
              <c:f>Sheet1!$B$3:$B$23</c:f>
              <c:numCache>
                <c:formatCode>General</c:formatCode>
                <c:ptCount val="21"/>
                <c:pt idx="10">
                  <c:v>0</c:v>
                </c:pt>
                <c:pt idx="11">
                  <c:v>1</c:v>
                </c:pt>
                <c:pt idx="12">
                  <c:v>2</c:v>
                </c:pt>
                <c:pt idx="13">
                  <c:v>3</c:v>
                </c:pt>
                <c:pt idx="14">
                  <c:v>4</c:v>
                </c:pt>
                <c:pt idx="15">
                  <c:v>5</c:v>
                </c:pt>
                <c:pt idx="16">
                  <c:v>6</c:v>
                </c:pt>
                <c:pt idx="17">
                  <c:v>7</c:v>
                </c:pt>
                <c:pt idx="18">
                  <c:v>8</c:v>
                </c:pt>
                <c:pt idx="19">
                  <c:v>9</c:v>
                </c:pt>
                <c:pt idx="20">
                  <c:v>10</c:v>
                </c:pt>
              </c:numCache>
            </c:numRef>
          </c:yVal>
          <c:smooth val="1"/>
          <c:extLst>
            <c:ext xmlns:c16="http://schemas.microsoft.com/office/drawing/2014/chart" uri="{C3380CC4-5D6E-409C-BE32-E72D297353CC}">
              <c16:uniqueId val="{00000000-2912-46EC-9138-805277C25CB7}"/>
            </c:ext>
          </c:extLst>
        </c:ser>
        <c:dLbls>
          <c:showLegendKey val="0"/>
          <c:showVal val="0"/>
          <c:showCatName val="0"/>
          <c:showSerName val="0"/>
          <c:showPercent val="0"/>
          <c:showBubbleSize val="0"/>
        </c:dLbls>
        <c:axId val="112157824"/>
        <c:axId val="112159744"/>
      </c:scatterChart>
      <c:valAx>
        <c:axId val="112157824"/>
        <c:scaling>
          <c:orientation val="minMax"/>
        </c:scaling>
        <c:delete val="0"/>
        <c:axPos val="b"/>
        <c:title>
          <c:tx>
            <c:rich>
              <a:bodyPr/>
              <a:lstStyle/>
              <a:p>
                <a:pPr>
                  <a:defRPr/>
                </a:pPr>
                <a:r>
                  <a:rPr lang="en-IE"/>
                  <a:t>Acceptance</a:t>
                </a:r>
                <a:r>
                  <a:rPr lang="en-IE" baseline="0"/>
                  <a:t> of Grey Rainy Days</a:t>
                </a:r>
                <a:endParaRPr lang="en-IE"/>
              </a:p>
            </c:rich>
          </c:tx>
          <c:overlay val="0"/>
        </c:title>
        <c:numFmt formatCode="General" sourceLinked="1"/>
        <c:majorTickMark val="out"/>
        <c:minorTickMark val="none"/>
        <c:tickLblPos val="nextTo"/>
        <c:crossAx val="112159744"/>
        <c:crosses val="autoZero"/>
        <c:crossBetween val="midCat"/>
      </c:valAx>
      <c:valAx>
        <c:axId val="112159744"/>
        <c:scaling>
          <c:orientation val="minMax"/>
        </c:scaling>
        <c:delete val="0"/>
        <c:axPos val="l"/>
        <c:majorGridlines/>
        <c:title>
          <c:tx>
            <c:rich>
              <a:bodyPr rot="-5400000" vert="horz"/>
              <a:lstStyle/>
              <a:p>
                <a:pPr>
                  <a:defRPr/>
                </a:pPr>
                <a:r>
                  <a:rPr lang="en-IE"/>
                  <a:t>Time</a:t>
                </a:r>
                <a:r>
                  <a:rPr lang="en-IE" baseline="0"/>
                  <a:t> spent in Ireland</a:t>
                </a:r>
                <a:endParaRPr lang="en-IE"/>
              </a:p>
            </c:rich>
          </c:tx>
          <c:overlay val="0"/>
        </c:title>
        <c:numFmt formatCode="General" sourceLinked="1"/>
        <c:majorTickMark val="out"/>
        <c:minorTickMark val="none"/>
        <c:tickLblPos val="nextTo"/>
        <c:crossAx val="112157824"/>
        <c:crosses val="autoZero"/>
        <c:crossBetween val="midCat"/>
      </c:valAx>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3063" cy="492125"/>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08413" y="0"/>
            <a:ext cx="2913062" cy="492125"/>
          </a:xfrm>
          <a:prstGeom prst="rect">
            <a:avLst/>
          </a:prstGeom>
        </p:spPr>
        <p:txBody>
          <a:bodyPr vert="horz" lIns="91440" tIns="45720" rIns="91440" bIns="45720" rtlCol="0"/>
          <a:lstStyle>
            <a:lvl1pPr algn="r">
              <a:defRPr sz="1200"/>
            </a:lvl1pPr>
          </a:lstStyle>
          <a:p>
            <a:fld id="{2779D426-4F8C-4FC4-83C7-C206E13760EB}" type="datetimeFigureOut">
              <a:rPr lang="en-IE" smtClean="0"/>
              <a:t>04/02/2022</a:t>
            </a:fld>
            <a:endParaRPr lang="en-IE"/>
          </a:p>
        </p:txBody>
      </p:sp>
      <p:sp>
        <p:nvSpPr>
          <p:cNvPr id="4" name="Footer Placeholder 3"/>
          <p:cNvSpPr>
            <a:spLocks noGrp="1"/>
          </p:cNvSpPr>
          <p:nvPr>
            <p:ph type="ftr" sz="quarter" idx="2"/>
          </p:nvPr>
        </p:nvSpPr>
        <p:spPr>
          <a:xfrm>
            <a:off x="0" y="9359900"/>
            <a:ext cx="2913063" cy="492125"/>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08413" y="9359900"/>
            <a:ext cx="2913062" cy="492125"/>
          </a:xfrm>
          <a:prstGeom prst="rect">
            <a:avLst/>
          </a:prstGeom>
        </p:spPr>
        <p:txBody>
          <a:bodyPr vert="horz" lIns="91440" tIns="45720" rIns="91440" bIns="45720" rtlCol="0" anchor="b"/>
          <a:lstStyle>
            <a:lvl1pPr algn="r">
              <a:defRPr sz="1200"/>
            </a:lvl1pPr>
          </a:lstStyle>
          <a:p>
            <a:fld id="{BCFAF69D-9B53-49C7-B0D5-E672FCDE383F}" type="slidenum">
              <a:rPr lang="en-IE" smtClean="0"/>
              <a:t>‹#›</a:t>
            </a:fld>
            <a:endParaRPr lang="en-IE"/>
          </a:p>
        </p:txBody>
      </p:sp>
    </p:spTree>
    <p:extLst>
      <p:ext uri="{BB962C8B-B14F-4D97-AF65-F5344CB8AC3E}">
        <p14:creationId xmlns:p14="http://schemas.microsoft.com/office/powerpoint/2010/main" val="19463144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3063" cy="492125"/>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08413" y="0"/>
            <a:ext cx="2913062" cy="492125"/>
          </a:xfrm>
          <a:prstGeom prst="rect">
            <a:avLst/>
          </a:prstGeom>
        </p:spPr>
        <p:txBody>
          <a:bodyPr vert="horz" lIns="91440" tIns="45720" rIns="91440" bIns="45720" rtlCol="0"/>
          <a:lstStyle>
            <a:lvl1pPr algn="r">
              <a:defRPr sz="1200"/>
            </a:lvl1pPr>
          </a:lstStyle>
          <a:p>
            <a:fld id="{C837DBDB-CC6C-43D6-A9DF-4CAA8B1B01FA}" type="datetimeFigureOut">
              <a:rPr lang="en-IE" smtClean="0"/>
              <a:t>04/02/2022</a:t>
            </a:fld>
            <a:endParaRPr lang="en-IE"/>
          </a:p>
        </p:txBody>
      </p:sp>
      <p:sp>
        <p:nvSpPr>
          <p:cNvPr id="4" name="Slide Image Placeholder 3"/>
          <p:cNvSpPr>
            <a:spLocks noGrp="1" noRot="1" noChangeAspect="1"/>
          </p:cNvSpPr>
          <p:nvPr>
            <p:ph type="sldImg" idx="2"/>
          </p:nvPr>
        </p:nvSpPr>
        <p:spPr>
          <a:xfrm>
            <a:off x="900113" y="739775"/>
            <a:ext cx="4922837" cy="3694113"/>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73100" y="4679950"/>
            <a:ext cx="5378450" cy="44338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9359900"/>
            <a:ext cx="2913063" cy="492125"/>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08413" y="9359900"/>
            <a:ext cx="2913062" cy="492125"/>
          </a:xfrm>
          <a:prstGeom prst="rect">
            <a:avLst/>
          </a:prstGeom>
        </p:spPr>
        <p:txBody>
          <a:bodyPr vert="horz" lIns="91440" tIns="45720" rIns="91440" bIns="45720" rtlCol="0" anchor="b"/>
          <a:lstStyle>
            <a:lvl1pPr algn="r">
              <a:defRPr sz="1200"/>
            </a:lvl1pPr>
          </a:lstStyle>
          <a:p>
            <a:fld id="{27E9B88C-FE62-4559-A8FD-B0315E6895BD}" type="slidenum">
              <a:rPr lang="en-IE" smtClean="0"/>
              <a:t>‹#›</a:t>
            </a:fld>
            <a:endParaRPr lang="en-IE"/>
          </a:p>
        </p:txBody>
      </p:sp>
    </p:spTree>
    <p:extLst>
      <p:ext uri="{BB962C8B-B14F-4D97-AF65-F5344CB8AC3E}">
        <p14:creationId xmlns:p14="http://schemas.microsoft.com/office/powerpoint/2010/main" val="110976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7E9B88C-FE62-4559-A8FD-B0315E6895BD}" type="slidenum">
              <a:rPr lang="en-IE" smtClean="0"/>
              <a:t>5</a:t>
            </a:fld>
            <a:endParaRPr lang="en-IE"/>
          </a:p>
        </p:txBody>
      </p:sp>
    </p:spTree>
    <p:extLst>
      <p:ext uri="{BB962C8B-B14F-4D97-AF65-F5344CB8AC3E}">
        <p14:creationId xmlns:p14="http://schemas.microsoft.com/office/powerpoint/2010/main" val="2861655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7E9B88C-FE62-4559-A8FD-B0315E6895BD}" type="slidenum">
              <a:rPr lang="en-IE" smtClean="0"/>
              <a:t>7</a:t>
            </a:fld>
            <a:endParaRPr lang="en-IE"/>
          </a:p>
        </p:txBody>
      </p:sp>
    </p:spTree>
    <p:extLst>
      <p:ext uri="{BB962C8B-B14F-4D97-AF65-F5344CB8AC3E}">
        <p14:creationId xmlns:p14="http://schemas.microsoft.com/office/powerpoint/2010/main" val="1073299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7E9B88C-FE62-4559-A8FD-B0315E6895BD}" type="slidenum">
              <a:rPr lang="en-IE" smtClean="0"/>
              <a:t>9</a:t>
            </a:fld>
            <a:endParaRPr lang="en-IE"/>
          </a:p>
        </p:txBody>
      </p:sp>
    </p:spTree>
    <p:extLst>
      <p:ext uri="{BB962C8B-B14F-4D97-AF65-F5344CB8AC3E}">
        <p14:creationId xmlns:p14="http://schemas.microsoft.com/office/powerpoint/2010/main" val="798792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7E9B88C-FE62-4559-A8FD-B0315E6895BD}" type="slidenum">
              <a:rPr lang="en-IE" smtClean="0"/>
              <a:t>16</a:t>
            </a:fld>
            <a:endParaRPr lang="en-IE"/>
          </a:p>
        </p:txBody>
      </p:sp>
    </p:spTree>
    <p:extLst>
      <p:ext uri="{BB962C8B-B14F-4D97-AF65-F5344CB8AC3E}">
        <p14:creationId xmlns:p14="http://schemas.microsoft.com/office/powerpoint/2010/main" val="3567035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7E9B88C-FE62-4559-A8FD-B0315E6895BD}" type="slidenum">
              <a:rPr lang="en-IE" smtClean="0"/>
              <a:t>25</a:t>
            </a:fld>
            <a:endParaRPr lang="en-IE"/>
          </a:p>
        </p:txBody>
      </p:sp>
    </p:spTree>
    <p:extLst>
      <p:ext uri="{BB962C8B-B14F-4D97-AF65-F5344CB8AC3E}">
        <p14:creationId xmlns:p14="http://schemas.microsoft.com/office/powerpoint/2010/main" val="1971770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scale of the graphic doesn’t correspond to changes in the data being represented </a:t>
            </a:r>
            <a:endParaRPr lang="en-IE" dirty="0"/>
          </a:p>
          <a:p>
            <a:r>
              <a:rPr lang="en-IE"/>
              <a:t>Overlaid</a:t>
            </a:r>
            <a:r>
              <a:rPr lang="en-IE" baseline="0"/>
              <a:t> perspective </a:t>
            </a:r>
            <a:endParaRPr lang="en-IE" baseline="0" dirty="0"/>
          </a:p>
          <a:p>
            <a:r>
              <a:rPr lang="en-IE" baseline="0" dirty="0"/>
              <a:t>Incorrect horizontal spacing</a:t>
            </a:r>
            <a:endParaRPr lang="en-IE" dirty="0"/>
          </a:p>
        </p:txBody>
      </p:sp>
      <p:sp>
        <p:nvSpPr>
          <p:cNvPr id="4" name="Slide Number Placeholder 3"/>
          <p:cNvSpPr>
            <a:spLocks noGrp="1"/>
          </p:cNvSpPr>
          <p:nvPr>
            <p:ph type="sldNum" sz="quarter" idx="10"/>
          </p:nvPr>
        </p:nvSpPr>
        <p:spPr/>
        <p:txBody>
          <a:bodyPr/>
          <a:lstStyle/>
          <a:p>
            <a:fld id="{C0F7C5C6-C08E-49E4-9B3E-1FBF53AD9BE9}" type="slidenum">
              <a:rPr lang="en-IE" smtClean="0"/>
              <a:t>28</a:t>
            </a:fld>
            <a:endParaRPr lang="en-IE"/>
          </a:p>
        </p:txBody>
      </p:sp>
    </p:spTree>
    <p:extLst>
      <p:ext uri="{BB962C8B-B14F-4D97-AF65-F5344CB8AC3E}">
        <p14:creationId xmlns:p14="http://schemas.microsoft.com/office/powerpoint/2010/main" val="2367140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err="1"/>
              <a:t>OKCupid</a:t>
            </a:r>
            <a:r>
              <a:rPr lang="en-IE" dirty="0"/>
              <a:t> men taller?</a:t>
            </a:r>
          </a:p>
          <a:p>
            <a:endParaRPr lang="en-IE" dirty="0"/>
          </a:p>
        </p:txBody>
      </p:sp>
      <p:sp>
        <p:nvSpPr>
          <p:cNvPr id="4" name="Slide Number Placeholder 3"/>
          <p:cNvSpPr>
            <a:spLocks noGrp="1"/>
          </p:cNvSpPr>
          <p:nvPr>
            <p:ph type="sldNum" sz="quarter" idx="5"/>
          </p:nvPr>
        </p:nvSpPr>
        <p:spPr/>
        <p:txBody>
          <a:bodyPr/>
          <a:lstStyle/>
          <a:p>
            <a:fld id="{27E9B88C-FE62-4559-A8FD-B0315E6895BD}" type="slidenum">
              <a:rPr lang="en-IE" smtClean="0"/>
              <a:t>38</a:t>
            </a:fld>
            <a:endParaRPr lang="en-IE"/>
          </a:p>
        </p:txBody>
      </p:sp>
    </p:spTree>
    <p:extLst>
      <p:ext uri="{BB962C8B-B14F-4D97-AF65-F5344CB8AC3E}">
        <p14:creationId xmlns:p14="http://schemas.microsoft.com/office/powerpoint/2010/main" val="1720103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Anything that can go wrong will go wrong</a:t>
            </a:r>
          </a:p>
        </p:txBody>
      </p:sp>
      <p:sp>
        <p:nvSpPr>
          <p:cNvPr id="4" name="Slide Number Placeholder 3"/>
          <p:cNvSpPr>
            <a:spLocks noGrp="1"/>
          </p:cNvSpPr>
          <p:nvPr>
            <p:ph type="sldNum" sz="quarter" idx="5"/>
          </p:nvPr>
        </p:nvSpPr>
        <p:spPr/>
        <p:txBody>
          <a:bodyPr/>
          <a:lstStyle/>
          <a:p>
            <a:fld id="{27E9B88C-FE62-4559-A8FD-B0315E6895BD}" type="slidenum">
              <a:rPr lang="en-IE" smtClean="0"/>
              <a:t>52</a:t>
            </a:fld>
            <a:endParaRPr lang="en-IE"/>
          </a:p>
        </p:txBody>
      </p:sp>
    </p:spTree>
    <p:extLst>
      <p:ext uri="{BB962C8B-B14F-4D97-AF65-F5344CB8AC3E}">
        <p14:creationId xmlns:p14="http://schemas.microsoft.com/office/powerpoint/2010/main" val="1856386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7E9B88C-FE62-4559-A8FD-B0315E6895BD}" type="slidenum">
              <a:rPr lang="en-IE" smtClean="0"/>
              <a:t>53</a:t>
            </a:fld>
            <a:endParaRPr lang="en-IE"/>
          </a:p>
        </p:txBody>
      </p:sp>
    </p:spTree>
    <p:extLst>
      <p:ext uri="{BB962C8B-B14F-4D97-AF65-F5344CB8AC3E}">
        <p14:creationId xmlns:p14="http://schemas.microsoft.com/office/powerpoint/2010/main" val="2121025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F1A1A8C-2E95-4A6C-A7CF-43BD79933FE7}" type="datetimeFigureOut">
              <a:rPr lang="en-IE" smtClean="0"/>
              <a:t>04/02/2022</a:t>
            </a:fld>
            <a:endParaRPr lang="en-IE"/>
          </a:p>
        </p:txBody>
      </p:sp>
      <p:sp>
        <p:nvSpPr>
          <p:cNvPr id="17" name="Footer Placeholder 16"/>
          <p:cNvSpPr>
            <a:spLocks noGrp="1"/>
          </p:cNvSpPr>
          <p:nvPr>
            <p:ph type="ftr" sz="quarter" idx="11"/>
          </p:nvPr>
        </p:nvSpPr>
        <p:spPr/>
        <p:txBody>
          <a:bodyPr/>
          <a:lstStyle/>
          <a:p>
            <a:endParaRPr lang="en-IE"/>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834A0F6-B197-436B-9C11-8F0358897FD9}" type="slidenum">
              <a:rPr lang="en-IE" smtClean="0"/>
              <a:t>‹#›</a:t>
            </a:fld>
            <a:endParaRPr lang="en-IE"/>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1A1A8C-2E95-4A6C-A7CF-43BD79933FE7}" type="datetimeFigureOut">
              <a:rPr lang="en-IE" smtClean="0"/>
              <a:t>04/02/2022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834A0F6-B197-436B-9C11-8F0358897FD9}"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1A1A8C-2E95-4A6C-A7CF-43BD79933FE7}" type="datetimeFigureOut">
              <a:rPr lang="en-IE" smtClean="0"/>
              <a:t>04/02/2022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834A0F6-B197-436B-9C11-8F0358897FD9}" type="slidenum">
              <a:rPr lang="en-IE" smtClean="0"/>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F1A1A8C-2E95-4A6C-A7CF-43BD79933FE7}" type="datetimeFigureOut">
              <a:rPr lang="en-IE" smtClean="0"/>
              <a:t>04/02/2022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834A0F6-B197-436B-9C11-8F0358897FD9}" type="slidenum">
              <a:rPr lang="en-IE" smtClean="0"/>
              <a:t>‹#›</a:t>
            </a:fld>
            <a:endParaRPr lang="en-IE"/>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F1A1A8C-2E95-4A6C-A7CF-43BD79933FE7}" type="datetimeFigureOut">
              <a:rPr lang="en-IE" smtClean="0"/>
              <a:t>04/02/2022</a:t>
            </a:fld>
            <a:endParaRPr lang="en-IE"/>
          </a:p>
        </p:txBody>
      </p:sp>
      <p:sp>
        <p:nvSpPr>
          <p:cNvPr id="5" name="Footer Placeholder 4"/>
          <p:cNvSpPr>
            <a:spLocks noGrp="1"/>
          </p:cNvSpPr>
          <p:nvPr>
            <p:ph type="ftr" sz="quarter" idx="11"/>
          </p:nvPr>
        </p:nvSpPr>
        <p:spPr>
          <a:xfrm>
            <a:off x="800100" y="6172200"/>
            <a:ext cx="4000500" cy="457200"/>
          </a:xfrm>
        </p:spPr>
        <p:txBody>
          <a:bodyPr/>
          <a:lstStyle/>
          <a:p>
            <a:endParaRPr lang="en-IE"/>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834A0F6-B197-436B-9C11-8F0358897FD9}" type="slidenum">
              <a:rPr lang="en-IE" smtClean="0"/>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F1A1A8C-2E95-4A6C-A7CF-43BD79933FE7}" type="datetimeFigureOut">
              <a:rPr lang="en-IE" smtClean="0"/>
              <a:t>04/02/2022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834A0F6-B197-436B-9C11-8F0358897FD9}" type="slidenum">
              <a:rPr lang="en-IE" smtClean="0"/>
              <a:t>‹#›</a:t>
            </a:fld>
            <a:endParaRPr lang="en-IE"/>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CF1A1A8C-2E95-4A6C-A7CF-43BD79933FE7}" type="datetimeFigureOut">
              <a:rPr lang="en-IE" smtClean="0"/>
              <a:t>04/02/2022</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0834A0F6-B197-436B-9C11-8F0358897FD9}" type="slidenum">
              <a:rPr lang="en-IE" smtClean="0"/>
              <a:t>‹#›</a:t>
            </a:fld>
            <a:endParaRPr lang="en-IE"/>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F1A1A8C-2E95-4A6C-A7CF-43BD79933FE7}" type="datetimeFigureOut">
              <a:rPr lang="en-IE" smtClean="0"/>
              <a:t>04/02/2022</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0834A0F6-B197-436B-9C11-8F0358897FD9}" type="slidenum">
              <a:rPr lang="en-IE" smtClean="0"/>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1A1A8C-2E95-4A6C-A7CF-43BD79933FE7}" type="datetimeFigureOut">
              <a:rPr lang="en-IE" smtClean="0"/>
              <a:t>04/02/2022</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0834A0F6-B197-436B-9C11-8F0358897FD9}" type="slidenum">
              <a:rPr lang="en-IE" smtClean="0"/>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F1A1A8C-2E95-4A6C-A7CF-43BD79933FE7}" type="datetimeFigureOut">
              <a:rPr lang="en-IE" smtClean="0"/>
              <a:t>04/02/2022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834A0F6-B197-436B-9C11-8F0358897FD9}" type="slidenum">
              <a:rPr lang="en-IE" smtClean="0"/>
              <a:t>‹#›</a:t>
            </a:fld>
            <a:endParaRPr lang="en-IE"/>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F1A1A8C-2E95-4A6C-A7CF-43BD79933FE7}" type="datetimeFigureOut">
              <a:rPr lang="en-IE" smtClean="0"/>
              <a:t>04/02/2022</a:t>
            </a:fld>
            <a:endParaRPr lang="en-IE"/>
          </a:p>
        </p:txBody>
      </p:sp>
      <p:sp>
        <p:nvSpPr>
          <p:cNvPr id="6" name="Footer Placeholder 5"/>
          <p:cNvSpPr>
            <a:spLocks noGrp="1"/>
          </p:cNvSpPr>
          <p:nvPr>
            <p:ph type="ftr" sz="quarter" idx="11"/>
          </p:nvPr>
        </p:nvSpPr>
        <p:spPr>
          <a:xfrm>
            <a:off x="914400" y="6172200"/>
            <a:ext cx="3886200" cy="457200"/>
          </a:xfrm>
        </p:spPr>
        <p:txBody>
          <a:bodyPr/>
          <a:lstStyle/>
          <a:p>
            <a:endParaRPr lang="en-IE"/>
          </a:p>
        </p:txBody>
      </p:sp>
      <p:sp>
        <p:nvSpPr>
          <p:cNvPr id="7" name="Slide Number Placeholder 6"/>
          <p:cNvSpPr>
            <a:spLocks noGrp="1"/>
          </p:cNvSpPr>
          <p:nvPr>
            <p:ph type="sldNum" sz="quarter" idx="12"/>
          </p:nvPr>
        </p:nvSpPr>
        <p:spPr>
          <a:xfrm>
            <a:off x="146304" y="6208776"/>
            <a:ext cx="457200" cy="457200"/>
          </a:xfrm>
        </p:spPr>
        <p:txBody>
          <a:bodyPr/>
          <a:lstStyle/>
          <a:p>
            <a:fld id="{0834A0F6-B197-436B-9C11-8F0358897FD9}" type="slidenum">
              <a:rPr lang="en-IE" smtClean="0"/>
              <a:t>‹#›</a:t>
            </a:fld>
            <a:endParaRPr lang="en-IE"/>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F1A1A8C-2E95-4A6C-A7CF-43BD79933FE7}" type="datetimeFigureOut">
              <a:rPr lang="en-IE" smtClean="0"/>
              <a:t>04/02/2022</a:t>
            </a:fld>
            <a:endParaRPr lang="en-IE"/>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E"/>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834A0F6-B197-436B-9C11-8F0358897FD9}" type="slidenum">
              <a:rPr lang="en-IE" smtClean="0"/>
              <a:t>‹#›</a:t>
            </a:fld>
            <a:endParaRPr lang="en-I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citydashboard.org/" TargetMode="External"/><Relationship Id="rId2" Type="http://schemas.openxmlformats.org/officeDocument/2006/relationships/hyperlink" Target="http://www.dublindashboard.i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www.ted.com/talks/hans_rosling_shows_the_best_stats_you_ve_ever_seen?language=e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libguides.ucd.ie/gisguide/FindSpatial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IE" sz="2800" dirty="0"/>
              <a:t>Introduction to Data Visualisation</a:t>
            </a:r>
          </a:p>
        </p:txBody>
      </p:sp>
      <p:sp>
        <p:nvSpPr>
          <p:cNvPr id="2" name="Title 1"/>
          <p:cNvSpPr>
            <a:spLocks noGrp="1"/>
          </p:cNvSpPr>
          <p:nvPr>
            <p:ph type="ctrTitle"/>
          </p:nvPr>
        </p:nvSpPr>
        <p:spPr/>
        <p:txBody>
          <a:bodyPr/>
          <a:lstStyle/>
          <a:p>
            <a:r>
              <a:rPr lang="en-IE" dirty="0"/>
              <a:t>Creative Coding 2 </a:t>
            </a:r>
          </a:p>
        </p:txBody>
      </p:sp>
    </p:spTree>
    <p:extLst>
      <p:ext uri="{BB962C8B-B14F-4D97-AF65-F5344CB8AC3E}">
        <p14:creationId xmlns:p14="http://schemas.microsoft.com/office/powerpoint/2010/main" val="3490373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9E3B3-5217-4B75-B226-3C33341BE7C9}"/>
              </a:ext>
            </a:extLst>
          </p:cNvPr>
          <p:cNvSpPr>
            <a:spLocks noGrp="1"/>
          </p:cNvSpPr>
          <p:nvPr>
            <p:ph type="title"/>
          </p:nvPr>
        </p:nvSpPr>
        <p:spPr/>
        <p:txBody>
          <a:bodyPr/>
          <a:lstStyle/>
          <a:p>
            <a:r>
              <a:rPr lang="en-IE" dirty="0"/>
              <a:t>Data</a:t>
            </a:r>
          </a:p>
        </p:txBody>
      </p:sp>
      <p:sp>
        <p:nvSpPr>
          <p:cNvPr id="3" name="Content Placeholder 2">
            <a:extLst>
              <a:ext uri="{FF2B5EF4-FFF2-40B4-BE49-F238E27FC236}">
                <a16:creationId xmlns:a16="http://schemas.microsoft.com/office/drawing/2014/main" id="{5DBF6E15-BF59-4AD8-B588-FECB690CDC55}"/>
              </a:ext>
            </a:extLst>
          </p:cNvPr>
          <p:cNvSpPr>
            <a:spLocks noGrp="1"/>
          </p:cNvSpPr>
          <p:nvPr>
            <p:ph sz="quarter" idx="1"/>
          </p:nvPr>
        </p:nvSpPr>
        <p:spPr/>
        <p:txBody>
          <a:bodyPr/>
          <a:lstStyle/>
          <a:p>
            <a:pPr algn="l">
              <a:buFont typeface="Arial" panose="020B0604020202020204" pitchFamily="34" charset="0"/>
              <a:buChar char="•"/>
            </a:pPr>
            <a:r>
              <a:rPr lang="en-US" i="0" dirty="0">
                <a:solidFill>
                  <a:srgbClr val="000000"/>
                </a:solidFill>
                <a:effectLst/>
                <a:cs typeface="Calibri" panose="020F0502020204030204" pitchFamily="34" charset="0"/>
              </a:rPr>
              <a:t>Google, Facebook, Microsoft, and Amazon store at least 1,200 </a:t>
            </a:r>
            <a:r>
              <a:rPr lang="en-US" b="1" i="1" dirty="0">
                <a:solidFill>
                  <a:srgbClr val="000000"/>
                </a:solidFill>
                <a:effectLst/>
                <a:cs typeface="Calibri" panose="020F0502020204030204" pitchFamily="34" charset="0"/>
              </a:rPr>
              <a:t>petabytes</a:t>
            </a:r>
            <a:r>
              <a:rPr lang="en-US" i="0" dirty="0">
                <a:solidFill>
                  <a:srgbClr val="000000"/>
                </a:solidFill>
                <a:effectLst/>
                <a:cs typeface="Calibri" panose="020F0502020204030204" pitchFamily="34" charset="0"/>
              </a:rPr>
              <a:t>  (one million gigabytes!) of information.</a:t>
            </a:r>
          </a:p>
          <a:p>
            <a:pPr lvl="1">
              <a:buFont typeface="Arial" panose="020B0604020202020204" pitchFamily="34" charset="0"/>
              <a:buChar char="•"/>
            </a:pPr>
            <a:r>
              <a:rPr lang="en-US" b="0" i="0" dirty="0">
                <a:solidFill>
                  <a:srgbClr val="202124"/>
                </a:solidFill>
                <a:effectLst/>
              </a:rPr>
              <a:t>a petabyte is the equivalent of 20 million tall filing cabinets or 500 billion pages of standard printed text!</a:t>
            </a:r>
            <a:endParaRPr lang="en-US" i="0" dirty="0">
              <a:solidFill>
                <a:srgbClr val="000000"/>
              </a:solidFill>
              <a:effectLst/>
              <a:cs typeface="Calibri" panose="020F0502020204030204" pitchFamily="34" charset="0"/>
            </a:endParaRPr>
          </a:p>
          <a:p>
            <a:pPr>
              <a:buFont typeface="Arial" panose="020B0604020202020204" pitchFamily="34" charset="0"/>
              <a:buChar char="•"/>
            </a:pPr>
            <a:r>
              <a:rPr lang="en-US" dirty="0"/>
              <a:t>Google receives 5.6 billion  search requests per day.</a:t>
            </a:r>
          </a:p>
          <a:p>
            <a:pPr algn="l">
              <a:buFont typeface="Arial" panose="020B0604020202020204" pitchFamily="34" charset="0"/>
              <a:buChar char="•"/>
            </a:pPr>
            <a:endParaRPr lang="en-US" i="0" dirty="0">
              <a:solidFill>
                <a:srgbClr val="000000"/>
              </a:solidFill>
              <a:effectLst/>
              <a:cs typeface="Calibri" panose="020F0502020204030204" pitchFamily="34" charset="0"/>
            </a:endParaRPr>
          </a:p>
          <a:p>
            <a:endParaRPr lang="en-IE" dirty="0"/>
          </a:p>
        </p:txBody>
      </p:sp>
    </p:spTree>
    <p:extLst>
      <p:ext uri="{BB962C8B-B14F-4D97-AF65-F5344CB8AC3E}">
        <p14:creationId xmlns:p14="http://schemas.microsoft.com/office/powerpoint/2010/main" val="3226813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10512-59E8-466D-9CEF-C891EF41E35E}"/>
              </a:ext>
            </a:extLst>
          </p:cNvPr>
          <p:cNvSpPr>
            <a:spLocks noGrp="1"/>
          </p:cNvSpPr>
          <p:nvPr>
            <p:ph type="title"/>
          </p:nvPr>
        </p:nvSpPr>
        <p:spPr/>
        <p:txBody>
          <a:bodyPr/>
          <a:lstStyle/>
          <a:p>
            <a:r>
              <a:rPr lang="en-IE" dirty="0"/>
              <a:t>Data</a:t>
            </a:r>
          </a:p>
        </p:txBody>
      </p:sp>
      <p:sp>
        <p:nvSpPr>
          <p:cNvPr id="3" name="Content Placeholder 2">
            <a:extLst>
              <a:ext uri="{FF2B5EF4-FFF2-40B4-BE49-F238E27FC236}">
                <a16:creationId xmlns:a16="http://schemas.microsoft.com/office/drawing/2014/main" id="{2DFABC73-AE8A-4357-91B1-BF5462ACDE8C}"/>
              </a:ext>
            </a:extLst>
          </p:cNvPr>
          <p:cNvSpPr>
            <a:spLocks noGrp="1"/>
          </p:cNvSpPr>
          <p:nvPr>
            <p:ph sz="quarter" idx="1"/>
          </p:nvPr>
        </p:nvSpPr>
        <p:spPr/>
        <p:txBody>
          <a:bodyPr/>
          <a:lstStyle/>
          <a:p>
            <a:r>
              <a:rPr lang="en-US" dirty="0"/>
              <a:t>This data comes from everywhere: sensors used to gather climate information, posts to social media sites, digital pictures and videos, purchase transaction records, and cell phone GPS signals to name a few (IBM, 2013). </a:t>
            </a:r>
            <a:endParaRPr lang="en-IE" dirty="0"/>
          </a:p>
          <a:p>
            <a:endParaRPr lang="en-IE" dirty="0"/>
          </a:p>
        </p:txBody>
      </p:sp>
    </p:spTree>
    <p:extLst>
      <p:ext uri="{BB962C8B-B14F-4D97-AF65-F5344CB8AC3E}">
        <p14:creationId xmlns:p14="http://schemas.microsoft.com/office/powerpoint/2010/main" val="2070527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Data &amp; Cities</a:t>
            </a:r>
          </a:p>
        </p:txBody>
      </p:sp>
      <p:sp>
        <p:nvSpPr>
          <p:cNvPr id="3" name="Content Placeholder 2"/>
          <p:cNvSpPr>
            <a:spLocks noGrp="1"/>
          </p:cNvSpPr>
          <p:nvPr>
            <p:ph sz="quarter" idx="1"/>
          </p:nvPr>
        </p:nvSpPr>
        <p:spPr/>
        <p:txBody>
          <a:bodyPr/>
          <a:lstStyle/>
          <a:p>
            <a:pPr marL="274320" lvl="1" indent="-274320">
              <a:spcBef>
                <a:spcPts val="580"/>
              </a:spcBef>
              <a:buClr>
                <a:schemeClr val="accent1"/>
              </a:buClr>
            </a:pPr>
            <a:r>
              <a:rPr lang="en-US" dirty="0"/>
              <a:t>An increasingly amount of this data stream is geolocated, from check-ins via Foursquare through to Tweets and searches via Google </a:t>
            </a:r>
          </a:p>
          <a:p>
            <a:pPr marL="274320" lvl="1" indent="-274320">
              <a:spcBef>
                <a:spcPts val="580"/>
              </a:spcBef>
              <a:buClr>
                <a:schemeClr val="accent1"/>
              </a:buClr>
            </a:pPr>
            <a:r>
              <a:rPr lang="en-US" dirty="0"/>
              <a:t>Now, the data that cities and individuals emit can be collected and viewed to make the data city visible, aiding our understanding of now only how urban systems operate but opening up the possibility of a real-time view of the city at large (Hudson-Smith, 2013).</a:t>
            </a:r>
          </a:p>
        </p:txBody>
      </p:sp>
    </p:spTree>
    <p:extLst>
      <p:ext uri="{BB962C8B-B14F-4D97-AF65-F5344CB8AC3E}">
        <p14:creationId xmlns:p14="http://schemas.microsoft.com/office/powerpoint/2010/main" val="141641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Data &amp; Cities</a:t>
            </a:r>
          </a:p>
        </p:txBody>
      </p:sp>
      <p:sp>
        <p:nvSpPr>
          <p:cNvPr id="3" name="Content Placeholder 2"/>
          <p:cNvSpPr>
            <a:spLocks noGrp="1"/>
          </p:cNvSpPr>
          <p:nvPr>
            <p:ph sz="quarter" idx="1"/>
          </p:nvPr>
        </p:nvSpPr>
        <p:spPr/>
        <p:txBody>
          <a:bodyPr>
            <a:normAutofit/>
          </a:bodyPr>
          <a:lstStyle/>
          <a:p>
            <a:pPr marL="548640" lvl="2" indent="-274320">
              <a:spcBef>
                <a:spcPts val="580"/>
              </a:spcBef>
              <a:buClr>
                <a:schemeClr val="accent1"/>
              </a:buClr>
            </a:pPr>
            <a:r>
              <a:rPr lang="en-US" sz="2800" dirty="0"/>
              <a:t>The development of systems such as  </a:t>
            </a:r>
            <a:r>
              <a:rPr lang="en-US" sz="2800" dirty="0">
                <a:hlinkClick r:id="rId2"/>
              </a:rPr>
              <a:t>www.dublindashboard.ie</a:t>
            </a:r>
            <a:r>
              <a:rPr lang="en-US" sz="2800" dirty="0"/>
              <a:t> (Dublin), </a:t>
            </a:r>
            <a:r>
              <a:rPr lang="en-US" sz="2800" u="sng" dirty="0">
                <a:hlinkClick r:id="rId3"/>
              </a:rPr>
              <a:t>www.citydashboard.org</a:t>
            </a:r>
            <a:r>
              <a:rPr lang="en-IE" sz="2800" dirty="0"/>
              <a:t> (London) </a:t>
            </a:r>
            <a:r>
              <a:rPr lang="en-US" sz="2800" dirty="0"/>
              <a:t>and the rise of the Internet of Things (IoT) in terms of data collection, visualization and analysis. </a:t>
            </a:r>
          </a:p>
          <a:p>
            <a:pPr marL="822960" lvl="3" indent="-274320">
              <a:spcBef>
                <a:spcPts val="580"/>
              </a:spcBef>
              <a:buClr>
                <a:schemeClr val="accent1"/>
              </a:buClr>
            </a:pPr>
            <a:r>
              <a:rPr lang="en-US" sz="2400" dirty="0">
                <a:solidFill>
                  <a:srgbClr val="000000"/>
                </a:solidFill>
                <a:latin typeface="Perpetua" panose="02020502060401020303" pitchFamily="18" charset="0"/>
              </a:rPr>
              <a:t>Dublindashboard.ie</a:t>
            </a:r>
            <a:r>
              <a:rPr lang="en-US" sz="2400" b="0" i="0" dirty="0">
                <a:solidFill>
                  <a:srgbClr val="000000"/>
                </a:solidFill>
                <a:effectLst/>
                <a:latin typeface="Perpetua" panose="02020502060401020303" pitchFamily="18" charset="0"/>
              </a:rPr>
              <a:t> aggregates simple spatial data for cities and displays the data on a dashboard and a map.</a:t>
            </a:r>
          </a:p>
          <a:p>
            <a:pPr marL="548640" lvl="2" indent="-274320">
              <a:spcBef>
                <a:spcPts val="580"/>
              </a:spcBef>
              <a:buClr>
                <a:schemeClr val="accent1"/>
              </a:buClr>
            </a:pPr>
            <a:r>
              <a:rPr lang="en-US" sz="2400" dirty="0"/>
              <a:t>The Smart City, The Smart Citizen, Crowd Sourcing etc.    </a:t>
            </a:r>
          </a:p>
        </p:txBody>
      </p:sp>
    </p:spTree>
    <p:extLst>
      <p:ext uri="{BB962C8B-B14F-4D97-AF65-F5344CB8AC3E}">
        <p14:creationId xmlns:p14="http://schemas.microsoft.com/office/powerpoint/2010/main" val="511917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rmAutofit/>
          </a:bodyPr>
          <a:lstStyle/>
          <a:p>
            <a:r>
              <a:rPr lang="en-IE" sz="2800" dirty="0"/>
              <a:t>Irish Examples</a:t>
            </a:r>
          </a:p>
        </p:txBody>
      </p:sp>
    </p:spTree>
    <p:extLst>
      <p:ext uri="{BB962C8B-B14F-4D97-AF65-F5344CB8AC3E}">
        <p14:creationId xmlns:p14="http://schemas.microsoft.com/office/powerpoint/2010/main" val="1597956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CityWatch</a:t>
            </a:r>
            <a:endParaRPr lang="en-IE" dirty="0"/>
          </a:p>
        </p:txBody>
      </p:sp>
      <p:sp>
        <p:nvSpPr>
          <p:cNvPr id="3" name="Content Placeholder 2"/>
          <p:cNvSpPr>
            <a:spLocks noGrp="1"/>
          </p:cNvSpPr>
          <p:nvPr>
            <p:ph sz="quarter" idx="1"/>
          </p:nvPr>
        </p:nvSpPr>
        <p:spPr/>
        <p:txBody>
          <a:bodyPr>
            <a:normAutofit/>
          </a:bodyPr>
          <a:lstStyle/>
          <a:p>
            <a:r>
              <a:rPr lang="en-US" dirty="0" err="1"/>
              <a:t>CityWatch</a:t>
            </a:r>
            <a:r>
              <a:rPr lang="en-US" dirty="0"/>
              <a:t> is (was?) Collaborative Research project between Trinity College Dublin, Intel Labs Europe &amp; Dublin City Council , exploring themes such as: Citizen-Enabled Sensor Networks, Cities Informing Its Citizens, Gamification and Incentivization and Civic Engagement.</a:t>
            </a:r>
          </a:p>
          <a:p>
            <a:r>
              <a:rPr lang="en-US" dirty="0" err="1"/>
              <a:t>CityWatch</a:t>
            </a:r>
            <a:r>
              <a:rPr lang="en-US" dirty="0"/>
              <a:t> explores how citizen contributed sensor data in combination with data from sensors deployed by municipals and utilities can be used to make cities sustainable and connected.</a:t>
            </a:r>
          </a:p>
          <a:p>
            <a:r>
              <a:rPr lang="en-US" dirty="0"/>
              <a:t>Not currently active?</a:t>
            </a:r>
          </a:p>
          <a:p>
            <a:pPr marL="548640" lvl="4" indent="-274320">
              <a:spcBef>
                <a:spcPts val="580"/>
              </a:spcBef>
              <a:buClr>
                <a:schemeClr val="accent1"/>
              </a:buClr>
              <a:buSzPct val="85000"/>
            </a:pPr>
            <a:endParaRPr lang="en-IE" sz="2400" dirty="0"/>
          </a:p>
          <a:p>
            <a:endParaRPr lang="en-IE" dirty="0"/>
          </a:p>
        </p:txBody>
      </p:sp>
    </p:spTree>
    <p:extLst>
      <p:ext uri="{BB962C8B-B14F-4D97-AF65-F5344CB8AC3E}">
        <p14:creationId xmlns:p14="http://schemas.microsoft.com/office/powerpoint/2010/main" val="1056630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FixMyStreet</a:t>
            </a:r>
            <a:endParaRPr lang="en-IE" dirty="0"/>
          </a:p>
        </p:txBody>
      </p:sp>
      <p:sp>
        <p:nvSpPr>
          <p:cNvPr id="3" name="Content Placeholder 2"/>
          <p:cNvSpPr>
            <a:spLocks noGrp="1"/>
          </p:cNvSpPr>
          <p:nvPr>
            <p:ph sz="quarter" idx="1"/>
          </p:nvPr>
        </p:nvSpPr>
        <p:spPr/>
        <p:txBody>
          <a:bodyPr>
            <a:normAutofit/>
          </a:bodyPr>
          <a:lstStyle/>
          <a:p>
            <a:r>
              <a:rPr lang="en-US" dirty="0"/>
              <a:t>FixMyStreet.ie is an online service provided by the County Councils for the reporting of problems in the public realm to your Local Authority. </a:t>
            </a:r>
          </a:p>
          <a:p>
            <a:r>
              <a:rPr lang="en-US" dirty="0"/>
              <a:t>FixMyStreet.ie started as a pilot project in South Dublin in 2011 and was rolled out nationally during 2012.</a:t>
            </a:r>
          </a:p>
          <a:p>
            <a:r>
              <a:rPr lang="en-US" dirty="0"/>
              <a:t>The service is geo-aware; it will forward reports received to the relevant Local Authority. </a:t>
            </a:r>
          </a:p>
          <a:p>
            <a:r>
              <a:rPr lang="en-US" dirty="0"/>
              <a:t>FixMyStreet.ie is built on the open source Ushahidi platform and is centrally hosted.</a:t>
            </a:r>
          </a:p>
          <a:p>
            <a:pPr lvl="1"/>
            <a:r>
              <a:rPr lang="en-IE" dirty="0"/>
              <a:t>Ushahidi is a tool for collecting, managing and visualising data</a:t>
            </a:r>
          </a:p>
          <a:p>
            <a:pPr marL="320040" lvl="1" indent="0">
              <a:buNone/>
            </a:pPr>
            <a:endParaRPr lang="en-US" dirty="0"/>
          </a:p>
          <a:p>
            <a:pPr lvl="1"/>
            <a:endParaRPr lang="en-US" dirty="0"/>
          </a:p>
          <a:p>
            <a:endParaRPr lang="en-US" dirty="0"/>
          </a:p>
          <a:p>
            <a:endParaRPr lang="en-IE" dirty="0"/>
          </a:p>
        </p:txBody>
      </p:sp>
    </p:spTree>
    <p:extLst>
      <p:ext uri="{BB962C8B-B14F-4D97-AF65-F5344CB8AC3E}">
        <p14:creationId xmlns:p14="http://schemas.microsoft.com/office/powerpoint/2010/main" val="1544296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US" dirty="0" err="1"/>
              <a:t>FixMyStreet</a:t>
            </a:r>
            <a:r>
              <a:rPr lang="en-US" dirty="0"/>
              <a:t> has an open API meaning many other geo-reporting services can ‘plug into’ it and also the data captured can be easily accessed via the open API. </a:t>
            </a:r>
          </a:p>
          <a:p>
            <a:pPr marL="320040" lvl="1" indent="0">
              <a:buNone/>
            </a:pPr>
            <a:endParaRPr lang="en-IE" dirty="0"/>
          </a:p>
        </p:txBody>
      </p:sp>
    </p:spTree>
    <p:extLst>
      <p:ext uri="{BB962C8B-B14F-4D97-AF65-F5344CB8AC3E}">
        <p14:creationId xmlns:p14="http://schemas.microsoft.com/office/powerpoint/2010/main" val="2499868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Visualising This Data</a:t>
            </a:r>
          </a:p>
        </p:txBody>
      </p:sp>
      <p:sp>
        <p:nvSpPr>
          <p:cNvPr id="3" name="Content Placeholder 2"/>
          <p:cNvSpPr>
            <a:spLocks noGrp="1"/>
          </p:cNvSpPr>
          <p:nvPr>
            <p:ph sz="quarter" idx="1"/>
          </p:nvPr>
        </p:nvSpPr>
        <p:spPr/>
        <p:txBody>
          <a:bodyPr>
            <a:normAutofit lnSpcReduction="10000"/>
          </a:bodyPr>
          <a:lstStyle/>
          <a:p>
            <a:r>
              <a:rPr lang="en-IE" dirty="0"/>
              <a:t>Need to try and make sense of all this data. </a:t>
            </a:r>
          </a:p>
          <a:p>
            <a:pPr lvl="1"/>
            <a:r>
              <a:rPr lang="en-IE" dirty="0"/>
              <a:t>Data representing the physical world (a table of numbers?) -&gt; analyse that data to find out what’s going on around you -&gt; information</a:t>
            </a:r>
          </a:p>
          <a:p>
            <a:r>
              <a:rPr lang="en-IE" dirty="0"/>
              <a:t>Visualisation can help with this process. </a:t>
            </a:r>
          </a:p>
          <a:p>
            <a:r>
              <a:rPr lang="en-IE" dirty="0"/>
              <a:t>Visualisation aims - varied:</a:t>
            </a:r>
          </a:p>
          <a:p>
            <a:pPr lvl="1"/>
            <a:r>
              <a:rPr lang="en-IE" dirty="0"/>
              <a:t>Patterns aid analysis.</a:t>
            </a:r>
          </a:p>
          <a:p>
            <a:pPr lvl="1"/>
            <a:r>
              <a:rPr lang="en-IE" dirty="0"/>
              <a:t>The entertainment factor (Figures 1 and 2).</a:t>
            </a:r>
          </a:p>
          <a:p>
            <a:pPr lvl="1"/>
            <a:r>
              <a:rPr lang="en-IE" dirty="0"/>
              <a:t>Vehicle to</a:t>
            </a:r>
          </a:p>
          <a:p>
            <a:pPr lvl="2"/>
            <a:r>
              <a:rPr lang="en-IE" dirty="0"/>
              <a:t>Communicate ideas</a:t>
            </a:r>
          </a:p>
          <a:p>
            <a:pPr lvl="2"/>
            <a:r>
              <a:rPr lang="en-IE" dirty="0"/>
              <a:t>Tell a story</a:t>
            </a:r>
          </a:p>
          <a:p>
            <a:pPr lvl="2"/>
            <a:r>
              <a:rPr lang="en-IE" dirty="0"/>
              <a:t>Solve a problem.</a:t>
            </a:r>
          </a:p>
          <a:p>
            <a:endParaRPr lang="en-IE" dirty="0"/>
          </a:p>
        </p:txBody>
      </p:sp>
    </p:spTree>
    <p:extLst>
      <p:ext uri="{BB962C8B-B14F-4D97-AF65-F5344CB8AC3E}">
        <p14:creationId xmlns:p14="http://schemas.microsoft.com/office/powerpoint/2010/main" val="727090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1</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27584" y="1447800"/>
            <a:ext cx="7776864" cy="4572000"/>
          </a:xfrm>
        </p:spPr>
      </p:pic>
    </p:spTree>
    <p:extLst>
      <p:ext uri="{BB962C8B-B14F-4D97-AF65-F5344CB8AC3E}">
        <p14:creationId xmlns:p14="http://schemas.microsoft.com/office/powerpoint/2010/main" val="1725007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Summary</a:t>
            </a:r>
          </a:p>
        </p:txBody>
      </p:sp>
      <p:sp>
        <p:nvSpPr>
          <p:cNvPr id="3" name="Content Placeholder 2"/>
          <p:cNvSpPr>
            <a:spLocks noGrp="1"/>
          </p:cNvSpPr>
          <p:nvPr>
            <p:ph sz="quarter" idx="1"/>
          </p:nvPr>
        </p:nvSpPr>
        <p:spPr/>
        <p:txBody>
          <a:bodyPr>
            <a:normAutofit/>
          </a:bodyPr>
          <a:lstStyle/>
          <a:p>
            <a:r>
              <a:rPr lang="en-GB" dirty="0"/>
              <a:t>The aim of data visualisation is to effectively communicate information through a graphical means.</a:t>
            </a:r>
          </a:p>
          <a:p>
            <a:r>
              <a:rPr lang="en-GB" dirty="0"/>
              <a:t>This section of the module aims to provide an introduction to data and how best to create effective graphical representations of data using the relevant tools and techniques. </a:t>
            </a:r>
          </a:p>
          <a:p>
            <a:endParaRPr lang="en-IE" dirty="0"/>
          </a:p>
        </p:txBody>
      </p:sp>
    </p:spTree>
    <p:extLst>
      <p:ext uri="{BB962C8B-B14F-4D97-AF65-F5344CB8AC3E}">
        <p14:creationId xmlns:p14="http://schemas.microsoft.com/office/powerpoint/2010/main" val="3635242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72AE-C911-4396-95A7-89CE3F757C09}"/>
              </a:ext>
            </a:extLst>
          </p:cNvPr>
          <p:cNvSpPr>
            <a:spLocks noGrp="1"/>
          </p:cNvSpPr>
          <p:nvPr>
            <p:ph type="title"/>
          </p:nvPr>
        </p:nvSpPr>
        <p:spPr/>
        <p:txBody>
          <a:bodyPr/>
          <a:lstStyle/>
          <a:p>
            <a:r>
              <a:rPr lang="en-IE" dirty="0"/>
              <a:t>Figure 2</a:t>
            </a:r>
          </a:p>
        </p:txBody>
      </p:sp>
      <p:pic>
        <p:nvPicPr>
          <p:cNvPr id="2050" name="Picture 2" descr="Funny graphs - from GraphJam - Interactive Mathematics">
            <a:extLst>
              <a:ext uri="{FF2B5EF4-FFF2-40B4-BE49-F238E27FC236}">
                <a16:creationId xmlns:a16="http://schemas.microsoft.com/office/drawing/2014/main" id="{7AFA3AA4-33BC-40CB-A65F-18D21886C907}"/>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627784" y="2204864"/>
            <a:ext cx="4391025"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549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Example – US Unemployment Rate</a:t>
            </a:r>
          </a:p>
        </p:txBody>
      </p:sp>
      <p:sp>
        <p:nvSpPr>
          <p:cNvPr id="3" name="Content Placeholder 2"/>
          <p:cNvSpPr>
            <a:spLocks noGrp="1"/>
          </p:cNvSpPr>
          <p:nvPr>
            <p:ph sz="quarter" idx="1"/>
          </p:nvPr>
        </p:nvSpPr>
        <p:spPr/>
        <p:txBody>
          <a:bodyPr/>
          <a:lstStyle/>
          <a:p>
            <a:r>
              <a:rPr lang="en-IE" dirty="0"/>
              <a:t>In 2009, the U.S. experienced a significant increase in its unemployment rate.</a:t>
            </a:r>
          </a:p>
          <a:p>
            <a:pPr lvl="1"/>
            <a:r>
              <a:rPr lang="en-IE" dirty="0"/>
              <a:t>In 2007, the national average was 4.6 </a:t>
            </a:r>
            <a:r>
              <a:rPr lang="en-IE" dirty="0" err="1"/>
              <a:t>percent</a:t>
            </a:r>
            <a:r>
              <a:rPr lang="en-IE" dirty="0"/>
              <a:t>, in 2008 it had risen to 5.8 </a:t>
            </a:r>
            <a:r>
              <a:rPr lang="en-IE" dirty="0" err="1"/>
              <a:t>percent</a:t>
            </a:r>
            <a:r>
              <a:rPr lang="en-IE" dirty="0"/>
              <a:t>, by September 2009, it was 9.8 </a:t>
            </a:r>
            <a:r>
              <a:rPr lang="en-IE" dirty="0" err="1"/>
              <a:t>percent</a:t>
            </a:r>
            <a:r>
              <a:rPr lang="en-IE" dirty="0"/>
              <a:t>. </a:t>
            </a:r>
          </a:p>
          <a:p>
            <a:r>
              <a:rPr lang="en-IE" dirty="0"/>
              <a:t>This percentages generalise over the whole country.</a:t>
            </a:r>
          </a:p>
          <a:p>
            <a:r>
              <a:rPr lang="en-IE" dirty="0"/>
              <a:t>Doesn’t tell us whether some regions were affected more than others.</a:t>
            </a:r>
          </a:p>
        </p:txBody>
      </p:sp>
    </p:spTree>
    <p:extLst>
      <p:ext uri="{BB962C8B-B14F-4D97-AF65-F5344CB8AC3E}">
        <p14:creationId xmlns:p14="http://schemas.microsoft.com/office/powerpoint/2010/main" val="1453167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3</a:t>
            </a:r>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0" y="1417638"/>
            <a:ext cx="9144000" cy="4603649"/>
          </a:xfrm>
        </p:spPr>
      </p:pic>
    </p:spTree>
    <p:extLst>
      <p:ext uri="{BB962C8B-B14F-4D97-AF65-F5344CB8AC3E}">
        <p14:creationId xmlns:p14="http://schemas.microsoft.com/office/powerpoint/2010/main" val="4010061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Example – US Unemployment Rate</a:t>
            </a:r>
          </a:p>
        </p:txBody>
      </p:sp>
      <p:sp>
        <p:nvSpPr>
          <p:cNvPr id="3" name="Content Placeholder 2"/>
          <p:cNvSpPr>
            <a:spLocks noGrp="1"/>
          </p:cNvSpPr>
          <p:nvPr>
            <p:ph sz="quarter" idx="1"/>
          </p:nvPr>
        </p:nvSpPr>
        <p:spPr/>
        <p:txBody>
          <a:bodyPr/>
          <a:lstStyle/>
          <a:p>
            <a:r>
              <a:rPr lang="en-IE" dirty="0"/>
              <a:t>The maps (Figure 3) tell a more complete story at a glance: </a:t>
            </a:r>
          </a:p>
          <a:p>
            <a:pPr lvl="1"/>
            <a:r>
              <a:rPr lang="en-IE" dirty="0"/>
              <a:t>Darker coloured countries had relatively higher unemployment rates, whereas lighter colours signified lower rates.</a:t>
            </a:r>
          </a:p>
          <a:p>
            <a:pPr lvl="1"/>
            <a:r>
              <a:rPr lang="en-IE" dirty="0"/>
              <a:t>For example, areas in the Midwest were not hit as hard as the West.</a:t>
            </a:r>
          </a:p>
          <a:p>
            <a:r>
              <a:rPr lang="en-IE" dirty="0"/>
              <a:t>Can aid policy makers?</a:t>
            </a:r>
          </a:p>
          <a:p>
            <a:r>
              <a:rPr lang="en-IE" dirty="0"/>
              <a:t>Data is free and publicly available from the Bureau of </a:t>
            </a:r>
            <a:r>
              <a:rPr lang="en-IE" dirty="0" err="1"/>
              <a:t>Labor</a:t>
            </a:r>
            <a:r>
              <a:rPr lang="en-IE" dirty="0"/>
              <a:t> Statistics. </a:t>
            </a:r>
          </a:p>
          <a:p>
            <a:pPr lvl="1"/>
            <a:endParaRPr lang="en-IE" dirty="0"/>
          </a:p>
          <a:p>
            <a:pPr lvl="1"/>
            <a:endParaRPr lang="en-IE" dirty="0"/>
          </a:p>
        </p:txBody>
      </p:sp>
    </p:spTree>
    <p:extLst>
      <p:ext uri="{BB962C8B-B14F-4D97-AF65-F5344CB8AC3E}">
        <p14:creationId xmlns:p14="http://schemas.microsoft.com/office/powerpoint/2010/main" val="3929100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What is Visualisation?</a:t>
            </a:r>
          </a:p>
        </p:txBody>
      </p:sp>
      <p:sp>
        <p:nvSpPr>
          <p:cNvPr id="3" name="Content Placeholder 2"/>
          <p:cNvSpPr>
            <a:spLocks noGrp="1"/>
          </p:cNvSpPr>
          <p:nvPr>
            <p:ph sz="quarter" idx="1"/>
          </p:nvPr>
        </p:nvSpPr>
        <p:spPr/>
        <p:txBody>
          <a:bodyPr/>
          <a:lstStyle/>
          <a:p>
            <a:r>
              <a:rPr lang="en-IE" sz="3200" dirty="0"/>
              <a:t>Traditional graphs and charts?</a:t>
            </a:r>
          </a:p>
          <a:p>
            <a:r>
              <a:rPr lang="en-IE" sz="3200" dirty="0"/>
              <a:t>Anything that displays data?</a:t>
            </a:r>
          </a:p>
          <a:p>
            <a:r>
              <a:rPr lang="en-IE" sz="3200" dirty="0"/>
              <a:t>Looking for the truth.</a:t>
            </a:r>
          </a:p>
          <a:p>
            <a:pPr lvl="1"/>
            <a:r>
              <a:rPr lang="en-IE" sz="2800" dirty="0"/>
              <a:t>Lies often inadvertent due to bad visualisation techniques.</a:t>
            </a:r>
          </a:p>
          <a:p>
            <a:pPr lvl="2"/>
            <a:r>
              <a:rPr lang="en-IE" sz="2400" dirty="0"/>
              <a:t>Chart junk.</a:t>
            </a:r>
          </a:p>
          <a:p>
            <a:endParaRPr lang="en-IE" dirty="0"/>
          </a:p>
        </p:txBody>
      </p:sp>
    </p:spTree>
    <p:extLst>
      <p:ext uri="{BB962C8B-B14F-4D97-AF65-F5344CB8AC3E}">
        <p14:creationId xmlns:p14="http://schemas.microsoft.com/office/powerpoint/2010/main" val="1319549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CA1BB-9727-4B7F-A37D-899E45FC4D1A}"/>
              </a:ext>
            </a:extLst>
          </p:cNvPr>
          <p:cNvSpPr>
            <a:spLocks noGrp="1"/>
          </p:cNvSpPr>
          <p:nvPr>
            <p:ph type="title"/>
          </p:nvPr>
        </p:nvSpPr>
        <p:spPr/>
        <p:txBody>
          <a:bodyPr/>
          <a:lstStyle/>
          <a:p>
            <a:r>
              <a:rPr lang="en-IE" dirty="0"/>
              <a:t>Chart Junk</a:t>
            </a:r>
          </a:p>
        </p:txBody>
      </p:sp>
      <p:sp>
        <p:nvSpPr>
          <p:cNvPr id="3" name="Content Placeholder 2">
            <a:extLst>
              <a:ext uri="{FF2B5EF4-FFF2-40B4-BE49-F238E27FC236}">
                <a16:creationId xmlns:a16="http://schemas.microsoft.com/office/drawing/2014/main" id="{D0FBDD92-485E-4CCE-B525-BD0583669CAC}"/>
              </a:ext>
            </a:extLst>
          </p:cNvPr>
          <p:cNvSpPr>
            <a:spLocks noGrp="1"/>
          </p:cNvSpPr>
          <p:nvPr>
            <p:ph sz="quarter" idx="1"/>
          </p:nvPr>
        </p:nvSpPr>
        <p:spPr/>
        <p:txBody>
          <a:bodyPr>
            <a:normAutofit lnSpcReduction="10000"/>
          </a:bodyPr>
          <a:lstStyle/>
          <a:p>
            <a:r>
              <a:rPr lang="en-IE" dirty="0"/>
              <a:t>Chart (or data) junk is defined as unnecessary visual elements and decorations that make the visualisation more difficult to understand, and even misleading.</a:t>
            </a:r>
          </a:p>
          <a:p>
            <a:r>
              <a:rPr lang="en-IE" dirty="0"/>
              <a:t>The term was originated by </a:t>
            </a:r>
            <a:r>
              <a:rPr lang="en-IE" b="1" i="1" dirty="0"/>
              <a:t>Edward Tufte -</a:t>
            </a:r>
            <a:r>
              <a:rPr lang="en-IE" i="1" dirty="0"/>
              <a:t> </a:t>
            </a:r>
            <a:r>
              <a:rPr lang="en-IE" dirty="0"/>
              <a:t>see next week - who considers that anything in a chart that does not represent data (or is a scale or label) is unnecessary and distracting, and can actually be harmful.</a:t>
            </a:r>
          </a:p>
          <a:p>
            <a:r>
              <a:rPr lang="en-IE" b="1" i="1" dirty="0"/>
              <a:t>Nigel Holmes </a:t>
            </a:r>
            <a:r>
              <a:rPr lang="en-IE" dirty="0"/>
              <a:t>(British graphic designer who has a focus on information design) has a different view and says that the graphic “must engage the reader’s interest” </a:t>
            </a:r>
          </a:p>
          <a:p>
            <a:r>
              <a:rPr lang="en-IE" dirty="0"/>
              <a:t>-&gt; ongoing debate.</a:t>
            </a:r>
          </a:p>
          <a:p>
            <a:endParaRPr lang="en-IE" dirty="0"/>
          </a:p>
        </p:txBody>
      </p:sp>
    </p:spTree>
    <p:extLst>
      <p:ext uri="{BB962C8B-B14F-4D97-AF65-F5344CB8AC3E}">
        <p14:creationId xmlns:p14="http://schemas.microsoft.com/office/powerpoint/2010/main" val="2401321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2E8A8-1623-459C-8F66-6C86131CA2EA}"/>
              </a:ext>
            </a:extLst>
          </p:cNvPr>
          <p:cNvSpPr>
            <a:spLocks noGrp="1"/>
          </p:cNvSpPr>
          <p:nvPr>
            <p:ph type="title"/>
          </p:nvPr>
        </p:nvSpPr>
        <p:spPr/>
        <p:txBody>
          <a:bodyPr/>
          <a:lstStyle/>
          <a:p>
            <a:r>
              <a:rPr lang="en-IE" dirty="0"/>
              <a:t>Edward Tufte</a:t>
            </a:r>
          </a:p>
        </p:txBody>
      </p:sp>
      <p:sp>
        <p:nvSpPr>
          <p:cNvPr id="3" name="Content Placeholder 2">
            <a:extLst>
              <a:ext uri="{FF2B5EF4-FFF2-40B4-BE49-F238E27FC236}">
                <a16:creationId xmlns:a16="http://schemas.microsoft.com/office/drawing/2014/main" id="{95D72223-3F33-43FA-9E65-9D61941E40A8}"/>
              </a:ext>
            </a:extLst>
          </p:cNvPr>
          <p:cNvSpPr>
            <a:spLocks noGrp="1"/>
          </p:cNvSpPr>
          <p:nvPr>
            <p:ph sz="quarter" idx="1"/>
          </p:nvPr>
        </p:nvSpPr>
        <p:spPr/>
        <p:txBody>
          <a:bodyPr/>
          <a:lstStyle/>
          <a:p>
            <a:r>
              <a:rPr lang="en-IE" dirty="0"/>
              <a:t>American</a:t>
            </a:r>
            <a:r>
              <a:rPr lang="en-IE" b="1" i="1" dirty="0"/>
              <a:t> </a:t>
            </a:r>
            <a:r>
              <a:rPr lang="en-IE" dirty="0"/>
              <a:t>statistician, artist, Professor at Yale who wrote one of the</a:t>
            </a:r>
            <a:r>
              <a:rPr lang="en-US" dirty="0">
                <a:solidFill>
                  <a:srgbClr val="000000"/>
                </a:solidFill>
                <a:effectLst/>
              </a:rPr>
              <a:t> definitive books on statistical graphics, charts, tables</a:t>
            </a:r>
          </a:p>
          <a:p>
            <a:pPr lvl="1"/>
            <a:r>
              <a:rPr lang="en-US" dirty="0">
                <a:solidFill>
                  <a:srgbClr val="000000"/>
                </a:solidFill>
              </a:rPr>
              <a:t>The Visual Display of Quantitative Information</a:t>
            </a:r>
            <a:endParaRPr lang="en-IE" dirty="0"/>
          </a:p>
        </p:txBody>
      </p:sp>
    </p:spTree>
    <p:extLst>
      <p:ext uri="{BB962C8B-B14F-4D97-AF65-F5344CB8AC3E}">
        <p14:creationId xmlns:p14="http://schemas.microsoft.com/office/powerpoint/2010/main" val="2844556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CC62F-1CC4-4995-AE06-0CF58C85A616}"/>
              </a:ext>
            </a:extLst>
          </p:cNvPr>
          <p:cNvSpPr>
            <a:spLocks noGrp="1"/>
          </p:cNvSpPr>
          <p:nvPr>
            <p:ph type="title"/>
          </p:nvPr>
        </p:nvSpPr>
        <p:spPr/>
        <p:txBody>
          <a:bodyPr/>
          <a:lstStyle/>
          <a:p>
            <a:r>
              <a:rPr lang="en-IE" dirty="0"/>
              <a:t>Chart Junk Examples</a:t>
            </a:r>
          </a:p>
        </p:txBody>
      </p:sp>
      <p:sp>
        <p:nvSpPr>
          <p:cNvPr id="3" name="Content Placeholder 2">
            <a:extLst>
              <a:ext uri="{FF2B5EF4-FFF2-40B4-BE49-F238E27FC236}">
                <a16:creationId xmlns:a16="http://schemas.microsoft.com/office/drawing/2014/main" id="{B670FCF2-0469-4745-A3A8-A25740A5C253}"/>
              </a:ext>
            </a:extLst>
          </p:cNvPr>
          <p:cNvSpPr>
            <a:spLocks noGrp="1"/>
          </p:cNvSpPr>
          <p:nvPr>
            <p:ph sz="quarter" idx="1"/>
          </p:nvPr>
        </p:nvSpPr>
        <p:spPr/>
        <p:txBody>
          <a:bodyPr/>
          <a:lstStyle/>
          <a:p>
            <a:r>
              <a:rPr lang="en-IE" dirty="0"/>
              <a:t>3d visualisations of 2d data.</a:t>
            </a:r>
          </a:p>
          <a:p>
            <a:r>
              <a:rPr lang="en-IE" dirty="0"/>
              <a:t>Textures and gradients.</a:t>
            </a:r>
          </a:p>
          <a:p>
            <a:r>
              <a:rPr lang="en-IE" dirty="0"/>
              <a:t>Illustrations as data – especially if not in proportion (see Figure 4)</a:t>
            </a:r>
          </a:p>
          <a:p>
            <a:r>
              <a:rPr lang="en-IE" dirty="0"/>
              <a:t>Background illustrations or photographs.</a:t>
            </a:r>
          </a:p>
          <a:p>
            <a:r>
              <a:rPr lang="en-IE" dirty="0"/>
              <a:t>Additional non-essential information. </a:t>
            </a:r>
          </a:p>
          <a:p>
            <a:r>
              <a:rPr lang="en-IE" dirty="0"/>
              <a:t>Disregarding conventions – e.g. a bar chart with tilted or inverted bars.</a:t>
            </a:r>
          </a:p>
        </p:txBody>
      </p:sp>
    </p:spTree>
    <p:extLst>
      <p:ext uri="{BB962C8B-B14F-4D97-AF65-F5344CB8AC3E}">
        <p14:creationId xmlns:p14="http://schemas.microsoft.com/office/powerpoint/2010/main" val="2875211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4</a:t>
            </a:r>
          </a:p>
        </p:txBody>
      </p:sp>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043608" y="1484784"/>
            <a:ext cx="7416823" cy="4680520"/>
          </a:xfrm>
        </p:spPr>
      </p:pic>
    </p:spTree>
    <p:extLst>
      <p:ext uri="{BB962C8B-B14F-4D97-AF65-F5344CB8AC3E}">
        <p14:creationId xmlns:p14="http://schemas.microsoft.com/office/powerpoint/2010/main" val="2967275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306D48-008F-4376-A408-97470BCE8681}"/>
              </a:ext>
            </a:extLst>
          </p:cNvPr>
          <p:cNvSpPr>
            <a:spLocks noGrp="1"/>
          </p:cNvSpPr>
          <p:nvPr>
            <p:ph type="title"/>
          </p:nvPr>
        </p:nvSpPr>
        <p:spPr/>
        <p:txBody>
          <a:bodyPr/>
          <a:lstStyle/>
          <a:p>
            <a:r>
              <a:rPr lang="en-IE" dirty="0"/>
              <a:t>Figure 5 - Good or Bad Graphic?</a:t>
            </a:r>
          </a:p>
        </p:txBody>
      </p:sp>
      <p:pic>
        <p:nvPicPr>
          <p:cNvPr id="7" name="Picture 2">
            <a:extLst>
              <a:ext uri="{FF2B5EF4-FFF2-40B4-BE49-F238E27FC236}">
                <a16:creationId xmlns:a16="http://schemas.microsoft.com/office/drawing/2014/main" id="{8DCCCAAC-2D9A-4F2F-9A28-9FF3A5119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340768"/>
            <a:ext cx="6718474" cy="5112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213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4E0A5-7CCC-41FE-9CE7-18C31E274420}"/>
              </a:ext>
            </a:extLst>
          </p:cNvPr>
          <p:cNvSpPr>
            <a:spLocks noGrp="1"/>
          </p:cNvSpPr>
          <p:nvPr>
            <p:ph type="title"/>
          </p:nvPr>
        </p:nvSpPr>
        <p:spPr/>
        <p:txBody>
          <a:bodyPr>
            <a:normAutofit fontScale="90000"/>
          </a:bodyPr>
          <a:lstStyle/>
          <a:p>
            <a:r>
              <a:rPr lang="en-IE" dirty="0"/>
              <a:t>What Makes ‘Good’ Data Visualisation?</a:t>
            </a:r>
          </a:p>
        </p:txBody>
      </p:sp>
      <p:sp>
        <p:nvSpPr>
          <p:cNvPr id="3" name="Content Placeholder 2">
            <a:extLst>
              <a:ext uri="{FF2B5EF4-FFF2-40B4-BE49-F238E27FC236}">
                <a16:creationId xmlns:a16="http://schemas.microsoft.com/office/drawing/2014/main" id="{36B8BF00-D59F-4AC9-8486-751A690C1B3A}"/>
              </a:ext>
            </a:extLst>
          </p:cNvPr>
          <p:cNvSpPr>
            <a:spLocks noGrp="1"/>
          </p:cNvSpPr>
          <p:nvPr>
            <p:ph sz="quarter" idx="1"/>
          </p:nvPr>
        </p:nvSpPr>
        <p:spPr/>
        <p:txBody>
          <a:bodyPr>
            <a:normAutofit/>
          </a:bodyPr>
          <a:lstStyle/>
          <a:p>
            <a:r>
              <a:rPr lang="en-IE" dirty="0"/>
              <a:t>Best practice in data visualisation is based on good design principles, combined with an understanding of the data being used.</a:t>
            </a:r>
          </a:p>
          <a:p>
            <a:r>
              <a:rPr lang="en-GB" dirty="0"/>
              <a:t>What helps us to create useful visualisations that “tell a story”?</a:t>
            </a:r>
          </a:p>
          <a:p>
            <a:pPr lvl="1"/>
            <a:r>
              <a:rPr lang="en-GB" dirty="0"/>
              <a:t>A knowledge of the history and theory of data visualisation;</a:t>
            </a:r>
          </a:p>
          <a:p>
            <a:pPr lvl="1"/>
            <a:r>
              <a:rPr lang="en-GB" dirty="0"/>
              <a:t>An ability to analyse existing visualisations and to understand why they work (or not);</a:t>
            </a:r>
          </a:p>
          <a:p>
            <a:pPr lvl="1"/>
            <a:r>
              <a:rPr lang="en-GB" dirty="0"/>
              <a:t>An awareness of  the purpose of the visualisation;</a:t>
            </a:r>
          </a:p>
          <a:p>
            <a:pPr lvl="1"/>
            <a:r>
              <a:rPr lang="en-GB" dirty="0"/>
              <a:t>An awareness of the intended audience.</a:t>
            </a:r>
          </a:p>
          <a:p>
            <a:pPr lvl="1"/>
            <a:endParaRPr lang="en-GB" dirty="0"/>
          </a:p>
          <a:p>
            <a:pPr lvl="1"/>
            <a:endParaRPr lang="en-GB" dirty="0"/>
          </a:p>
          <a:p>
            <a:pPr marL="0" indent="0">
              <a:buNone/>
            </a:pPr>
            <a:endParaRPr lang="en-IE" dirty="0"/>
          </a:p>
          <a:p>
            <a:endParaRPr lang="en-IE" dirty="0"/>
          </a:p>
        </p:txBody>
      </p:sp>
    </p:spTree>
    <p:extLst>
      <p:ext uri="{BB962C8B-B14F-4D97-AF65-F5344CB8AC3E}">
        <p14:creationId xmlns:p14="http://schemas.microsoft.com/office/powerpoint/2010/main" val="1101656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B66AA2-72DC-463E-A614-4B9BDB6E4C51}"/>
              </a:ext>
            </a:extLst>
          </p:cNvPr>
          <p:cNvSpPr>
            <a:spLocks noGrp="1"/>
          </p:cNvSpPr>
          <p:nvPr>
            <p:ph type="title"/>
          </p:nvPr>
        </p:nvSpPr>
        <p:spPr/>
        <p:txBody>
          <a:bodyPr/>
          <a:lstStyle/>
          <a:p>
            <a:r>
              <a:rPr lang="en-IE" dirty="0"/>
              <a:t>Figure 6 - Good or Bad Graphic? </a:t>
            </a:r>
          </a:p>
        </p:txBody>
      </p:sp>
      <p:pic>
        <p:nvPicPr>
          <p:cNvPr id="6" name="Picture 2">
            <a:extLst>
              <a:ext uri="{FF2B5EF4-FFF2-40B4-BE49-F238E27FC236}">
                <a16:creationId xmlns:a16="http://schemas.microsoft.com/office/drawing/2014/main" id="{2EF4FE9C-2FAA-4928-90BC-336457B7B0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17638"/>
            <a:ext cx="7128792" cy="4891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955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20670C-6F29-4055-8355-E5DF0498E843}"/>
              </a:ext>
            </a:extLst>
          </p:cNvPr>
          <p:cNvSpPr>
            <a:spLocks noGrp="1"/>
          </p:cNvSpPr>
          <p:nvPr>
            <p:ph type="title"/>
          </p:nvPr>
        </p:nvSpPr>
        <p:spPr/>
        <p:txBody>
          <a:bodyPr/>
          <a:lstStyle/>
          <a:p>
            <a:r>
              <a:rPr lang="en-IE" dirty="0"/>
              <a:t>Pie Charts!</a:t>
            </a:r>
          </a:p>
        </p:txBody>
      </p:sp>
      <p:sp>
        <p:nvSpPr>
          <p:cNvPr id="4" name="Content Placeholder 3">
            <a:extLst>
              <a:ext uri="{FF2B5EF4-FFF2-40B4-BE49-F238E27FC236}">
                <a16:creationId xmlns:a16="http://schemas.microsoft.com/office/drawing/2014/main" id="{74346F82-0EA6-4A0B-AC56-7FBD30799B26}"/>
              </a:ext>
            </a:extLst>
          </p:cNvPr>
          <p:cNvSpPr>
            <a:spLocks noGrp="1"/>
          </p:cNvSpPr>
          <p:nvPr>
            <p:ph sz="quarter" idx="1"/>
          </p:nvPr>
        </p:nvSpPr>
        <p:spPr/>
        <p:txBody>
          <a:bodyPr/>
          <a:lstStyle/>
          <a:p>
            <a:r>
              <a:rPr lang="en-IE" dirty="0"/>
              <a:t>https://visuanalyze.wordpress.com/2013/02/05/bad_piecharts/</a:t>
            </a:r>
          </a:p>
        </p:txBody>
      </p:sp>
    </p:spTree>
    <p:extLst>
      <p:ext uri="{BB962C8B-B14F-4D97-AF65-F5344CB8AC3E}">
        <p14:creationId xmlns:p14="http://schemas.microsoft.com/office/powerpoint/2010/main" val="1540258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Example – Probability of Death Within One Year</a:t>
            </a:r>
          </a:p>
        </p:txBody>
      </p:sp>
      <p:sp>
        <p:nvSpPr>
          <p:cNvPr id="3" name="Content Placeholder 2"/>
          <p:cNvSpPr>
            <a:spLocks noGrp="1"/>
          </p:cNvSpPr>
          <p:nvPr>
            <p:ph sz="quarter" idx="1"/>
          </p:nvPr>
        </p:nvSpPr>
        <p:spPr/>
        <p:txBody>
          <a:bodyPr/>
          <a:lstStyle/>
          <a:p>
            <a:r>
              <a:rPr lang="en-IE" dirty="0"/>
              <a:t>The graphic from the New York Times (Figure 7) shows the increasing probability that you will die within one year given your age. </a:t>
            </a:r>
          </a:p>
          <a:p>
            <a:r>
              <a:rPr lang="en-IE" dirty="0"/>
              <a:t>The base of the graphic is simply a line chart.</a:t>
            </a:r>
          </a:p>
          <a:p>
            <a:r>
              <a:rPr lang="en-IE" dirty="0"/>
              <a:t>However design elements help such as labelling and pointers provide context and help the viewer see why the data is interesting.</a:t>
            </a:r>
          </a:p>
          <a:p>
            <a:r>
              <a:rPr lang="en-IE" dirty="0"/>
              <a:t>Line width and colour direct your eye to what is important.</a:t>
            </a:r>
          </a:p>
          <a:p>
            <a:r>
              <a:rPr lang="en-IE" dirty="0"/>
              <a:t>This is an example of a visualisation that presents the data and gives you the facts.  </a:t>
            </a:r>
          </a:p>
        </p:txBody>
      </p:sp>
    </p:spTree>
    <p:extLst>
      <p:ext uri="{BB962C8B-B14F-4D97-AF65-F5344CB8AC3E}">
        <p14:creationId xmlns:p14="http://schemas.microsoft.com/office/powerpoint/2010/main" val="4514819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 Figure 7</a:t>
            </a:r>
          </a:p>
        </p:txBody>
      </p:sp>
      <p:pic>
        <p:nvPicPr>
          <p:cNvPr id="4" name="Content Placeholder 3"/>
          <p:cNvPicPr>
            <a:picLocks noGrp="1" noChangeAspect="1"/>
          </p:cNvPicPr>
          <p:nvPr>
            <p:ph sz="quarter" idx="1"/>
          </p:nvPr>
        </p:nvPicPr>
        <p:blipFill rotWithShape="1">
          <a:blip r:embed="rId2">
            <a:alphaModFix/>
            <a:extLst>
              <a:ext uri="{28A0092B-C50C-407E-A947-70E740481C1C}">
                <a14:useLocalDpi xmlns:a14="http://schemas.microsoft.com/office/drawing/2010/main" val="0"/>
              </a:ext>
            </a:extLst>
          </a:blip>
          <a:srcRect t="3030" b="3031"/>
          <a:stretch/>
        </p:blipFill>
        <p:spPr>
          <a:xfrm>
            <a:off x="683568" y="1628800"/>
            <a:ext cx="7920880" cy="4464496"/>
          </a:xfrm>
        </p:spPr>
      </p:pic>
    </p:spTree>
    <p:extLst>
      <p:ext uri="{BB962C8B-B14F-4D97-AF65-F5344CB8AC3E}">
        <p14:creationId xmlns:p14="http://schemas.microsoft.com/office/powerpoint/2010/main" val="3281930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E" dirty="0"/>
            </a:br>
            <a:r>
              <a:rPr lang="en-IE" dirty="0"/>
              <a:t>Art</a:t>
            </a:r>
          </a:p>
        </p:txBody>
      </p:sp>
      <p:sp>
        <p:nvSpPr>
          <p:cNvPr id="3" name="Content Placeholder 2"/>
          <p:cNvSpPr>
            <a:spLocks noGrp="1"/>
          </p:cNvSpPr>
          <p:nvPr>
            <p:ph sz="quarter" idx="1"/>
          </p:nvPr>
        </p:nvSpPr>
        <p:spPr/>
        <p:txBody>
          <a:bodyPr>
            <a:normAutofit fontScale="92500" lnSpcReduction="20000"/>
          </a:bodyPr>
          <a:lstStyle/>
          <a:p>
            <a:r>
              <a:rPr lang="en-IE" dirty="0"/>
              <a:t>Jonathan Harris and Sep </a:t>
            </a:r>
            <a:r>
              <a:rPr lang="en-IE" dirty="0" err="1"/>
              <a:t>Kamvar</a:t>
            </a:r>
            <a:r>
              <a:rPr lang="en-IE" dirty="0"/>
              <a:t> (http://wefeelfine.org) created an interactive particle system that scrapes sentences and phrases from personal public blogs and then visualises them as a box of floating bubbles.</a:t>
            </a:r>
          </a:p>
          <a:p>
            <a:r>
              <a:rPr lang="en-IE" dirty="0"/>
              <a:t>Each bubble represents an emotion and is colour-coded accordingly.</a:t>
            </a:r>
          </a:p>
          <a:p>
            <a:r>
              <a:rPr lang="en-IE" dirty="0"/>
              <a:t>The viewer can apply sorts and categorisations through the interface to see how these seemingly random descriptions connect – offering responses to questions like: Do Europeans feel sad more often than Americans?  What are the happiest cities in the world? Etc. </a:t>
            </a:r>
          </a:p>
          <a:p>
            <a:r>
              <a:rPr lang="en-IE" dirty="0"/>
              <a:t>Click an individual bubble to see a single story. </a:t>
            </a:r>
          </a:p>
          <a:p>
            <a:r>
              <a:rPr lang="en-IE" dirty="0"/>
              <a:t>Not currently active?</a:t>
            </a:r>
          </a:p>
        </p:txBody>
      </p:sp>
    </p:spTree>
    <p:extLst>
      <p:ext uri="{BB962C8B-B14F-4D97-AF65-F5344CB8AC3E}">
        <p14:creationId xmlns:p14="http://schemas.microsoft.com/office/powerpoint/2010/main" val="23180335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8</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08426" y="2380506"/>
            <a:ext cx="6290532" cy="3525595"/>
          </a:xfrm>
        </p:spPr>
      </p:pic>
      <p:pic>
        <p:nvPicPr>
          <p:cNvPr id="2050" name="Picture 2">
            <a:extLst>
              <a:ext uri="{FF2B5EF4-FFF2-40B4-BE49-F238E27FC236}">
                <a16:creationId xmlns:a16="http://schemas.microsoft.com/office/drawing/2014/main" id="{33D9D943-3B0D-4AF0-959A-EB37C7779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9" y="1463907"/>
            <a:ext cx="7560840" cy="5119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504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1E5D2D-2135-46FC-8D41-AE82A6C0C5A1}"/>
              </a:ext>
            </a:extLst>
          </p:cNvPr>
          <p:cNvSpPr>
            <a:spLocks noGrp="1"/>
          </p:cNvSpPr>
          <p:nvPr>
            <p:ph type="title"/>
          </p:nvPr>
        </p:nvSpPr>
        <p:spPr/>
        <p:txBody>
          <a:bodyPr/>
          <a:lstStyle/>
          <a:p>
            <a:r>
              <a:rPr lang="en-IE" dirty="0"/>
              <a:t>Figure 9</a:t>
            </a:r>
          </a:p>
        </p:txBody>
      </p:sp>
      <p:pic>
        <p:nvPicPr>
          <p:cNvPr id="3074" name="Picture 2">
            <a:extLst>
              <a:ext uri="{FF2B5EF4-FFF2-40B4-BE49-F238E27FC236}">
                <a16:creationId xmlns:a16="http://schemas.microsoft.com/office/drawing/2014/main" id="{06EF739D-DEB3-4C1E-9036-46AAA26C8F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1628800"/>
            <a:ext cx="7920881"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9528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Entertainment</a:t>
            </a:r>
          </a:p>
        </p:txBody>
      </p:sp>
      <p:sp>
        <p:nvSpPr>
          <p:cNvPr id="3" name="Content Placeholder 2"/>
          <p:cNvSpPr>
            <a:spLocks noGrp="1"/>
          </p:cNvSpPr>
          <p:nvPr>
            <p:ph sz="quarter" idx="1"/>
          </p:nvPr>
        </p:nvSpPr>
        <p:spPr/>
        <p:txBody>
          <a:bodyPr/>
          <a:lstStyle/>
          <a:p>
            <a:r>
              <a:rPr lang="en-IE" dirty="0"/>
              <a:t>Facebook used status updates to gauge the happiest day of the year. </a:t>
            </a:r>
          </a:p>
          <a:p>
            <a:r>
              <a:rPr lang="en-IE" dirty="0"/>
              <a:t>Online dating site </a:t>
            </a:r>
            <a:r>
              <a:rPr lang="en-IE" dirty="0" err="1"/>
              <a:t>OkCupid</a:t>
            </a:r>
            <a:r>
              <a:rPr lang="en-IE" dirty="0"/>
              <a:t> used online information to estimate the lies people tell to make them look better </a:t>
            </a:r>
          </a:p>
          <a:p>
            <a:pPr marL="0" indent="0">
              <a:buNone/>
            </a:pPr>
            <a:r>
              <a:rPr lang="en-IE" dirty="0"/>
              <a:t>    (Figure 10).</a:t>
            </a:r>
          </a:p>
        </p:txBody>
      </p:sp>
    </p:spTree>
    <p:extLst>
      <p:ext uri="{BB962C8B-B14F-4D97-AF65-F5344CB8AC3E}">
        <p14:creationId xmlns:p14="http://schemas.microsoft.com/office/powerpoint/2010/main" val="19198418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10</a:t>
            </a:r>
          </a:p>
        </p:txBody>
      </p:sp>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187624" y="1757362"/>
            <a:ext cx="7128792" cy="3952875"/>
          </a:xfrm>
        </p:spPr>
      </p:pic>
    </p:spTree>
    <p:extLst>
      <p:ext uri="{BB962C8B-B14F-4D97-AF65-F5344CB8AC3E}">
        <p14:creationId xmlns:p14="http://schemas.microsoft.com/office/powerpoint/2010/main" val="23234773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Hans </a:t>
            </a:r>
            <a:r>
              <a:rPr lang="en-IE" dirty="0" err="1"/>
              <a:t>Rosling</a:t>
            </a:r>
            <a:endParaRPr lang="en-IE" dirty="0"/>
          </a:p>
        </p:txBody>
      </p:sp>
      <p:sp>
        <p:nvSpPr>
          <p:cNvPr id="3" name="Content Placeholder 2"/>
          <p:cNvSpPr>
            <a:spLocks noGrp="1"/>
          </p:cNvSpPr>
          <p:nvPr>
            <p:ph sz="quarter" idx="1"/>
          </p:nvPr>
        </p:nvSpPr>
        <p:spPr/>
        <p:txBody>
          <a:bodyPr>
            <a:normAutofit/>
          </a:bodyPr>
          <a:lstStyle/>
          <a:p>
            <a:r>
              <a:rPr lang="en-IE" dirty="0"/>
              <a:t>Using a tool called </a:t>
            </a:r>
            <a:r>
              <a:rPr lang="en-IE" dirty="0" err="1"/>
              <a:t>Trendalyzer</a:t>
            </a:r>
            <a:r>
              <a:rPr lang="en-IE" dirty="0"/>
              <a:t> (Figure 11), Hans </a:t>
            </a:r>
            <a:r>
              <a:rPr lang="en-IE" dirty="0" err="1"/>
              <a:t>Rosling</a:t>
            </a:r>
            <a:r>
              <a:rPr lang="en-IE" dirty="0"/>
              <a:t>, Professor of  International Health and director of the </a:t>
            </a:r>
            <a:r>
              <a:rPr lang="en-IE" dirty="0" err="1"/>
              <a:t>Gapminder</a:t>
            </a:r>
            <a:r>
              <a:rPr lang="en-IE" dirty="0"/>
              <a:t> Foundation, runs an animation that shows changes in poverty by country (</a:t>
            </a:r>
            <a:r>
              <a:rPr lang="en-IE" dirty="0">
                <a:hlinkClick r:id="rId2"/>
              </a:rPr>
              <a:t>http://www.ted.com/talks/hans_rosling_shows_the_best_stats_you_ve_ever_seen?language=en</a:t>
            </a:r>
            <a:r>
              <a:rPr lang="en-IE" dirty="0"/>
              <a:t>)</a:t>
            </a:r>
          </a:p>
        </p:txBody>
      </p:sp>
    </p:spTree>
    <p:extLst>
      <p:ext uri="{BB962C8B-B14F-4D97-AF65-F5344CB8AC3E}">
        <p14:creationId xmlns:p14="http://schemas.microsoft.com/office/powerpoint/2010/main" val="1164695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Data </a:t>
            </a:r>
          </a:p>
        </p:txBody>
      </p:sp>
      <p:sp>
        <p:nvSpPr>
          <p:cNvPr id="3" name="Content Placeholder 2"/>
          <p:cNvSpPr>
            <a:spLocks noGrp="1"/>
          </p:cNvSpPr>
          <p:nvPr>
            <p:ph sz="quarter" idx="1"/>
          </p:nvPr>
        </p:nvSpPr>
        <p:spPr/>
        <p:txBody>
          <a:bodyPr>
            <a:normAutofit/>
          </a:bodyPr>
          <a:lstStyle/>
          <a:p>
            <a:r>
              <a:rPr lang="en-IE" dirty="0"/>
              <a:t>People have always been collecting, tabulating and quantifying data.</a:t>
            </a:r>
          </a:p>
          <a:p>
            <a:r>
              <a:rPr lang="en-IE" dirty="0"/>
              <a:t>However the last few years have seen a growing interest in data visualisation due to a number of factors, including:</a:t>
            </a:r>
          </a:p>
          <a:p>
            <a:pPr lvl="1"/>
            <a:r>
              <a:rPr lang="en-IE" dirty="0"/>
              <a:t>Improvements in technology.</a:t>
            </a:r>
          </a:p>
          <a:p>
            <a:pPr lvl="2"/>
            <a:r>
              <a:rPr lang="en-IE" dirty="0"/>
              <a:t>Now easier to collect and store data.</a:t>
            </a:r>
          </a:p>
          <a:p>
            <a:pPr lvl="1"/>
            <a:r>
              <a:rPr lang="en-IE" dirty="0"/>
              <a:t>More and more data available to us.</a:t>
            </a:r>
          </a:p>
          <a:p>
            <a:pPr lvl="2"/>
            <a:r>
              <a:rPr lang="en-IE" dirty="0"/>
              <a:t>More data is thrown at us in one day than someone living in the middle ages received in their whole lifetime!</a:t>
            </a:r>
          </a:p>
          <a:p>
            <a:pPr lvl="2"/>
            <a:endParaRPr lang="en-IE" dirty="0"/>
          </a:p>
          <a:p>
            <a:pPr lvl="1"/>
            <a:endParaRPr lang="en-IE" dirty="0"/>
          </a:p>
          <a:p>
            <a:pPr lvl="1"/>
            <a:endParaRPr lang="en-IE" dirty="0"/>
          </a:p>
        </p:txBody>
      </p:sp>
    </p:spTree>
    <p:extLst>
      <p:ext uri="{BB962C8B-B14F-4D97-AF65-F5344CB8AC3E}">
        <p14:creationId xmlns:p14="http://schemas.microsoft.com/office/powerpoint/2010/main" val="41287252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sz="quarter" idx="1"/>
          </p:nvPr>
        </p:nvSpPr>
        <p:spPr/>
        <p:txBody>
          <a:bodyPr>
            <a:normAutofit/>
          </a:bodyPr>
          <a:lstStyle/>
          <a:p>
            <a:r>
              <a:rPr lang="en-IE" sz="3200" dirty="0"/>
              <a:t>The visualisation is a motion chart.</a:t>
            </a:r>
          </a:p>
          <a:p>
            <a:r>
              <a:rPr lang="en-IE" sz="3200" dirty="0"/>
              <a:t>Bubbles represent countries and move based on the corresponding country’s poverty during a given year. </a:t>
            </a:r>
          </a:p>
          <a:p>
            <a:r>
              <a:rPr lang="en-IE" sz="3200" dirty="0"/>
              <a:t>He also tells the story behind the data. </a:t>
            </a:r>
          </a:p>
          <a:p>
            <a:endParaRPr lang="en-IE" sz="3200" dirty="0"/>
          </a:p>
        </p:txBody>
      </p:sp>
    </p:spTree>
    <p:extLst>
      <p:ext uri="{BB962C8B-B14F-4D97-AF65-F5344CB8AC3E}">
        <p14:creationId xmlns:p14="http://schemas.microsoft.com/office/powerpoint/2010/main" val="868432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11</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83568" y="1268760"/>
            <a:ext cx="8064896" cy="5112568"/>
          </a:xfrm>
        </p:spPr>
      </p:pic>
    </p:spTree>
    <p:extLst>
      <p:ext uri="{BB962C8B-B14F-4D97-AF65-F5344CB8AC3E}">
        <p14:creationId xmlns:p14="http://schemas.microsoft.com/office/powerpoint/2010/main" val="13272679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Exploring Data – What Graph to Use?</a:t>
            </a:r>
          </a:p>
        </p:txBody>
      </p:sp>
      <p:sp>
        <p:nvSpPr>
          <p:cNvPr id="3" name="Content Placeholder 2"/>
          <p:cNvSpPr>
            <a:spLocks noGrp="1"/>
          </p:cNvSpPr>
          <p:nvPr>
            <p:ph sz="quarter" idx="1"/>
          </p:nvPr>
        </p:nvSpPr>
        <p:spPr/>
        <p:txBody>
          <a:bodyPr/>
          <a:lstStyle/>
          <a:p>
            <a:r>
              <a:rPr lang="en-IE" dirty="0"/>
              <a:t>For example, say you are interested in stock prices over time.</a:t>
            </a:r>
          </a:p>
          <a:p>
            <a:r>
              <a:rPr lang="en-IE" dirty="0"/>
              <a:t>They increase and decrease, but by how much do they change per day, per week etc.?</a:t>
            </a:r>
          </a:p>
          <a:p>
            <a:r>
              <a:rPr lang="en-IE" dirty="0"/>
              <a:t>Are there periods when the stock went up more than usual, and if so, why?</a:t>
            </a:r>
          </a:p>
          <a:p>
            <a:r>
              <a:rPr lang="en-IE" dirty="0"/>
              <a:t>Did any particular events trigger this change?</a:t>
            </a:r>
          </a:p>
          <a:p>
            <a:r>
              <a:rPr lang="en-IE" b="1" i="1" dirty="0"/>
              <a:t>Time series </a:t>
            </a:r>
            <a:r>
              <a:rPr lang="en-IE" dirty="0"/>
              <a:t>is a useful tool for those sort of questions. </a:t>
            </a:r>
          </a:p>
          <a:p>
            <a:r>
              <a:rPr lang="en-IE" dirty="0"/>
              <a:t>Other questions might be better explored by looking at patterns over geographic regions for example. </a:t>
            </a:r>
          </a:p>
          <a:p>
            <a:endParaRPr lang="en-IE" dirty="0"/>
          </a:p>
          <a:p>
            <a:endParaRPr lang="en-IE" dirty="0"/>
          </a:p>
        </p:txBody>
      </p:sp>
    </p:spTree>
    <p:extLst>
      <p:ext uri="{BB962C8B-B14F-4D97-AF65-F5344CB8AC3E}">
        <p14:creationId xmlns:p14="http://schemas.microsoft.com/office/powerpoint/2010/main" val="5500323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Time Series - Patterns Over Time</a:t>
            </a:r>
          </a:p>
        </p:txBody>
      </p:sp>
      <p:sp>
        <p:nvSpPr>
          <p:cNvPr id="3" name="Content Placeholder 2"/>
          <p:cNvSpPr>
            <a:spLocks noGrp="1"/>
          </p:cNvSpPr>
          <p:nvPr>
            <p:ph sz="quarter" idx="1"/>
          </p:nvPr>
        </p:nvSpPr>
        <p:spPr/>
        <p:txBody>
          <a:bodyPr/>
          <a:lstStyle/>
          <a:p>
            <a:r>
              <a:rPr lang="en-IE" dirty="0"/>
              <a:t>You can split your time series in different ways. </a:t>
            </a:r>
          </a:p>
          <a:p>
            <a:r>
              <a:rPr lang="en-IE" dirty="0"/>
              <a:t>For example hourly or daily values.</a:t>
            </a:r>
          </a:p>
          <a:p>
            <a:pPr lvl="1"/>
            <a:r>
              <a:rPr lang="en-IE" dirty="0"/>
              <a:t>Time series shows more noise – graph is bumpier.</a:t>
            </a:r>
          </a:p>
          <a:p>
            <a:r>
              <a:rPr lang="en-IE" dirty="0"/>
              <a:t>Or on a monthly or annual basis. </a:t>
            </a:r>
          </a:p>
          <a:p>
            <a:pPr lvl="1"/>
            <a:r>
              <a:rPr lang="en-IE" dirty="0"/>
              <a:t>An aggregate view – graph is smoother as fewer data points over the same time span.</a:t>
            </a:r>
          </a:p>
        </p:txBody>
      </p:sp>
    </p:spTree>
    <p:extLst>
      <p:ext uri="{BB962C8B-B14F-4D97-AF65-F5344CB8AC3E}">
        <p14:creationId xmlns:p14="http://schemas.microsoft.com/office/powerpoint/2010/main" val="173459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Relationships</a:t>
            </a:r>
          </a:p>
        </p:txBody>
      </p:sp>
      <p:sp>
        <p:nvSpPr>
          <p:cNvPr id="3" name="Content Placeholder 2"/>
          <p:cNvSpPr>
            <a:spLocks noGrp="1"/>
          </p:cNvSpPr>
          <p:nvPr>
            <p:ph sz="quarter" idx="1"/>
          </p:nvPr>
        </p:nvSpPr>
        <p:spPr/>
        <p:txBody>
          <a:bodyPr/>
          <a:lstStyle/>
          <a:p>
            <a:r>
              <a:rPr lang="en-IE" dirty="0"/>
              <a:t>You can design graphics to compare and contrast values and distributions visually. </a:t>
            </a:r>
          </a:p>
          <a:p>
            <a:r>
              <a:rPr lang="en-IE" dirty="0"/>
              <a:t>The statistical equivalent is correlation and causation (https://www.tylervigen.com/spurious-correlations)     </a:t>
            </a:r>
          </a:p>
          <a:p>
            <a:r>
              <a:rPr lang="en-IE" dirty="0"/>
              <a:t>Multiple variables/datasets might be related in some way.</a:t>
            </a:r>
          </a:p>
        </p:txBody>
      </p:sp>
    </p:spTree>
    <p:extLst>
      <p:ext uri="{BB962C8B-B14F-4D97-AF65-F5344CB8AC3E}">
        <p14:creationId xmlns:p14="http://schemas.microsoft.com/office/powerpoint/2010/main" val="19891194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Example</a:t>
            </a:r>
          </a:p>
        </p:txBody>
      </p:sp>
      <p:sp>
        <p:nvSpPr>
          <p:cNvPr id="3" name="Content Placeholder 2"/>
          <p:cNvSpPr>
            <a:spLocks noGrp="1"/>
          </p:cNvSpPr>
          <p:nvPr>
            <p:ph sz="quarter" idx="1"/>
          </p:nvPr>
        </p:nvSpPr>
        <p:spPr/>
        <p:txBody>
          <a:bodyPr/>
          <a:lstStyle/>
          <a:p>
            <a:r>
              <a:rPr lang="en-IE" dirty="0"/>
              <a:t>The following Technology excerpt from World Progress Report (Figure 12) includes histograms that show the number of users of the Internet, Internet subscriptions, and broadband per 100 inhabitants. </a:t>
            </a:r>
          </a:p>
          <a:p>
            <a:r>
              <a:rPr lang="en-IE" dirty="0"/>
              <a:t>Notice that the range for Internet users (0 to 95 per 100 inhabitants) is much wider than that of the other two datasets. </a:t>
            </a:r>
          </a:p>
          <a:p>
            <a:r>
              <a:rPr lang="en-IE" dirty="0"/>
              <a:t>However each histogram was made on the same range to aid comparison between distributions. </a:t>
            </a:r>
          </a:p>
        </p:txBody>
      </p:sp>
    </p:spTree>
    <p:extLst>
      <p:ext uri="{BB962C8B-B14F-4D97-AF65-F5344CB8AC3E}">
        <p14:creationId xmlns:p14="http://schemas.microsoft.com/office/powerpoint/2010/main" val="20954581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12</a:t>
            </a:r>
          </a:p>
        </p:txBody>
      </p:sp>
      <p:pic>
        <p:nvPicPr>
          <p:cNvPr id="6" name="Content Placeholder 5"/>
          <p:cNvPicPr>
            <a:picLocks noGrp="1" noChangeAspect="1"/>
          </p:cNvPicPr>
          <p:nvPr>
            <p:ph sz="quarter" idx="1"/>
          </p:nvPr>
        </p:nvPicPr>
        <p:blipFill rotWithShape="1">
          <a:blip r:embed="rId2" cstate="print">
            <a:alphaModFix/>
            <a:extLst>
              <a:ext uri="{BEBA8EAE-BF5A-486C-A8C5-ECC9F3942E4B}">
                <a14:imgProps xmlns:a14="http://schemas.microsoft.com/office/drawing/2010/main">
                  <a14:imgLayer r:embed="rId3">
                    <a14:imgEffect>
                      <a14:sharpenSoften amount="25000"/>
                    </a14:imgEffect>
                    <a14:imgEffect>
                      <a14:saturation sat="300000"/>
                    </a14:imgEffect>
                    <a14:imgEffect>
                      <a14:brightnessContrast contrast="-40000"/>
                    </a14:imgEffect>
                  </a14:imgLayer>
                </a14:imgProps>
              </a:ext>
              <a:ext uri="{28A0092B-C50C-407E-A947-70E740481C1C}">
                <a14:useLocalDpi xmlns:a14="http://schemas.microsoft.com/office/drawing/2010/main" val="0"/>
              </a:ext>
            </a:extLst>
          </a:blip>
          <a:srcRect l="-1" t="80048" r="62787"/>
          <a:stretch/>
        </p:blipFill>
        <p:spPr>
          <a:xfrm>
            <a:off x="395536" y="2060848"/>
            <a:ext cx="7488832" cy="4248472"/>
          </a:xfrm>
        </p:spPr>
      </p:pic>
    </p:spTree>
    <p:extLst>
      <p:ext uri="{BB962C8B-B14F-4D97-AF65-F5344CB8AC3E}">
        <p14:creationId xmlns:p14="http://schemas.microsoft.com/office/powerpoint/2010/main" val="41804350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Rules</a:t>
            </a:r>
          </a:p>
        </p:txBody>
      </p:sp>
      <p:sp>
        <p:nvSpPr>
          <p:cNvPr id="3" name="Content Placeholder 2"/>
          <p:cNvSpPr>
            <a:spLocks noGrp="1"/>
          </p:cNvSpPr>
          <p:nvPr>
            <p:ph sz="quarter" idx="1"/>
          </p:nvPr>
        </p:nvSpPr>
        <p:spPr/>
        <p:txBody>
          <a:bodyPr/>
          <a:lstStyle/>
          <a:p>
            <a:r>
              <a:rPr lang="en-IE" dirty="0"/>
              <a:t>Finally, when deciding to visualise data of interest, there are certain basic rules that should be followed. </a:t>
            </a:r>
          </a:p>
          <a:p>
            <a:r>
              <a:rPr lang="en-IE" dirty="0"/>
              <a:t>Note that we would be looking at more formal rules called processes (Fry, Shapiro etc.). later on in the module if we had more time. </a:t>
            </a:r>
          </a:p>
        </p:txBody>
      </p:sp>
    </p:spTree>
    <p:extLst>
      <p:ext uri="{BB962C8B-B14F-4D97-AF65-F5344CB8AC3E}">
        <p14:creationId xmlns:p14="http://schemas.microsoft.com/office/powerpoint/2010/main" val="13041016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Graphics </a:t>
            </a:r>
            <a:r>
              <a:rPr lang="en-US" dirty="0" err="1"/>
              <a:t>Checksheet</a:t>
            </a:r>
            <a:endParaRPr lang="en-IE" dirty="0"/>
          </a:p>
        </p:txBody>
      </p:sp>
      <p:sp>
        <p:nvSpPr>
          <p:cNvPr id="3" name="Content Placeholder 2"/>
          <p:cNvSpPr>
            <a:spLocks noGrp="1"/>
          </p:cNvSpPr>
          <p:nvPr>
            <p:ph sz="quarter" idx="1"/>
          </p:nvPr>
        </p:nvSpPr>
        <p:spPr/>
        <p:txBody>
          <a:bodyPr>
            <a:normAutofit fontScale="92500" lnSpcReduction="20000"/>
          </a:bodyPr>
          <a:lstStyle/>
          <a:p>
            <a:pPr marL="514350" indent="-514350">
              <a:buFont typeface="+mj-lt"/>
              <a:buAutoNum type="arabicPeriod"/>
            </a:pPr>
            <a:r>
              <a:rPr lang="en-IE" dirty="0"/>
              <a:t>Verify your data before using it. </a:t>
            </a:r>
          </a:p>
          <a:p>
            <a:pPr marL="788670" lvl="1" indent="-514350"/>
            <a:r>
              <a:rPr lang="en-IE" dirty="0"/>
              <a:t>If graphic looks wrong – check again. It could be an error or it could be an outlier. </a:t>
            </a:r>
          </a:p>
          <a:p>
            <a:pPr marL="514350" indent="-514350">
              <a:buFont typeface="+mj-lt"/>
              <a:buAutoNum type="arabicPeriod"/>
            </a:pPr>
            <a:r>
              <a:rPr lang="en-IE" dirty="0"/>
              <a:t>Explain all encodings (circles, bars, colours) so that viewers can decode easily. Use labels, legends, keys.</a:t>
            </a:r>
          </a:p>
          <a:p>
            <a:pPr marL="788670" lvl="1" indent="-514350"/>
            <a:r>
              <a:rPr lang="en-IE" dirty="0"/>
              <a:t>For example, the colour grading in Figure 13 doesn’t make much sense without a legend. </a:t>
            </a:r>
          </a:p>
          <a:p>
            <a:pPr marL="514350" indent="-514350">
              <a:buFont typeface="+mj-lt"/>
              <a:buAutoNum type="arabicPeriod"/>
            </a:pPr>
            <a:r>
              <a:rPr lang="en-IE" dirty="0"/>
              <a:t>Label your axes so that readers know what scale the points are plotted on – incremental, logarithmic, exponential (Figures 14, 15, 16).</a:t>
            </a:r>
          </a:p>
          <a:p>
            <a:pPr marL="514350" indent="-514350">
              <a:buFont typeface="+mj-lt"/>
              <a:buAutoNum type="arabicPeriod"/>
            </a:pPr>
            <a:r>
              <a:rPr lang="en-IE" dirty="0"/>
              <a:t>Include your sources. </a:t>
            </a:r>
          </a:p>
          <a:p>
            <a:pPr marL="514350" indent="-514350">
              <a:buFont typeface="+mj-lt"/>
              <a:buAutoNum type="arabicPeriod"/>
            </a:pPr>
            <a:r>
              <a:rPr lang="en-IE" dirty="0"/>
              <a:t>Consider your audience and the purpose of your graphics. </a:t>
            </a:r>
          </a:p>
          <a:p>
            <a:pPr marL="788670" lvl="1" indent="-514350"/>
            <a:r>
              <a:rPr lang="en-IE" dirty="0"/>
              <a:t>For example, analysis for a mass audience, a business report etc.  </a:t>
            </a:r>
          </a:p>
        </p:txBody>
      </p:sp>
    </p:spTree>
    <p:extLst>
      <p:ext uri="{BB962C8B-B14F-4D97-AF65-F5344CB8AC3E}">
        <p14:creationId xmlns:p14="http://schemas.microsoft.com/office/powerpoint/2010/main" val="5684708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pPr marL="514350" indent="-514350">
              <a:buFont typeface="+mj-lt"/>
              <a:buAutoNum type="arabicPeriod" startAt="6"/>
            </a:pPr>
            <a:r>
              <a:rPr lang="en-IE" dirty="0"/>
              <a:t>The shapes you use should be in proportion.</a:t>
            </a:r>
          </a:p>
          <a:p>
            <a:pPr marL="788670" lvl="1" indent="-514350"/>
            <a:r>
              <a:rPr lang="en-IE" dirty="0"/>
              <a:t>The length of  rectangles in a bar graph represent values;</a:t>
            </a:r>
          </a:p>
          <a:p>
            <a:pPr marL="788670" lvl="1" indent="-514350"/>
            <a:r>
              <a:rPr lang="en-IE" dirty="0"/>
              <a:t> The position indicates value in a dot plot or time series;</a:t>
            </a:r>
          </a:p>
          <a:p>
            <a:pPr marL="788670" lvl="1" indent="-514350"/>
            <a:r>
              <a:rPr lang="en-IE" dirty="0"/>
              <a:t>Pie charts use angles, and the sum should add to one hundred </a:t>
            </a:r>
            <a:r>
              <a:rPr lang="en-IE" dirty="0" err="1"/>
              <a:t>percent</a:t>
            </a:r>
            <a:r>
              <a:rPr lang="en-IE" dirty="0"/>
              <a:t>. </a:t>
            </a:r>
          </a:p>
          <a:p>
            <a:pPr marL="788670" lvl="1" indent="-514350"/>
            <a:r>
              <a:rPr lang="en-IE" dirty="0"/>
              <a:t>When using two dimensional shapes, size them accordingly.</a:t>
            </a:r>
          </a:p>
          <a:p>
            <a:pPr marL="1062990" lvl="2" indent="-514350"/>
            <a:r>
              <a:rPr lang="en-IE" dirty="0"/>
              <a:t>When you create a bubble chart, use an area to represent values, not radius or diameter (Figure 17).</a:t>
            </a:r>
          </a:p>
          <a:p>
            <a:endParaRPr lang="en-IE" dirty="0"/>
          </a:p>
        </p:txBody>
      </p:sp>
    </p:spTree>
    <p:extLst>
      <p:ext uri="{BB962C8B-B14F-4D97-AF65-F5344CB8AC3E}">
        <p14:creationId xmlns:p14="http://schemas.microsoft.com/office/powerpoint/2010/main" val="710900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Data </a:t>
            </a:r>
          </a:p>
        </p:txBody>
      </p:sp>
      <p:sp>
        <p:nvSpPr>
          <p:cNvPr id="3" name="Content Placeholder 2"/>
          <p:cNvSpPr>
            <a:spLocks noGrp="1"/>
          </p:cNvSpPr>
          <p:nvPr>
            <p:ph sz="quarter" idx="1"/>
          </p:nvPr>
        </p:nvSpPr>
        <p:spPr/>
        <p:txBody>
          <a:bodyPr>
            <a:normAutofit/>
          </a:bodyPr>
          <a:lstStyle/>
          <a:p>
            <a:r>
              <a:rPr lang="en-IE" dirty="0"/>
              <a:t>More official (and better formatted) government (local and countrywide) data available</a:t>
            </a:r>
          </a:p>
          <a:p>
            <a:pPr lvl="1"/>
            <a:r>
              <a:rPr lang="en-IE" dirty="0"/>
              <a:t>Data.gov.ie (Ireland), Data.gov (U.S.) Data.gov.uk (U.K.)</a:t>
            </a:r>
          </a:p>
          <a:p>
            <a:pPr marL="320040" lvl="1" indent="0">
              <a:buNone/>
            </a:pPr>
            <a:r>
              <a:rPr lang="en-IE" dirty="0"/>
              <a:t>   </a:t>
            </a:r>
            <a:r>
              <a:rPr lang="en-IE" dirty="0" err="1"/>
              <a:t>Dublinked</a:t>
            </a:r>
            <a:r>
              <a:rPr lang="en-IE" dirty="0"/>
              <a:t> (data.smartdublin.ie) </a:t>
            </a:r>
          </a:p>
          <a:p>
            <a:r>
              <a:rPr lang="en-IE" dirty="0"/>
              <a:t>Data is more accessible because of the web </a:t>
            </a:r>
          </a:p>
          <a:p>
            <a:pPr lvl="1"/>
            <a:r>
              <a:rPr lang="en-IE" dirty="0"/>
              <a:t>APIs enable developers to do something with all the data </a:t>
            </a:r>
          </a:p>
          <a:p>
            <a:pPr lvl="2"/>
            <a:r>
              <a:rPr lang="en-IE" dirty="0"/>
              <a:t>Twitter, Flickr (photo sharing and management), </a:t>
            </a:r>
            <a:r>
              <a:rPr lang="en-IE" dirty="0" err="1"/>
              <a:t>Infochimps</a:t>
            </a:r>
            <a:r>
              <a:rPr lang="en-IE" dirty="0"/>
              <a:t> (cloud services for big data), Factual/Foursquare (location data).</a:t>
            </a:r>
          </a:p>
          <a:p>
            <a:r>
              <a:rPr lang="en-IE" dirty="0"/>
              <a:t>More personal information out there</a:t>
            </a:r>
          </a:p>
          <a:p>
            <a:pPr lvl="1"/>
            <a:r>
              <a:rPr lang="en-IE" dirty="0"/>
              <a:t>Twitter, Facebook etc., apps that log how much exercise we take etc. </a:t>
            </a:r>
          </a:p>
          <a:p>
            <a:endParaRPr lang="en-IE" dirty="0"/>
          </a:p>
        </p:txBody>
      </p:sp>
    </p:spTree>
    <p:extLst>
      <p:ext uri="{BB962C8B-B14F-4D97-AF65-F5344CB8AC3E}">
        <p14:creationId xmlns:p14="http://schemas.microsoft.com/office/powerpoint/2010/main" val="19487881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13</a:t>
            </a:r>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331640" y="1447800"/>
            <a:ext cx="6840760" cy="4933528"/>
          </a:xfrm>
        </p:spPr>
      </p:pic>
    </p:spTree>
    <p:extLst>
      <p:ext uri="{BB962C8B-B14F-4D97-AF65-F5344CB8AC3E}">
        <p14:creationId xmlns:p14="http://schemas.microsoft.com/office/powerpoint/2010/main" val="14009383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14</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780037517"/>
              </p:ext>
            </p:extLst>
          </p:nvPr>
        </p:nvGraphicFramePr>
        <p:xfrm>
          <a:off x="914400" y="1447800"/>
          <a:ext cx="77724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022494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15</a:t>
            </a:r>
          </a:p>
        </p:txBody>
      </p:sp>
      <p:graphicFrame>
        <p:nvGraphicFramePr>
          <p:cNvPr id="4" name="Content Placeholder 3"/>
          <p:cNvGraphicFramePr>
            <a:graphicFrameLocks noGrp="1"/>
          </p:cNvGraphicFramePr>
          <p:nvPr>
            <p:ph sz="quarter" idx="1"/>
          </p:nvPr>
        </p:nvGraphicFramePr>
        <p:xfrm>
          <a:off x="914400" y="1447800"/>
          <a:ext cx="77724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053103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16</a:t>
            </a:r>
          </a:p>
        </p:txBody>
      </p:sp>
      <p:graphicFrame>
        <p:nvGraphicFramePr>
          <p:cNvPr id="4" name="Content Placeholder 3"/>
          <p:cNvGraphicFramePr>
            <a:graphicFrameLocks noGrp="1"/>
          </p:cNvGraphicFramePr>
          <p:nvPr>
            <p:ph sz="quarter" idx="1"/>
          </p:nvPr>
        </p:nvGraphicFramePr>
        <p:xfrm>
          <a:off x="914400" y="1447800"/>
          <a:ext cx="77724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913836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17</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99592" y="1628800"/>
            <a:ext cx="7272808" cy="4248472"/>
          </a:xfrm>
        </p:spPr>
      </p:pic>
    </p:spTree>
    <p:extLst>
      <p:ext uri="{BB962C8B-B14F-4D97-AF65-F5344CB8AC3E}">
        <p14:creationId xmlns:p14="http://schemas.microsoft.com/office/powerpoint/2010/main" val="39198721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9654A-4322-43FE-9CB9-0BE6BFB02DDC}"/>
              </a:ext>
            </a:extLst>
          </p:cNvPr>
          <p:cNvSpPr>
            <a:spLocks noGrp="1"/>
          </p:cNvSpPr>
          <p:nvPr>
            <p:ph type="title"/>
          </p:nvPr>
        </p:nvSpPr>
        <p:spPr/>
        <p:txBody>
          <a:bodyPr/>
          <a:lstStyle/>
          <a:p>
            <a:r>
              <a:rPr lang="en-IE" dirty="0"/>
              <a:t>Useful Data Sources</a:t>
            </a:r>
          </a:p>
        </p:txBody>
      </p:sp>
      <p:sp>
        <p:nvSpPr>
          <p:cNvPr id="3" name="Content Placeholder 2">
            <a:extLst>
              <a:ext uri="{FF2B5EF4-FFF2-40B4-BE49-F238E27FC236}">
                <a16:creationId xmlns:a16="http://schemas.microsoft.com/office/drawing/2014/main" id="{3E1F331C-1AAC-4430-99F8-196EB32BB2FD}"/>
              </a:ext>
            </a:extLst>
          </p:cNvPr>
          <p:cNvSpPr>
            <a:spLocks noGrp="1"/>
          </p:cNvSpPr>
          <p:nvPr>
            <p:ph sz="quarter" idx="1"/>
          </p:nvPr>
        </p:nvSpPr>
        <p:spPr/>
        <p:txBody>
          <a:bodyPr/>
          <a:lstStyle/>
          <a:p>
            <a:r>
              <a:rPr lang="en-IE" dirty="0"/>
              <a:t>cso.ie</a:t>
            </a:r>
          </a:p>
          <a:p>
            <a:r>
              <a:rPr lang="en-IE" dirty="0">
                <a:hlinkClick r:id="rId2"/>
              </a:rPr>
              <a:t>https://libguides.ucd.ie/gisguide/FindSpatialData</a:t>
            </a:r>
            <a:endParaRPr lang="en-IE" dirty="0"/>
          </a:p>
          <a:p>
            <a:endParaRPr lang="en-IE" dirty="0"/>
          </a:p>
        </p:txBody>
      </p:sp>
    </p:spTree>
    <p:extLst>
      <p:ext uri="{BB962C8B-B14F-4D97-AF65-F5344CB8AC3E}">
        <p14:creationId xmlns:p14="http://schemas.microsoft.com/office/powerpoint/2010/main" val="2932648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A0C36-5C75-49FE-8AA9-E21FD91E13EF}"/>
              </a:ext>
            </a:extLst>
          </p:cNvPr>
          <p:cNvSpPr>
            <a:spLocks noGrp="1"/>
          </p:cNvSpPr>
          <p:nvPr>
            <p:ph type="title"/>
          </p:nvPr>
        </p:nvSpPr>
        <p:spPr/>
        <p:txBody>
          <a:bodyPr/>
          <a:lstStyle/>
          <a:p>
            <a:r>
              <a:rPr lang="en-IE" dirty="0"/>
              <a:t>Aside: What is an API?</a:t>
            </a:r>
          </a:p>
        </p:txBody>
      </p:sp>
      <p:sp>
        <p:nvSpPr>
          <p:cNvPr id="3" name="Content Placeholder 2">
            <a:extLst>
              <a:ext uri="{FF2B5EF4-FFF2-40B4-BE49-F238E27FC236}">
                <a16:creationId xmlns:a16="http://schemas.microsoft.com/office/drawing/2014/main" id="{AFAA6129-79DD-453B-9DDC-04D13D2DBCD0}"/>
              </a:ext>
            </a:extLst>
          </p:cNvPr>
          <p:cNvSpPr>
            <a:spLocks noGrp="1"/>
          </p:cNvSpPr>
          <p:nvPr>
            <p:ph sz="quarter" idx="1"/>
          </p:nvPr>
        </p:nvSpPr>
        <p:spPr/>
        <p:txBody>
          <a:bodyPr/>
          <a:lstStyle/>
          <a:p>
            <a:r>
              <a:rPr lang="en-IE" dirty="0"/>
              <a:t>An Application Programming Interface (or API) is a software intermediary that allows two apps to talk to each other operating through a set of rules and protocols. </a:t>
            </a:r>
          </a:p>
          <a:p>
            <a:pPr lvl="1"/>
            <a:r>
              <a:rPr lang="en-IE" dirty="0"/>
              <a:t>Web API Example:</a:t>
            </a:r>
          </a:p>
          <a:p>
            <a:pPr lvl="2"/>
            <a:r>
              <a:rPr lang="en-IE" dirty="0"/>
              <a:t>When you sign into Facebook from your phone, you are telling the Facebook application that you would like to access your account. The mobile app makes a call to an API to retrieve your Facebook account and credentials. Facebook would then access this information from one of its servers and return the data to the mobile app. </a:t>
            </a:r>
          </a:p>
          <a:p>
            <a:endParaRPr lang="en-IE" dirty="0"/>
          </a:p>
        </p:txBody>
      </p:sp>
    </p:spTree>
    <p:extLst>
      <p:ext uri="{BB962C8B-B14F-4D97-AF65-F5344CB8AC3E}">
        <p14:creationId xmlns:p14="http://schemas.microsoft.com/office/powerpoint/2010/main" val="1507644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Traditional Data</a:t>
            </a:r>
          </a:p>
        </p:txBody>
      </p:sp>
      <p:graphicFrame>
        <p:nvGraphicFramePr>
          <p:cNvPr id="4" name="Content Placeholder 3"/>
          <p:cNvGraphicFramePr>
            <a:graphicFrameLocks noGrp="1" noChangeAspect="1"/>
          </p:cNvGraphicFramePr>
          <p:nvPr>
            <p:ph sz="quarter" idx="1"/>
            <p:extLst>
              <p:ext uri="{D42A27DB-BD31-4B8C-83A1-F6EECF244321}">
                <p14:modId xmlns:p14="http://schemas.microsoft.com/office/powerpoint/2010/main" val="2734473462"/>
              </p:ext>
            </p:extLst>
          </p:nvPr>
        </p:nvGraphicFramePr>
        <p:xfrm>
          <a:off x="1475656" y="1282547"/>
          <a:ext cx="6192688" cy="4737253"/>
        </p:xfrm>
        <a:graphic>
          <a:graphicData uri="http://schemas.openxmlformats.org/presentationml/2006/ole">
            <mc:AlternateContent xmlns:mc="http://schemas.openxmlformats.org/markup-compatibility/2006">
              <mc:Choice xmlns:v="urn:schemas-microsoft-com:vml" Requires="v">
                <p:oleObj spid="_x0000_s1078" name="Acrobat Document" r:id="rId4" imgW="4000399" imgH="6286500" progId="AcroExch.Document.7">
                  <p:embed/>
                </p:oleObj>
              </mc:Choice>
              <mc:Fallback>
                <p:oleObj name="Acrobat Document" r:id="rId4" imgW="4000399" imgH="6286500" progId="AcroExch.Document.7">
                  <p:embed/>
                  <p:pic>
                    <p:nvPicPr>
                      <p:cNvPr id="4" name="Content Placeholder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1282547"/>
                        <a:ext cx="6192688" cy="473725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084755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Twitter Data</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59632" y="1484784"/>
            <a:ext cx="7128792" cy="4608512"/>
          </a:xfrm>
        </p:spPr>
      </p:pic>
    </p:spTree>
    <p:extLst>
      <p:ext uri="{BB962C8B-B14F-4D97-AF65-F5344CB8AC3E}">
        <p14:creationId xmlns:p14="http://schemas.microsoft.com/office/powerpoint/2010/main" val="3655414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89312-C8C4-48A1-8EE0-A752AD640E5E}"/>
              </a:ext>
            </a:extLst>
          </p:cNvPr>
          <p:cNvSpPr>
            <a:spLocks noGrp="1"/>
          </p:cNvSpPr>
          <p:nvPr>
            <p:ph type="title"/>
          </p:nvPr>
        </p:nvSpPr>
        <p:spPr/>
        <p:txBody>
          <a:bodyPr/>
          <a:lstStyle/>
          <a:p>
            <a:r>
              <a:rPr lang="en-IE" dirty="0"/>
              <a:t>Data</a:t>
            </a:r>
          </a:p>
        </p:txBody>
      </p:sp>
      <p:sp>
        <p:nvSpPr>
          <p:cNvPr id="3" name="Content Placeholder 2">
            <a:extLst>
              <a:ext uri="{FF2B5EF4-FFF2-40B4-BE49-F238E27FC236}">
                <a16:creationId xmlns:a16="http://schemas.microsoft.com/office/drawing/2014/main" id="{28C9526E-DE2F-4C07-AC5A-327B6C2C7A61}"/>
              </a:ext>
            </a:extLst>
          </p:cNvPr>
          <p:cNvSpPr>
            <a:spLocks noGrp="1"/>
          </p:cNvSpPr>
          <p:nvPr>
            <p:ph sz="quarter" idx="1"/>
          </p:nvPr>
        </p:nvSpPr>
        <p:spPr/>
        <p:txBody>
          <a:bodyPr>
            <a:normAutofit/>
          </a:bodyPr>
          <a:lstStyle/>
          <a:p>
            <a:pPr>
              <a:buFont typeface="Arial" panose="020B0604020202020204" pitchFamily="34" charset="0"/>
              <a:buChar char="•"/>
            </a:pPr>
            <a:r>
              <a:rPr lang="en-US" i="0" dirty="0">
                <a:solidFill>
                  <a:srgbClr val="000000"/>
                </a:solidFill>
                <a:effectLst/>
                <a:cs typeface="Calibri" panose="020F0502020204030204" pitchFamily="34" charset="0"/>
              </a:rPr>
              <a:t>By 2025, there will be 175 </a:t>
            </a:r>
            <a:r>
              <a:rPr lang="en-US" b="1" i="1" dirty="0">
                <a:solidFill>
                  <a:srgbClr val="000000"/>
                </a:solidFill>
                <a:effectLst/>
                <a:cs typeface="Calibri" panose="020F0502020204030204" pitchFamily="34" charset="0"/>
              </a:rPr>
              <a:t>zettabytes</a:t>
            </a:r>
            <a:r>
              <a:rPr lang="en-US" i="0" dirty="0">
                <a:solidFill>
                  <a:srgbClr val="000000"/>
                </a:solidFill>
                <a:effectLst/>
                <a:cs typeface="Calibri" panose="020F0502020204030204" pitchFamily="34" charset="0"/>
              </a:rPr>
              <a:t> (</a:t>
            </a:r>
            <a:r>
              <a:rPr lang="en-US" b="0" i="0" dirty="0">
                <a:effectLst/>
              </a:rPr>
              <a:t>equal to one sextillion bytes or a trillion gigabytes!)  </a:t>
            </a:r>
            <a:r>
              <a:rPr lang="en-US" i="0" dirty="0">
                <a:effectLst/>
                <a:cs typeface="Calibri" panose="020F0502020204030204" pitchFamily="34" charset="0"/>
              </a:rPr>
              <a:t>of data in the global datasphere</a:t>
            </a:r>
          </a:p>
          <a:p>
            <a:pPr algn="l">
              <a:buFont typeface="Arial" panose="020B0604020202020204" pitchFamily="34" charset="0"/>
              <a:buChar char="•"/>
            </a:pPr>
            <a:r>
              <a:rPr lang="en-US" i="0" dirty="0">
                <a:solidFill>
                  <a:srgbClr val="000000"/>
                </a:solidFill>
                <a:effectLst/>
                <a:cs typeface="Calibri" panose="020F0502020204030204" pitchFamily="34" charset="0"/>
              </a:rPr>
              <a:t>The amount of data in the world was estimated to be 44 </a:t>
            </a:r>
            <a:r>
              <a:rPr lang="en-US" b="1" i="1" dirty="0">
                <a:solidFill>
                  <a:srgbClr val="000000"/>
                </a:solidFill>
                <a:effectLst/>
                <a:cs typeface="Calibri" panose="020F0502020204030204" pitchFamily="34" charset="0"/>
              </a:rPr>
              <a:t>zettabytes</a:t>
            </a:r>
            <a:r>
              <a:rPr lang="en-US" i="0" dirty="0">
                <a:solidFill>
                  <a:srgbClr val="000000"/>
                </a:solidFill>
                <a:effectLst/>
                <a:cs typeface="Calibri" panose="020F0502020204030204" pitchFamily="34" charset="0"/>
              </a:rPr>
              <a:t> at the dawn of 2020.</a:t>
            </a:r>
          </a:p>
          <a:p>
            <a:pPr algn="l">
              <a:buFont typeface="Arial" panose="020B0604020202020204" pitchFamily="34" charset="0"/>
              <a:buChar char="•"/>
            </a:pPr>
            <a:r>
              <a:rPr lang="en-US" i="0" dirty="0">
                <a:solidFill>
                  <a:srgbClr val="000000"/>
                </a:solidFill>
                <a:effectLst/>
                <a:cs typeface="Calibri" panose="020F0502020204030204" pitchFamily="34" charset="0"/>
              </a:rPr>
              <a:t>By 2025, the amount of data generated each day is expected to reach 463 </a:t>
            </a:r>
            <a:r>
              <a:rPr lang="en-US" b="1" i="1" dirty="0">
                <a:solidFill>
                  <a:srgbClr val="000000"/>
                </a:solidFill>
                <a:effectLst/>
                <a:cs typeface="Calibri" panose="020F0502020204030204" pitchFamily="34" charset="0"/>
              </a:rPr>
              <a:t>exabytes</a:t>
            </a:r>
            <a:r>
              <a:rPr lang="en-US" i="0" dirty="0">
                <a:solidFill>
                  <a:srgbClr val="000000"/>
                </a:solidFill>
                <a:effectLst/>
                <a:cs typeface="Calibri" panose="020F0502020204030204" pitchFamily="34" charset="0"/>
              </a:rPr>
              <a:t> (one billion gigabytes!) globally.</a:t>
            </a:r>
          </a:p>
          <a:p>
            <a:endParaRPr lang="en-IE" dirty="0"/>
          </a:p>
        </p:txBody>
      </p:sp>
    </p:spTree>
    <p:extLst>
      <p:ext uri="{BB962C8B-B14F-4D97-AF65-F5344CB8AC3E}">
        <p14:creationId xmlns:p14="http://schemas.microsoft.com/office/powerpoint/2010/main" val="29376194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EC710E0D8D9544ACF2EC91479BAAFD" ma:contentTypeVersion="4" ma:contentTypeDescription="Create a new document." ma:contentTypeScope="" ma:versionID="6e6bf18a2d2f39515e9633d62baef453">
  <xsd:schema xmlns:xsd="http://www.w3.org/2001/XMLSchema" xmlns:xs="http://www.w3.org/2001/XMLSchema" xmlns:p="http://schemas.microsoft.com/office/2006/metadata/properties" xmlns:ns2="58bbdef7-c38a-4b98-9990-6977a493c6fe" targetNamespace="http://schemas.microsoft.com/office/2006/metadata/properties" ma:root="true" ma:fieldsID="15288ca21aea8afc70788cfcbe078e1d" ns2:_="">
    <xsd:import namespace="58bbdef7-c38a-4b98-9990-6977a493c6f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bbdef7-c38a-4b98-9990-6977a493c6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235A740-D201-4A81-AA04-F915190A5BDD}"/>
</file>

<file path=customXml/itemProps2.xml><?xml version="1.0" encoding="utf-8"?>
<ds:datastoreItem xmlns:ds="http://schemas.openxmlformats.org/officeDocument/2006/customXml" ds:itemID="{813C4A64-8A62-41F7-80A4-D2D6BE1D76FD}"/>
</file>

<file path=customXml/itemProps3.xml><?xml version="1.0" encoding="utf-8"?>
<ds:datastoreItem xmlns:ds="http://schemas.openxmlformats.org/officeDocument/2006/customXml" ds:itemID="{1A84077A-9A62-4015-BC04-D45644B80FCA}"/>
</file>

<file path=docProps/app.xml><?xml version="1.0" encoding="utf-8"?>
<Properties xmlns="http://schemas.openxmlformats.org/officeDocument/2006/extended-properties" xmlns:vt="http://schemas.openxmlformats.org/officeDocument/2006/docPropsVTypes">
  <Template>Equity</Template>
  <TotalTime>60</TotalTime>
  <Words>2405</Words>
  <Application>Microsoft Office PowerPoint</Application>
  <PresentationFormat>On-screen Show (4:3)</PresentationFormat>
  <Paragraphs>215</Paragraphs>
  <Slides>55</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2" baseType="lpstr">
      <vt:lpstr>Arial</vt:lpstr>
      <vt:lpstr>Calibri</vt:lpstr>
      <vt:lpstr>Franklin Gothic Book</vt:lpstr>
      <vt:lpstr>Perpetua</vt:lpstr>
      <vt:lpstr>Wingdings 2</vt:lpstr>
      <vt:lpstr>Equity</vt:lpstr>
      <vt:lpstr>Acrobat Document</vt:lpstr>
      <vt:lpstr>Creative Coding 2 </vt:lpstr>
      <vt:lpstr>Summary</vt:lpstr>
      <vt:lpstr>What Makes ‘Good’ Data Visualisation?</vt:lpstr>
      <vt:lpstr>Data </vt:lpstr>
      <vt:lpstr>Data </vt:lpstr>
      <vt:lpstr>Aside: What is an API?</vt:lpstr>
      <vt:lpstr>Traditional Data</vt:lpstr>
      <vt:lpstr>Twitter Data</vt:lpstr>
      <vt:lpstr>Data</vt:lpstr>
      <vt:lpstr>Data</vt:lpstr>
      <vt:lpstr>Data</vt:lpstr>
      <vt:lpstr>Data &amp; Cities</vt:lpstr>
      <vt:lpstr>Data &amp; Cities</vt:lpstr>
      <vt:lpstr>PowerPoint Presentation</vt:lpstr>
      <vt:lpstr>CityWatch</vt:lpstr>
      <vt:lpstr>FixMyStreet</vt:lpstr>
      <vt:lpstr>PowerPoint Presentation</vt:lpstr>
      <vt:lpstr>Visualising This Data</vt:lpstr>
      <vt:lpstr>Figure 1</vt:lpstr>
      <vt:lpstr>Figure 2</vt:lpstr>
      <vt:lpstr>Example – US Unemployment Rate</vt:lpstr>
      <vt:lpstr>Figure 3</vt:lpstr>
      <vt:lpstr>Example – US Unemployment Rate</vt:lpstr>
      <vt:lpstr>What is Visualisation?</vt:lpstr>
      <vt:lpstr>Chart Junk</vt:lpstr>
      <vt:lpstr>Edward Tufte</vt:lpstr>
      <vt:lpstr>Chart Junk Examples</vt:lpstr>
      <vt:lpstr>Figure 4</vt:lpstr>
      <vt:lpstr>Figure 5 - Good or Bad Graphic?</vt:lpstr>
      <vt:lpstr>Figure 6 - Good or Bad Graphic? </vt:lpstr>
      <vt:lpstr>Pie Charts!</vt:lpstr>
      <vt:lpstr>Example – Probability of Death Within One Year</vt:lpstr>
      <vt:lpstr> Figure 7</vt:lpstr>
      <vt:lpstr> Art</vt:lpstr>
      <vt:lpstr>Figure 8</vt:lpstr>
      <vt:lpstr>Figure 9</vt:lpstr>
      <vt:lpstr>Entertainment</vt:lpstr>
      <vt:lpstr>Figure 10</vt:lpstr>
      <vt:lpstr>Hans Rosling</vt:lpstr>
      <vt:lpstr>PowerPoint Presentation</vt:lpstr>
      <vt:lpstr>Figure 11</vt:lpstr>
      <vt:lpstr>Exploring Data – What Graph to Use?</vt:lpstr>
      <vt:lpstr>Time Series - Patterns Over Time</vt:lpstr>
      <vt:lpstr>Relationships</vt:lpstr>
      <vt:lpstr>Example</vt:lpstr>
      <vt:lpstr>Figure 12</vt:lpstr>
      <vt:lpstr>Rules</vt:lpstr>
      <vt:lpstr>Graphics Checksheet</vt:lpstr>
      <vt:lpstr>PowerPoint Presentation</vt:lpstr>
      <vt:lpstr>Figure 13</vt:lpstr>
      <vt:lpstr>Figure 14</vt:lpstr>
      <vt:lpstr>Figure 15</vt:lpstr>
      <vt:lpstr>Figure 16</vt:lpstr>
      <vt:lpstr>Figure 17</vt:lpstr>
      <vt:lpstr>Useful Data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Catherine Noonan</dc:creator>
  <cp:lastModifiedBy>Catherine Noonan</cp:lastModifiedBy>
  <cp:revision>149</cp:revision>
  <cp:lastPrinted>2014-10-01T17:27:56Z</cp:lastPrinted>
  <dcterms:created xsi:type="dcterms:W3CDTF">2014-09-25T17:16:34Z</dcterms:created>
  <dcterms:modified xsi:type="dcterms:W3CDTF">2022-02-04T12:21:20Z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0x010100CDEC710E0D8D9544ACF2EC91479BAAFD</vt:lpwstr>
  </property>
</Properties>
</file>