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2"/>
  </p:notesMasterIdLst>
  <p:sldIdLst>
    <p:sldId id="256" r:id="rId2"/>
    <p:sldId id="273" r:id="rId3"/>
    <p:sldId id="259" r:id="rId4"/>
    <p:sldId id="264" r:id="rId5"/>
    <p:sldId id="278" r:id="rId6"/>
    <p:sldId id="265" r:id="rId7"/>
    <p:sldId id="369" r:id="rId8"/>
    <p:sldId id="279" r:id="rId9"/>
    <p:sldId id="267" r:id="rId10"/>
    <p:sldId id="266" r:id="rId11"/>
    <p:sldId id="281" r:id="rId12"/>
    <p:sldId id="285" r:id="rId13"/>
    <p:sldId id="283" r:id="rId14"/>
    <p:sldId id="287" r:id="rId15"/>
    <p:sldId id="286" r:id="rId16"/>
    <p:sldId id="288" r:id="rId17"/>
    <p:sldId id="289" r:id="rId18"/>
    <p:sldId id="269" r:id="rId19"/>
    <p:sldId id="270" r:id="rId20"/>
    <p:sldId id="271" r:id="rId21"/>
    <p:sldId id="272" r:id="rId22"/>
    <p:sldId id="290" r:id="rId23"/>
    <p:sldId id="276" r:id="rId24"/>
    <p:sldId id="277" r:id="rId25"/>
    <p:sldId id="291" r:id="rId26"/>
    <p:sldId id="280" r:id="rId27"/>
    <p:sldId id="297" r:id="rId28"/>
    <p:sldId id="292" r:id="rId29"/>
    <p:sldId id="293" r:id="rId30"/>
    <p:sldId id="307" r:id="rId31"/>
    <p:sldId id="295" r:id="rId32"/>
    <p:sldId id="299" r:id="rId33"/>
    <p:sldId id="300" r:id="rId34"/>
    <p:sldId id="301" r:id="rId35"/>
    <p:sldId id="302" r:id="rId36"/>
    <p:sldId id="303" r:id="rId37"/>
    <p:sldId id="305" r:id="rId38"/>
    <p:sldId id="304" r:id="rId39"/>
    <p:sldId id="306" r:id="rId40"/>
    <p:sldId id="308" r:id="rId41"/>
    <p:sldId id="309" r:id="rId42"/>
    <p:sldId id="310" r:id="rId43"/>
    <p:sldId id="39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70" r:id="rId57"/>
    <p:sldId id="323" r:id="rId58"/>
    <p:sldId id="324" r:id="rId59"/>
    <p:sldId id="325" r:id="rId60"/>
    <p:sldId id="326" r:id="rId61"/>
    <p:sldId id="327" r:id="rId62"/>
    <p:sldId id="328" r:id="rId63"/>
    <p:sldId id="329" r:id="rId64"/>
    <p:sldId id="330" r:id="rId65"/>
    <p:sldId id="331" r:id="rId66"/>
    <p:sldId id="360" r:id="rId67"/>
    <p:sldId id="363" r:id="rId68"/>
    <p:sldId id="364" r:id="rId69"/>
    <p:sldId id="332" r:id="rId70"/>
    <p:sldId id="333" r:id="rId71"/>
    <p:sldId id="334" r:id="rId72"/>
    <p:sldId id="335" r:id="rId73"/>
    <p:sldId id="392" r:id="rId74"/>
    <p:sldId id="393" r:id="rId75"/>
    <p:sldId id="391" r:id="rId76"/>
    <p:sldId id="365" r:id="rId77"/>
    <p:sldId id="336" r:id="rId78"/>
    <p:sldId id="337" r:id="rId79"/>
    <p:sldId id="366" r:id="rId80"/>
    <p:sldId id="338" r:id="rId81"/>
    <p:sldId id="339" r:id="rId82"/>
    <p:sldId id="340" r:id="rId83"/>
    <p:sldId id="341" r:id="rId84"/>
    <p:sldId id="342" r:id="rId85"/>
    <p:sldId id="343" r:id="rId86"/>
    <p:sldId id="344" r:id="rId87"/>
    <p:sldId id="345" r:id="rId88"/>
    <p:sldId id="346" r:id="rId89"/>
    <p:sldId id="348" r:id="rId90"/>
    <p:sldId id="349" r:id="rId91"/>
    <p:sldId id="350" r:id="rId92"/>
    <p:sldId id="347" r:id="rId93"/>
    <p:sldId id="367" r:id="rId94"/>
    <p:sldId id="368" r:id="rId95"/>
    <p:sldId id="351" r:id="rId96"/>
    <p:sldId id="352" r:id="rId97"/>
    <p:sldId id="353" r:id="rId98"/>
    <p:sldId id="354" r:id="rId99"/>
    <p:sldId id="355" r:id="rId100"/>
    <p:sldId id="356" r:id="rId101"/>
    <p:sldId id="357" r:id="rId102"/>
    <p:sldId id="358" r:id="rId103"/>
    <p:sldId id="359" r:id="rId104"/>
    <p:sldId id="394" r:id="rId105"/>
    <p:sldId id="396" r:id="rId106"/>
    <p:sldId id="397" r:id="rId107"/>
    <p:sldId id="398" r:id="rId108"/>
    <p:sldId id="371" r:id="rId109"/>
    <p:sldId id="372" r:id="rId110"/>
    <p:sldId id="389" r:id="rId111"/>
    <p:sldId id="373" r:id="rId112"/>
    <p:sldId id="375" r:id="rId113"/>
    <p:sldId id="374" r:id="rId114"/>
    <p:sldId id="399" r:id="rId115"/>
    <p:sldId id="400" r:id="rId116"/>
    <p:sldId id="401" r:id="rId117"/>
    <p:sldId id="376" r:id="rId118"/>
    <p:sldId id="377" r:id="rId119"/>
    <p:sldId id="385" r:id="rId120"/>
    <p:sldId id="386" r:id="rId121"/>
    <p:sldId id="395" r:id="rId122"/>
    <p:sldId id="387" r:id="rId123"/>
    <p:sldId id="388" r:id="rId124"/>
    <p:sldId id="378" r:id="rId125"/>
    <p:sldId id="379" r:id="rId126"/>
    <p:sldId id="380" r:id="rId127"/>
    <p:sldId id="381" r:id="rId128"/>
    <p:sldId id="382" r:id="rId129"/>
    <p:sldId id="383" r:id="rId130"/>
    <p:sldId id="384"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30" autoAdjust="0"/>
  </p:normalViewPr>
  <p:slideViewPr>
    <p:cSldViewPr>
      <p:cViewPr varScale="1">
        <p:scale>
          <a:sx n="98" d="100"/>
          <a:sy n="98" d="100"/>
        </p:scale>
        <p:origin x="19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customXml" Target="../customXml/item2.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139" Type="http://schemas.openxmlformats.org/officeDocument/2006/relationships/customXml" Target="../customXml/item3.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7AE63-DA5C-42EE-B6B1-5F85B3D4F7B7}" type="datetimeFigureOut">
              <a:rPr lang="en-IE" smtClean="0"/>
              <a:t>03/03/2022</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EE0E8C-004D-4471-8D51-2C678C095AF9}" type="slidenum">
              <a:rPr lang="en-IE" smtClean="0"/>
              <a:t>‹#›</a:t>
            </a:fld>
            <a:endParaRPr lang="en-IE"/>
          </a:p>
        </p:txBody>
      </p:sp>
    </p:spTree>
    <p:extLst>
      <p:ext uri="{BB962C8B-B14F-4D97-AF65-F5344CB8AC3E}">
        <p14:creationId xmlns:p14="http://schemas.microsoft.com/office/powerpoint/2010/main" val="338094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oolinfographics.com/blog/2014/8/29/false-visualizations-sizing-circles-in-infographics.html" TargetMode="External"/><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E" dirty="0"/>
              <a:t>Discrete</a:t>
            </a:r>
          </a:p>
          <a:p>
            <a:pPr marL="228600" indent="-228600">
              <a:buAutoNum type="arabicPeriod"/>
            </a:pPr>
            <a:r>
              <a:rPr lang="en-IE" dirty="0"/>
              <a:t>Continuous</a:t>
            </a:r>
            <a:r>
              <a:rPr lang="en-IE" baseline="0" dirty="0"/>
              <a:t> </a:t>
            </a:r>
          </a:p>
          <a:p>
            <a:pPr marL="228600" indent="-228600">
              <a:buAutoNum type="arabicPeriod"/>
            </a:pPr>
            <a:r>
              <a:rPr lang="en-IE" baseline="0" dirty="0"/>
              <a:t>Continuous </a:t>
            </a:r>
          </a:p>
          <a:p>
            <a:pPr marL="228600" indent="-228600">
              <a:buAutoNum type="arabicPeriod"/>
            </a:pPr>
            <a:r>
              <a:rPr lang="en-IE" baseline="0" dirty="0"/>
              <a:t>Discrete</a:t>
            </a:r>
          </a:p>
          <a:p>
            <a:pPr marL="228600" indent="-228600">
              <a:buAutoNum type="arabicPeriod"/>
            </a:pPr>
            <a:r>
              <a:rPr lang="en-IE" baseline="0" dirty="0"/>
              <a:t>Continuous </a:t>
            </a:r>
          </a:p>
          <a:p>
            <a:pPr marL="228600" indent="-228600">
              <a:buAutoNum type="arabicPeriod"/>
            </a:pPr>
            <a:r>
              <a:rPr lang="en-IE" baseline="0" dirty="0"/>
              <a:t>Discrete</a:t>
            </a:r>
          </a:p>
          <a:p>
            <a:pPr marL="228600" indent="-228600">
              <a:buAutoNum type="arabicPeriod"/>
            </a:pPr>
            <a:endParaRPr lang="en-IE" dirty="0"/>
          </a:p>
        </p:txBody>
      </p:sp>
      <p:sp>
        <p:nvSpPr>
          <p:cNvPr id="4" name="Slide Number Placeholder 3"/>
          <p:cNvSpPr>
            <a:spLocks noGrp="1"/>
          </p:cNvSpPr>
          <p:nvPr>
            <p:ph type="sldNum" sz="quarter" idx="10"/>
          </p:nvPr>
        </p:nvSpPr>
        <p:spPr/>
        <p:txBody>
          <a:bodyPr/>
          <a:lstStyle/>
          <a:p>
            <a:fld id="{4CEE0E8C-004D-4471-8D51-2C678C095AF9}" type="slidenum">
              <a:rPr lang="en-IE" smtClean="0"/>
              <a:t>18</a:t>
            </a:fld>
            <a:endParaRPr lang="en-IE"/>
          </a:p>
        </p:txBody>
      </p:sp>
    </p:spTree>
    <p:extLst>
      <p:ext uri="{BB962C8B-B14F-4D97-AF65-F5344CB8AC3E}">
        <p14:creationId xmlns:p14="http://schemas.microsoft.com/office/powerpoint/2010/main" val="52761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printed circuit board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PCB</a:t>
            </a:r>
            <a:r>
              <a:rPr lang="en-US" sz="1200" b="0" i="0" kern="1200" dirty="0">
                <a:solidFill>
                  <a:schemeClr val="tx1"/>
                </a:solidFill>
                <a:effectLst/>
                <a:latin typeface="+mn-lt"/>
                <a:ea typeface="+mn-ea"/>
                <a:cs typeface="+mn-cs"/>
              </a:rPr>
              <a:t>) mechanically supports and electrically connects electronic components using conductive tracks, pads and other features etched from copper sheets laminated onto a non-conductive substrate.</a:t>
            </a:r>
          </a:p>
          <a:p>
            <a:endParaRPr lang="en-IE" dirty="0"/>
          </a:p>
        </p:txBody>
      </p:sp>
      <p:sp>
        <p:nvSpPr>
          <p:cNvPr id="4" name="Slide Number Placeholder 3"/>
          <p:cNvSpPr>
            <a:spLocks noGrp="1"/>
          </p:cNvSpPr>
          <p:nvPr>
            <p:ph type="sldNum" sz="quarter" idx="10"/>
          </p:nvPr>
        </p:nvSpPr>
        <p:spPr/>
        <p:txBody>
          <a:bodyPr/>
          <a:lstStyle/>
          <a:p>
            <a:fld id="{4CEE0E8C-004D-4471-8D51-2C678C095AF9}" type="slidenum">
              <a:rPr lang="en-IE" smtClean="0"/>
              <a:t>124</a:t>
            </a:fld>
            <a:endParaRPr lang="en-IE"/>
          </a:p>
        </p:txBody>
      </p:sp>
    </p:spTree>
    <p:extLst>
      <p:ext uri="{BB962C8B-B14F-4D97-AF65-F5344CB8AC3E}">
        <p14:creationId xmlns:p14="http://schemas.microsoft.com/office/powerpoint/2010/main" val="105658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CEE0E8C-004D-4471-8D51-2C678C095AF9}" type="slidenum">
              <a:rPr lang="en-IE" smtClean="0"/>
              <a:t>82</a:t>
            </a:fld>
            <a:endParaRPr lang="en-IE"/>
          </a:p>
        </p:txBody>
      </p:sp>
    </p:spTree>
    <p:extLst>
      <p:ext uri="{BB962C8B-B14F-4D97-AF65-F5344CB8AC3E}">
        <p14:creationId xmlns:p14="http://schemas.microsoft.com/office/powerpoint/2010/main" val="65856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IE" dirty="0">
                <a:hlinkClick r:id="rId3"/>
              </a:rPr>
              <a:t>http://www.coolinfographics.com/blog/2014/8/29/false-visualizations-sizing-circles-in-infographics.html</a:t>
            </a:r>
            <a:r>
              <a:rPr lang="en-IE" dirty="0"/>
              <a:t>).</a:t>
            </a:r>
          </a:p>
          <a:p>
            <a:endParaRPr lang="en-IE" dirty="0"/>
          </a:p>
        </p:txBody>
      </p:sp>
      <p:sp>
        <p:nvSpPr>
          <p:cNvPr id="4" name="Slide Number Placeholder 3"/>
          <p:cNvSpPr>
            <a:spLocks noGrp="1"/>
          </p:cNvSpPr>
          <p:nvPr>
            <p:ph type="sldNum" sz="quarter" idx="5"/>
          </p:nvPr>
        </p:nvSpPr>
        <p:spPr/>
        <p:txBody>
          <a:bodyPr/>
          <a:lstStyle/>
          <a:p>
            <a:fld id="{4CEE0E8C-004D-4471-8D51-2C678C095AF9}" type="slidenum">
              <a:rPr lang="en-IE" smtClean="0"/>
              <a:t>104</a:t>
            </a:fld>
            <a:endParaRPr lang="en-IE"/>
          </a:p>
        </p:txBody>
      </p:sp>
    </p:spTree>
    <p:extLst>
      <p:ext uri="{BB962C8B-B14F-4D97-AF65-F5344CB8AC3E}">
        <p14:creationId xmlns:p14="http://schemas.microsoft.com/office/powerpoint/2010/main" val="136144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To calculate area – see ‘area versus diameter example – statistical graphics examples 1’</a:t>
            </a:r>
          </a:p>
        </p:txBody>
      </p:sp>
      <p:sp>
        <p:nvSpPr>
          <p:cNvPr id="4" name="Slide Number Placeholder 3"/>
          <p:cNvSpPr>
            <a:spLocks noGrp="1"/>
          </p:cNvSpPr>
          <p:nvPr>
            <p:ph type="sldNum" sz="quarter" idx="5"/>
          </p:nvPr>
        </p:nvSpPr>
        <p:spPr/>
        <p:txBody>
          <a:bodyPr/>
          <a:lstStyle/>
          <a:p>
            <a:fld id="{4CEE0E8C-004D-4471-8D51-2C678C095AF9}" type="slidenum">
              <a:rPr lang="en-IE" smtClean="0"/>
              <a:t>106</a:t>
            </a:fld>
            <a:endParaRPr lang="en-IE"/>
          </a:p>
        </p:txBody>
      </p:sp>
    </p:spTree>
    <p:extLst>
      <p:ext uri="{BB962C8B-B14F-4D97-AF65-F5344CB8AC3E}">
        <p14:creationId xmlns:p14="http://schemas.microsoft.com/office/powerpoint/2010/main" val="1589259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https://themendozaline.org/post/95757674381/12</a:t>
            </a:r>
          </a:p>
        </p:txBody>
      </p:sp>
      <p:sp>
        <p:nvSpPr>
          <p:cNvPr id="4" name="Slide Number Placeholder 3"/>
          <p:cNvSpPr>
            <a:spLocks noGrp="1"/>
          </p:cNvSpPr>
          <p:nvPr>
            <p:ph type="sldNum" sz="quarter" idx="5"/>
          </p:nvPr>
        </p:nvSpPr>
        <p:spPr/>
        <p:txBody>
          <a:bodyPr/>
          <a:lstStyle/>
          <a:p>
            <a:fld id="{4CEE0E8C-004D-4471-8D51-2C678C095AF9}" type="slidenum">
              <a:rPr lang="en-IE" smtClean="0"/>
              <a:t>107</a:t>
            </a:fld>
            <a:endParaRPr lang="en-IE"/>
          </a:p>
        </p:txBody>
      </p:sp>
    </p:spTree>
    <p:extLst>
      <p:ext uri="{BB962C8B-B14F-4D97-AF65-F5344CB8AC3E}">
        <p14:creationId xmlns:p14="http://schemas.microsoft.com/office/powerpoint/2010/main" val="686833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Darrell Huff how to Lie with Statistics</a:t>
            </a:r>
          </a:p>
        </p:txBody>
      </p:sp>
      <p:sp>
        <p:nvSpPr>
          <p:cNvPr id="4" name="Slide Number Placeholder 3"/>
          <p:cNvSpPr>
            <a:spLocks noGrp="1"/>
          </p:cNvSpPr>
          <p:nvPr>
            <p:ph type="sldNum" sz="quarter" idx="10"/>
          </p:nvPr>
        </p:nvSpPr>
        <p:spPr/>
        <p:txBody>
          <a:bodyPr/>
          <a:lstStyle/>
          <a:p>
            <a:fld id="{4CEE0E8C-004D-4471-8D51-2C678C095AF9}" type="slidenum">
              <a:rPr lang="en-IE" smtClean="0"/>
              <a:t>119</a:t>
            </a:fld>
            <a:endParaRPr lang="en-IE"/>
          </a:p>
        </p:txBody>
      </p:sp>
    </p:spTree>
    <p:extLst>
      <p:ext uri="{BB962C8B-B14F-4D97-AF65-F5344CB8AC3E}">
        <p14:creationId xmlns:p14="http://schemas.microsoft.com/office/powerpoint/2010/main" val="1248738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CEE0E8C-004D-4471-8D51-2C678C095AF9}" type="slidenum">
              <a:rPr lang="en-IE" smtClean="0"/>
              <a:t>120</a:t>
            </a:fld>
            <a:endParaRPr lang="en-IE"/>
          </a:p>
        </p:txBody>
      </p:sp>
    </p:spTree>
    <p:extLst>
      <p:ext uri="{BB962C8B-B14F-4D97-AF65-F5344CB8AC3E}">
        <p14:creationId xmlns:p14="http://schemas.microsoft.com/office/powerpoint/2010/main" val="135435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CEE0E8C-004D-4471-8D51-2C678C095AF9}" type="slidenum">
              <a:rPr lang="en-IE" smtClean="0"/>
              <a:t>121</a:t>
            </a:fld>
            <a:endParaRPr lang="en-IE"/>
          </a:p>
        </p:txBody>
      </p:sp>
    </p:spTree>
    <p:extLst>
      <p:ext uri="{BB962C8B-B14F-4D97-AF65-F5344CB8AC3E}">
        <p14:creationId xmlns:p14="http://schemas.microsoft.com/office/powerpoint/2010/main" val="803383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CEE0E8C-004D-4471-8D51-2C678C095AF9}" type="slidenum">
              <a:rPr lang="en-IE" smtClean="0"/>
              <a:t>122</a:t>
            </a:fld>
            <a:endParaRPr lang="en-IE"/>
          </a:p>
        </p:txBody>
      </p:sp>
    </p:spTree>
    <p:extLst>
      <p:ext uri="{BB962C8B-B14F-4D97-AF65-F5344CB8AC3E}">
        <p14:creationId xmlns:p14="http://schemas.microsoft.com/office/powerpoint/2010/main" val="1347680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0AC1E72-7B01-4B5F-AB7B-417D1D1011B2}" type="datetimeFigureOut">
              <a:rPr lang="en-IE" smtClean="0"/>
              <a:t>03/03/2022</a:t>
            </a:fld>
            <a:endParaRPr lang="en-IE"/>
          </a:p>
        </p:txBody>
      </p:sp>
      <p:sp>
        <p:nvSpPr>
          <p:cNvPr id="17" name="Footer Placeholder 16"/>
          <p:cNvSpPr>
            <a:spLocks noGrp="1"/>
          </p:cNvSpPr>
          <p:nvPr>
            <p:ph type="ftr" sz="quarter" idx="11"/>
          </p:nvPr>
        </p:nvSpPr>
        <p:spPr/>
        <p:txBody>
          <a:bodyPr/>
          <a:lstStyle/>
          <a:p>
            <a:endParaRPr lang="en-IE"/>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1C2AD16-01D5-4CC3-BC0B-E07C52563236}" type="slidenum">
              <a:rPr lang="en-IE" smtClean="0"/>
              <a:t>‹#›</a:t>
            </a:fld>
            <a:endParaRPr lang="en-I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AC1E72-7B01-4B5F-AB7B-417D1D1011B2}" type="datetimeFigureOut">
              <a:rPr lang="en-IE" smtClean="0"/>
              <a:t>03/03/2022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1C2AD16-01D5-4CC3-BC0B-E07C52563236}"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AC1E72-7B01-4B5F-AB7B-417D1D1011B2}" type="datetimeFigureOut">
              <a:rPr lang="en-IE" smtClean="0"/>
              <a:t>03/03/2022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1C2AD16-01D5-4CC3-BC0B-E07C52563236}"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0AC1E72-7B01-4B5F-AB7B-417D1D1011B2}" type="datetimeFigureOut">
              <a:rPr lang="en-IE" smtClean="0"/>
              <a:t>03/03/2022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1C2AD16-01D5-4CC3-BC0B-E07C52563236}" type="slidenum">
              <a:rPr lang="en-IE" smtClean="0"/>
              <a:t>‹#›</a:t>
            </a:fld>
            <a:endParaRPr lang="en-IE"/>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AC1E72-7B01-4B5F-AB7B-417D1D1011B2}" type="datetimeFigureOut">
              <a:rPr lang="en-IE" smtClean="0"/>
              <a:t>03/03/2022</a:t>
            </a:fld>
            <a:endParaRPr lang="en-IE"/>
          </a:p>
        </p:txBody>
      </p:sp>
      <p:sp>
        <p:nvSpPr>
          <p:cNvPr id="5" name="Footer Placeholder 4"/>
          <p:cNvSpPr>
            <a:spLocks noGrp="1"/>
          </p:cNvSpPr>
          <p:nvPr>
            <p:ph type="ftr" sz="quarter" idx="11"/>
          </p:nvPr>
        </p:nvSpPr>
        <p:spPr>
          <a:xfrm>
            <a:off x="800100" y="6172200"/>
            <a:ext cx="4000500" cy="457200"/>
          </a:xfrm>
        </p:spPr>
        <p:txBody>
          <a:bodyPr/>
          <a:lstStyle/>
          <a:p>
            <a:endParaRPr lang="en-I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1C2AD16-01D5-4CC3-BC0B-E07C52563236}"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0AC1E72-7B01-4B5F-AB7B-417D1D1011B2}" type="datetimeFigureOut">
              <a:rPr lang="en-IE" smtClean="0"/>
              <a:t>03/03/2022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1C2AD16-01D5-4CC3-BC0B-E07C52563236}" type="slidenum">
              <a:rPr lang="en-IE" smtClean="0"/>
              <a:t>‹#›</a:t>
            </a:fld>
            <a:endParaRPr lang="en-IE"/>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0AC1E72-7B01-4B5F-AB7B-417D1D1011B2}" type="datetimeFigureOut">
              <a:rPr lang="en-IE" smtClean="0"/>
              <a:t>03/03/2022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1C2AD16-01D5-4CC3-BC0B-E07C52563236}" type="slidenum">
              <a:rPr lang="en-IE" smtClean="0"/>
              <a:t>‹#›</a:t>
            </a:fld>
            <a:endParaRPr lang="en-IE"/>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0AC1E72-7B01-4B5F-AB7B-417D1D1011B2}" type="datetimeFigureOut">
              <a:rPr lang="en-IE" smtClean="0"/>
              <a:t>03/03/2022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1C2AD16-01D5-4CC3-BC0B-E07C52563236}"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C1E72-7B01-4B5F-AB7B-417D1D1011B2}" type="datetimeFigureOut">
              <a:rPr lang="en-IE" smtClean="0"/>
              <a:t>03/03/2022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1C2AD16-01D5-4CC3-BC0B-E07C52563236}"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0AC1E72-7B01-4B5F-AB7B-417D1D1011B2}" type="datetimeFigureOut">
              <a:rPr lang="en-IE" smtClean="0"/>
              <a:t>03/03/2022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1C2AD16-01D5-4CC3-BC0B-E07C52563236}" type="slidenum">
              <a:rPr lang="en-IE" smtClean="0"/>
              <a:t>‹#›</a:t>
            </a:fld>
            <a:endParaRPr lang="en-IE"/>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0AC1E72-7B01-4B5F-AB7B-417D1D1011B2}" type="datetimeFigureOut">
              <a:rPr lang="en-IE" smtClean="0"/>
              <a:t>03/03/2022</a:t>
            </a:fld>
            <a:endParaRPr lang="en-IE"/>
          </a:p>
        </p:txBody>
      </p:sp>
      <p:sp>
        <p:nvSpPr>
          <p:cNvPr id="6" name="Footer Placeholder 5"/>
          <p:cNvSpPr>
            <a:spLocks noGrp="1"/>
          </p:cNvSpPr>
          <p:nvPr>
            <p:ph type="ftr" sz="quarter" idx="11"/>
          </p:nvPr>
        </p:nvSpPr>
        <p:spPr>
          <a:xfrm>
            <a:off x="914400" y="6172200"/>
            <a:ext cx="3886200" cy="457200"/>
          </a:xfrm>
        </p:spPr>
        <p:txBody>
          <a:bodyPr/>
          <a:lstStyle/>
          <a:p>
            <a:endParaRPr lang="en-IE"/>
          </a:p>
        </p:txBody>
      </p:sp>
      <p:sp>
        <p:nvSpPr>
          <p:cNvPr id="7" name="Slide Number Placeholder 6"/>
          <p:cNvSpPr>
            <a:spLocks noGrp="1"/>
          </p:cNvSpPr>
          <p:nvPr>
            <p:ph type="sldNum" sz="quarter" idx="12"/>
          </p:nvPr>
        </p:nvSpPr>
        <p:spPr>
          <a:xfrm>
            <a:off x="146304" y="6208776"/>
            <a:ext cx="457200" cy="457200"/>
          </a:xfrm>
        </p:spPr>
        <p:txBody>
          <a:bodyPr/>
          <a:lstStyle/>
          <a:p>
            <a:fld id="{71C2AD16-01D5-4CC3-BC0B-E07C52563236}" type="slidenum">
              <a:rPr lang="en-IE" smtClean="0"/>
              <a:t>‹#›</a:t>
            </a:fld>
            <a:endParaRPr lang="en-I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0AC1E72-7B01-4B5F-AB7B-417D1D1011B2}" type="datetimeFigureOut">
              <a:rPr lang="en-IE" smtClean="0"/>
              <a:t>03/03/2022</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1C2AD16-01D5-4CC3-BC0B-E07C52563236}"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a:t>Statistical Graphics I </a:t>
            </a:r>
          </a:p>
        </p:txBody>
      </p:sp>
      <p:sp>
        <p:nvSpPr>
          <p:cNvPr id="2" name="Title 1"/>
          <p:cNvSpPr>
            <a:spLocks noGrp="1"/>
          </p:cNvSpPr>
          <p:nvPr>
            <p:ph type="ctrTitle"/>
          </p:nvPr>
        </p:nvSpPr>
        <p:spPr/>
        <p:txBody>
          <a:bodyPr/>
          <a:lstStyle/>
          <a:p>
            <a:r>
              <a:rPr lang="en-IE" dirty="0"/>
              <a:t>Creative Coding 2</a:t>
            </a:r>
          </a:p>
        </p:txBody>
      </p:sp>
    </p:spTree>
    <p:extLst>
      <p:ext uri="{BB962C8B-B14F-4D97-AF65-F5344CB8AC3E}">
        <p14:creationId xmlns:p14="http://schemas.microsoft.com/office/powerpoint/2010/main" val="120197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Discrete versus Continuous Data</a:t>
            </a:r>
          </a:p>
        </p:txBody>
      </p:sp>
      <p:sp>
        <p:nvSpPr>
          <p:cNvPr id="3" name="Content Placeholder 2"/>
          <p:cNvSpPr>
            <a:spLocks noGrp="1"/>
          </p:cNvSpPr>
          <p:nvPr>
            <p:ph sz="quarter" idx="1"/>
          </p:nvPr>
        </p:nvSpPr>
        <p:spPr/>
        <p:txBody>
          <a:bodyPr/>
          <a:lstStyle/>
          <a:p>
            <a:r>
              <a:rPr lang="en-IE" sz="3200" dirty="0"/>
              <a:t>Graphics can be divided into those that are more appropriate for </a:t>
            </a:r>
            <a:r>
              <a:rPr lang="en-IE" sz="3200" b="1" i="1" dirty="0"/>
              <a:t>discrete</a:t>
            </a:r>
            <a:r>
              <a:rPr lang="en-IE" sz="3200" dirty="0"/>
              <a:t> data and those that are suitable for presentation of </a:t>
            </a:r>
            <a:r>
              <a:rPr lang="en-IE" sz="3200" b="1" i="1" dirty="0"/>
              <a:t>continuous</a:t>
            </a:r>
            <a:r>
              <a:rPr lang="en-IE" sz="3200" dirty="0"/>
              <a:t> data. </a:t>
            </a:r>
          </a:p>
          <a:p>
            <a:r>
              <a:rPr lang="en-IE" sz="3200" dirty="0"/>
              <a:t>Therefore one step towards designing an appropriate graphic for your data can be to determine if the data to be visualised are discrete or continuous.</a:t>
            </a:r>
          </a:p>
          <a:p>
            <a:endParaRPr lang="en-IE" dirty="0"/>
          </a:p>
          <a:p>
            <a:endParaRPr lang="en-IE" dirty="0"/>
          </a:p>
        </p:txBody>
      </p:sp>
    </p:spTree>
    <p:extLst>
      <p:ext uri="{BB962C8B-B14F-4D97-AF65-F5344CB8AC3E}">
        <p14:creationId xmlns:p14="http://schemas.microsoft.com/office/powerpoint/2010/main" val="18008445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US" dirty="0"/>
              <a:t>For example, the M50 survey data in Table 5 was based on the number of persons per vehicle during two time periods - morning peak hours from 7:30 am to 9:30 am and morning off-peak hours from 10:30 am to 12:30 pm. </a:t>
            </a:r>
          </a:p>
          <a:p>
            <a:r>
              <a:rPr lang="en-US" dirty="0"/>
              <a:t>It is of interest for traffic planners to compare the distribution of persons per vehicle for the two time periods.</a:t>
            </a:r>
          </a:p>
          <a:p>
            <a:r>
              <a:rPr lang="en-US" dirty="0"/>
              <a:t>This comparison is represented below using two pie charts in Figure 12. </a:t>
            </a:r>
            <a:endParaRPr lang="en-IE" dirty="0"/>
          </a:p>
        </p:txBody>
      </p:sp>
    </p:spTree>
    <p:extLst>
      <p:ext uri="{BB962C8B-B14F-4D97-AF65-F5344CB8AC3E}">
        <p14:creationId xmlns:p14="http://schemas.microsoft.com/office/powerpoint/2010/main" val="9105165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12</a:t>
            </a:r>
          </a:p>
        </p:txBody>
      </p:sp>
      <p:pic>
        <p:nvPicPr>
          <p:cNvPr id="112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424936"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0958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However a stacked bar chart provides a more efficient comparison between peak and off -peak distributions as shown in Figure 13 (see later in course). </a:t>
            </a:r>
          </a:p>
          <a:p>
            <a:r>
              <a:rPr lang="en-US" dirty="0"/>
              <a:t>Note that in Figure 13, as well as using less space, the eye is not jumping from one side of the page to the other. </a:t>
            </a:r>
            <a:endParaRPr lang="en-IE" dirty="0"/>
          </a:p>
        </p:txBody>
      </p:sp>
    </p:spTree>
    <p:extLst>
      <p:ext uri="{BB962C8B-B14F-4D97-AF65-F5344CB8AC3E}">
        <p14:creationId xmlns:p14="http://schemas.microsoft.com/office/powerpoint/2010/main" val="24850040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13</a:t>
            </a:r>
          </a:p>
        </p:txBody>
      </p:sp>
      <p:pic>
        <p:nvPicPr>
          <p:cNvPr id="1229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792088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27168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BA83-4FE7-44F4-A028-5252476F4485}"/>
              </a:ext>
            </a:extLst>
          </p:cNvPr>
          <p:cNvSpPr>
            <a:spLocks noGrp="1"/>
          </p:cNvSpPr>
          <p:nvPr>
            <p:ph type="title"/>
          </p:nvPr>
        </p:nvSpPr>
        <p:spPr/>
        <p:txBody>
          <a:bodyPr>
            <a:normAutofit/>
          </a:bodyPr>
          <a:lstStyle/>
          <a:p>
            <a:r>
              <a:rPr lang="en-IE" sz="2800" dirty="0"/>
              <a:t>Area Example</a:t>
            </a:r>
            <a:br>
              <a:rPr lang="en-IE" sz="2800" dirty="0"/>
            </a:br>
            <a:r>
              <a:rPr lang="en-IE" sz="2800" dirty="0"/>
              <a:t>Where We </a:t>
            </a:r>
            <a:r>
              <a:rPr lang="en-IE" sz="2800" dirty="0" err="1"/>
              <a:t>Dontate</a:t>
            </a:r>
            <a:r>
              <a:rPr lang="en-IE" sz="2800" dirty="0"/>
              <a:t> vs Diseases that Kill Us </a:t>
            </a:r>
          </a:p>
        </p:txBody>
      </p:sp>
      <p:pic>
        <p:nvPicPr>
          <p:cNvPr id="1026" name="Picture 2" descr="False Visualizations: Sizing Circles in Infographics">
            <a:extLst>
              <a:ext uri="{FF2B5EF4-FFF2-40B4-BE49-F238E27FC236}">
                <a16:creationId xmlns:a16="http://schemas.microsoft.com/office/drawing/2014/main" id="{D1513227-52BE-49E5-A48B-E829245DEEC1}"/>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95536" y="1556792"/>
            <a:ext cx="8291264"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009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0B70-1799-4500-B6B9-409021A2F4D3}"/>
              </a:ext>
            </a:extLst>
          </p:cNvPr>
          <p:cNvSpPr>
            <a:spLocks noGrp="1"/>
          </p:cNvSpPr>
          <p:nvPr>
            <p:ph type="title"/>
          </p:nvPr>
        </p:nvSpPr>
        <p:spPr/>
        <p:txBody>
          <a:bodyPr/>
          <a:lstStyle/>
          <a:p>
            <a:r>
              <a:rPr lang="en-IE" dirty="0"/>
              <a:t>Improvements 1</a:t>
            </a:r>
          </a:p>
        </p:txBody>
      </p:sp>
      <p:pic>
        <p:nvPicPr>
          <p:cNvPr id="2050" name="Picture 2">
            <a:extLst>
              <a:ext uri="{FF2B5EF4-FFF2-40B4-BE49-F238E27FC236}">
                <a16:creationId xmlns:a16="http://schemas.microsoft.com/office/drawing/2014/main" id="{1EBDEB05-8D48-4766-A059-5533E74215B0}"/>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1560" y="1417638"/>
            <a:ext cx="8075240" cy="5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4366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350D-0637-4F79-BB76-9A5E87150F66}"/>
              </a:ext>
            </a:extLst>
          </p:cNvPr>
          <p:cNvSpPr>
            <a:spLocks noGrp="1"/>
          </p:cNvSpPr>
          <p:nvPr>
            <p:ph type="title"/>
          </p:nvPr>
        </p:nvSpPr>
        <p:spPr/>
        <p:txBody>
          <a:bodyPr/>
          <a:lstStyle/>
          <a:p>
            <a:r>
              <a:rPr lang="en-IE" dirty="0"/>
              <a:t>Improvements 2</a:t>
            </a:r>
          </a:p>
        </p:txBody>
      </p:sp>
      <p:pic>
        <p:nvPicPr>
          <p:cNvPr id="3074" name="Picture 2">
            <a:extLst>
              <a:ext uri="{FF2B5EF4-FFF2-40B4-BE49-F238E27FC236}">
                <a16:creationId xmlns:a16="http://schemas.microsoft.com/office/drawing/2014/main" id="{46D8E291-EC51-4875-9CCF-000AFBD751F5}"/>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23528" y="1268760"/>
            <a:ext cx="8640960" cy="531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8235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377E-1405-4C48-8799-7981C05D4DD1}"/>
              </a:ext>
            </a:extLst>
          </p:cNvPr>
          <p:cNvSpPr>
            <a:spLocks noGrp="1"/>
          </p:cNvSpPr>
          <p:nvPr>
            <p:ph type="title"/>
          </p:nvPr>
        </p:nvSpPr>
        <p:spPr/>
        <p:txBody>
          <a:bodyPr/>
          <a:lstStyle/>
          <a:p>
            <a:r>
              <a:rPr lang="en-IE" dirty="0"/>
              <a:t>Improvements 3</a:t>
            </a:r>
          </a:p>
        </p:txBody>
      </p:sp>
      <p:pic>
        <p:nvPicPr>
          <p:cNvPr id="4098" name="Picture 2" descr="image">
            <a:extLst>
              <a:ext uri="{FF2B5EF4-FFF2-40B4-BE49-F238E27FC236}">
                <a16:creationId xmlns:a16="http://schemas.microsoft.com/office/drawing/2014/main" id="{184734B6-A3D1-4889-A8F1-8B33E66EEAE8}"/>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043608" y="1447800"/>
            <a:ext cx="7560839" cy="486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3653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3. Both Variables Continuous (Bivariate)</a:t>
            </a:r>
          </a:p>
        </p:txBody>
      </p:sp>
      <p:sp>
        <p:nvSpPr>
          <p:cNvPr id="3" name="Content Placeholder 2"/>
          <p:cNvSpPr>
            <a:spLocks noGrp="1"/>
          </p:cNvSpPr>
          <p:nvPr>
            <p:ph sz="quarter" idx="1"/>
          </p:nvPr>
        </p:nvSpPr>
        <p:spPr/>
        <p:txBody>
          <a:bodyPr/>
          <a:lstStyle/>
          <a:p>
            <a:r>
              <a:rPr lang="en-US" dirty="0"/>
              <a:t>The most common tool to </a:t>
            </a:r>
            <a:r>
              <a:rPr lang="en-US" dirty="0" err="1"/>
              <a:t>visualise</a:t>
            </a:r>
            <a:r>
              <a:rPr lang="en-US" dirty="0"/>
              <a:t> a dataset containing two continuous variables is a scatterplot.</a:t>
            </a:r>
          </a:p>
          <a:p>
            <a:r>
              <a:rPr lang="en-US" dirty="0"/>
              <a:t>This is a 2-dimensional graph that is used to investigate the relationship between two continuous variables. </a:t>
            </a:r>
          </a:p>
          <a:p>
            <a:r>
              <a:rPr lang="en-US" dirty="0"/>
              <a:t>To draw a scatterplot one of the variables is plotted on the x-axis while the other variable is plotted on the y-axis.</a:t>
            </a:r>
            <a:endParaRPr lang="en-IE" dirty="0"/>
          </a:p>
        </p:txBody>
      </p:sp>
    </p:spTree>
    <p:extLst>
      <p:ext uri="{BB962C8B-B14F-4D97-AF65-F5344CB8AC3E}">
        <p14:creationId xmlns:p14="http://schemas.microsoft.com/office/powerpoint/2010/main" val="22505227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a:t>Each </a:t>
            </a:r>
            <a:r>
              <a:rPr lang="en-US" dirty="0"/>
              <a:t>point on a scatterplot represents the x and y value for each data pair. The points on the plot are not joined by lines.</a:t>
            </a:r>
          </a:p>
          <a:p>
            <a:r>
              <a:rPr lang="en-US" dirty="0"/>
              <a:t>Scatterplots are one of the most extensively used statistical graphics and are usually the first step taken when investigating the </a:t>
            </a:r>
            <a:r>
              <a:rPr lang="en-IE" dirty="0"/>
              <a:t>relationship between two variables.</a:t>
            </a:r>
          </a:p>
        </p:txBody>
      </p:sp>
    </p:spTree>
    <p:extLst>
      <p:ext uri="{BB962C8B-B14F-4D97-AF65-F5344CB8AC3E}">
        <p14:creationId xmlns:p14="http://schemas.microsoft.com/office/powerpoint/2010/main" val="156639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Discrete Data</a:t>
            </a:r>
          </a:p>
        </p:txBody>
      </p:sp>
      <p:sp>
        <p:nvSpPr>
          <p:cNvPr id="3" name="Content Placeholder 2"/>
          <p:cNvSpPr>
            <a:spLocks noGrp="1"/>
          </p:cNvSpPr>
          <p:nvPr>
            <p:ph sz="quarter" idx="1"/>
          </p:nvPr>
        </p:nvSpPr>
        <p:spPr/>
        <p:txBody>
          <a:bodyPr/>
          <a:lstStyle/>
          <a:p>
            <a:r>
              <a:rPr lang="en-IE" sz="2800" b="1" i="1" dirty="0"/>
              <a:t>Discrete data </a:t>
            </a:r>
            <a:r>
              <a:rPr lang="en-IE" sz="2800" dirty="0"/>
              <a:t>has a limited number of distinct possible values or categories. </a:t>
            </a:r>
          </a:p>
          <a:p>
            <a:pPr lvl="1"/>
            <a:r>
              <a:rPr lang="en-IE" dirty="0"/>
              <a:t>i.e. reject/accept, yes/no/maybe, sick/well, on/off etc. </a:t>
            </a:r>
            <a:endParaRPr lang="en-US" dirty="0"/>
          </a:p>
          <a:p>
            <a:r>
              <a:rPr lang="en-US" sz="2800" dirty="0"/>
              <a:t>Discrete data can also be described as data that can be measured precisely.  </a:t>
            </a:r>
          </a:p>
          <a:p>
            <a:endParaRPr lang="en-IE" sz="2800" dirty="0"/>
          </a:p>
        </p:txBody>
      </p:sp>
    </p:spTree>
    <p:extLst>
      <p:ext uri="{BB962C8B-B14F-4D97-AF65-F5344CB8AC3E}">
        <p14:creationId xmlns:p14="http://schemas.microsoft.com/office/powerpoint/2010/main" val="13505042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Scatterplots</a:t>
            </a:r>
          </a:p>
        </p:txBody>
      </p:sp>
      <p:sp>
        <p:nvSpPr>
          <p:cNvPr id="3" name="Content Placeholder 2"/>
          <p:cNvSpPr>
            <a:spLocks noGrp="1"/>
          </p:cNvSpPr>
          <p:nvPr>
            <p:ph sz="quarter" idx="1"/>
          </p:nvPr>
        </p:nvSpPr>
        <p:spPr/>
        <p:txBody>
          <a:bodyPr/>
          <a:lstStyle/>
          <a:p>
            <a:r>
              <a:rPr lang="en-IE" dirty="0"/>
              <a:t>Excellent at showing the data.</a:t>
            </a:r>
          </a:p>
          <a:p>
            <a:pPr lvl="1"/>
            <a:r>
              <a:rPr lang="en-IE" dirty="0"/>
              <a:t>Particularly good at showing the distribution.</a:t>
            </a:r>
          </a:p>
          <a:p>
            <a:pPr lvl="1"/>
            <a:r>
              <a:rPr lang="en-IE" dirty="0"/>
              <a:t>Statistics (mean, correlation, deviation, etc.) do not tell the whole story. </a:t>
            </a:r>
          </a:p>
          <a:p>
            <a:r>
              <a:rPr lang="en-IE" dirty="0"/>
              <a:t>Trend lines can be useful.</a:t>
            </a:r>
          </a:p>
          <a:p>
            <a:pPr lvl="1"/>
            <a:r>
              <a:rPr lang="en-IE" dirty="0"/>
              <a:t>We can use a linear regression tool to find the trend lines.</a:t>
            </a:r>
          </a:p>
          <a:p>
            <a:r>
              <a:rPr lang="en-IE" dirty="0"/>
              <a:t>“May be too complex for the average reader”.</a:t>
            </a:r>
          </a:p>
          <a:p>
            <a:pPr lvl="1"/>
            <a:r>
              <a:rPr lang="en-IE" dirty="0"/>
              <a:t>Anecdotal quote from a designer at NYT. </a:t>
            </a:r>
          </a:p>
        </p:txBody>
      </p:sp>
    </p:spTree>
    <p:extLst>
      <p:ext uri="{BB962C8B-B14F-4D97-AF65-F5344CB8AC3E}">
        <p14:creationId xmlns:p14="http://schemas.microsoft.com/office/powerpoint/2010/main" val="40644722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a:t>
            </a:r>
          </a:p>
        </p:txBody>
      </p:sp>
      <p:sp>
        <p:nvSpPr>
          <p:cNvPr id="3" name="Content Placeholder 2"/>
          <p:cNvSpPr>
            <a:spLocks noGrp="1"/>
          </p:cNvSpPr>
          <p:nvPr>
            <p:ph sz="quarter" idx="1"/>
          </p:nvPr>
        </p:nvSpPr>
        <p:spPr/>
        <p:txBody>
          <a:bodyPr>
            <a:normAutofit/>
          </a:bodyPr>
          <a:lstStyle/>
          <a:p>
            <a:r>
              <a:rPr lang="en-US" dirty="0"/>
              <a:t>A scatterplot of the age of drivers involved in road accidents in Ireland between 1996 and 2003 (Age 1) and the age of the front seat passengers (Age 2) is shown in Figure 14.</a:t>
            </a:r>
          </a:p>
          <a:p>
            <a:r>
              <a:rPr lang="en-US" dirty="0"/>
              <a:t>From the plot it is clear that there is a general relationship between the age of driver and passenger. </a:t>
            </a:r>
          </a:p>
          <a:p>
            <a:r>
              <a:rPr lang="en-US" dirty="0"/>
              <a:t>That is, as the driver age tends to increase the passenger age also increases. </a:t>
            </a:r>
          </a:p>
        </p:txBody>
      </p:sp>
    </p:spTree>
    <p:extLst>
      <p:ext uri="{BB962C8B-B14F-4D97-AF65-F5344CB8AC3E}">
        <p14:creationId xmlns:p14="http://schemas.microsoft.com/office/powerpoint/2010/main" val="31518355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14</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0808"/>
            <a:ext cx="6984776"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2747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Regression and Correlation</a:t>
            </a:r>
          </a:p>
        </p:txBody>
      </p:sp>
      <p:sp>
        <p:nvSpPr>
          <p:cNvPr id="3" name="Content Placeholder 2"/>
          <p:cNvSpPr>
            <a:spLocks noGrp="1"/>
          </p:cNvSpPr>
          <p:nvPr>
            <p:ph sz="quarter" idx="1"/>
          </p:nvPr>
        </p:nvSpPr>
        <p:spPr/>
        <p:txBody>
          <a:bodyPr>
            <a:normAutofit/>
          </a:bodyPr>
          <a:lstStyle/>
          <a:p>
            <a:r>
              <a:rPr lang="en-US" dirty="0"/>
              <a:t>To generate a scatterplot most computer software applications require that the two variables (i.e. the x and y variables) are entered as two separate columns.</a:t>
            </a:r>
          </a:p>
          <a:p>
            <a:r>
              <a:rPr lang="en-US" dirty="0"/>
              <a:t>The statistical technique </a:t>
            </a:r>
            <a:r>
              <a:rPr lang="en-US" b="1" i="1" dirty="0"/>
              <a:t>simple linear regression </a:t>
            </a:r>
            <a:r>
              <a:rPr lang="en-US" dirty="0"/>
              <a:t>is generally used to model mathematically the relationship between two continuous variables while the </a:t>
            </a:r>
            <a:r>
              <a:rPr lang="en-US" b="1" i="1" dirty="0"/>
              <a:t>correlation coefficient</a:t>
            </a:r>
            <a:r>
              <a:rPr lang="en-US" dirty="0"/>
              <a:t>, </a:t>
            </a:r>
            <a:r>
              <a:rPr lang="en-US" b="1" dirty="0"/>
              <a:t>r </a:t>
            </a:r>
            <a:r>
              <a:rPr lang="en-US" dirty="0"/>
              <a:t>measures the strength of the relationship.   </a:t>
            </a:r>
          </a:p>
          <a:p>
            <a:r>
              <a:rPr lang="en-US" dirty="0"/>
              <a:t>One of the assumptions underlying the calculation of </a:t>
            </a:r>
            <a:r>
              <a:rPr lang="en-US" b="1" dirty="0"/>
              <a:t>r </a:t>
            </a:r>
            <a:r>
              <a:rPr lang="en-US" dirty="0"/>
              <a:t>is that there is a linear relationship between the two variables.    </a:t>
            </a:r>
          </a:p>
          <a:p>
            <a:pPr marL="0" indent="0">
              <a:buNone/>
            </a:pPr>
            <a:endParaRPr lang="en-IE" dirty="0"/>
          </a:p>
        </p:txBody>
      </p:sp>
    </p:spTree>
    <p:extLst>
      <p:ext uri="{BB962C8B-B14F-4D97-AF65-F5344CB8AC3E}">
        <p14:creationId xmlns:p14="http://schemas.microsoft.com/office/powerpoint/2010/main" val="20713499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E2BE-3E8E-46F7-90E1-39F8A4DC09EB}"/>
              </a:ext>
            </a:extLst>
          </p:cNvPr>
          <p:cNvSpPr>
            <a:spLocks noGrp="1"/>
          </p:cNvSpPr>
          <p:nvPr>
            <p:ph type="title"/>
          </p:nvPr>
        </p:nvSpPr>
        <p:spPr/>
        <p:txBody>
          <a:bodyPr/>
          <a:lstStyle/>
          <a:p>
            <a:r>
              <a:rPr lang="en-IE" dirty="0"/>
              <a:t>Regression Definition</a:t>
            </a:r>
          </a:p>
        </p:txBody>
      </p:sp>
      <p:sp>
        <p:nvSpPr>
          <p:cNvPr id="3" name="Content Placeholder 2">
            <a:extLst>
              <a:ext uri="{FF2B5EF4-FFF2-40B4-BE49-F238E27FC236}">
                <a16:creationId xmlns:a16="http://schemas.microsoft.com/office/drawing/2014/main" id="{30AB75FF-1EA1-420B-8B4D-3F1CCE400DE3}"/>
              </a:ext>
            </a:extLst>
          </p:cNvPr>
          <p:cNvSpPr>
            <a:spLocks noGrp="1"/>
          </p:cNvSpPr>
          <p:nvPr>
            <p:ph sz="quarter" idx="1"/>
          </p:nvPr>
        </p:nvSpPr>
        <p:spPr/>
        <p:txBody>
          <a:bodyPr/>
          <a:lstStyle/>
          <a:p>
            <a:r>
              <a:rPr lang="en-US" b="1" i="0" dirty="0">
                <a:effectLst/>
                <a:latin typeface="Perpetua" panose="02020502060401020303" pitchFamily="18" charset="0"/>
              </a:rPr>
              <a:t>Regression models</a:t>
            </a:r>
            <a:r>
              <a:rPr lang="en-US" b="0" i="0" dirty="0">
                <a:effectLst/>
                <a:latin typeface="Perpetua" panose="02020502060401020303" pitchFamily="18" charset="0"/>
              </a:rPr>
              <a:t> describe the relationship between variables by fitting a line to the observed data. </a:t>
            </a:r>
          </a:p>
          <a:p>
            <a:r>
              <a:rPr lang="en-US" b="0" i="0" dirty="0">
                <a:effectLst/>
                <a:latin typeface="Perpetua" panose="02020502060401020303" pitchFamily="18" charset="0"/>
              </a:rPr>
              <a:t>Linear regression models use a straight line, while logistic and nonlinear regression models use a curved line.</a:t>
            </a:r>
          </a:p>
          <a:p>
            <a:r>
              <a:rPr lang="en-US" b="0" i="0" dirty="0">
                <a:effectLst/>
                <a:latin typeface="Perpetua" panose="02020502060401020303" pitchFamily="18" charset="0"/>
              </a:rPr>
              <a:t>Regression allows you to estimate how a </a:t>
            </a:r>
            <a:r>
              <a:rPr lang="en-US" dirty="0">
                <a:latin typeface="Perpetua" panose="02020502060401020303" pitchFamily="18" charset="0"/>
              </a:rPr>
              <a:t>dependent  variable</a:t>
            </a:r>
            <a:r>
              <a:rPr lang="en-US" b="0" i="0" dirty="0">
                <a:effectLst/>
                <a:latin typeface="Perpetua" panose="02020502060401020303" pitchFamily="18" charset="0"/>
              </a:rPr>
              <a:t> changes as the independent variable(s) change.</a:t>
            </a:r>
            <a:endParaRPr lang="en-IE" dirty="0">
              <a:latin typeface="Perpetua" panose="02020502060401020303" pitchFamily="18" charset="0"/>
            </a:endParaRPr>
          </a:p>
        </p:txBody>
      </p:sp>
    </p:spTree>
    <p:extLst>
      <p:ext uri="{BB962C8B-B14F-4D97-AF65-F5344CB8AC3E}">
        <p14:creationId xmlns:p14="http://schemas.microsoft.com/office/powerpoint/2010/main" val="39185694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9190-4094-4044-951F-0ECF3ADD7C3C}"/>
              </a:ext>
            </a:extLst>
          </p:cNvPr>
          <p:cNvSpPr>
            <a:spLocks noGrp="1"/>
          </p:cNvSpPr>
          <p:nvPr>
            <p:ph type="title"/>
          </p:nvPr>
        </p:nvSpPr>
        <p:spPr/>
        <p:txBody>
          <a:bodyPr/>
          <a:lstStyle/>
          <a:p>
            <a:r>
              <a:rPr lang="en-IE" dirty="0"/>
              <a:t>Simple Linear Regression</a:t>
            </a:r>
          </a:p>
        </p:txBody>
      </p:sp>
      <p:sp>
        <p:nvSpPr>
          <p:cNvPr id="3" name="Content Placeholder 2">
            <a:extLst>
              <a:ext uri="{FF2B5EF4-FFF2-40B4-BE49-F238E27FC236}">
                <a16:creationId xmlns:a16="http://schemas.microsoft.com/office/drawing/2014/main" id="{2339A913-0508-4014-9093-B50E81F2C2A2}"/>
              </a:ext>
            </a:extLst>
          </p:cNvPr>
          <p:cNvSpPr>
            <a:spLocks noGrp="1"/>
          </p:cNvSpPr>
          <p:nvPr>
            <p:ph sz="quarter" idx="1"/>
          </p:nvPr>
        </p:nvSpPr>
        <p:spPr/>
        <p:txBody>
          <a:bodyPr/>
          <a:lstStyle/>
          <a:p>
            <a:pPr algn="l"/>
            <a:r>
              <a:rPr lang="en-US" b="1" i="0" dirty="0">
                <a:effectLst/>
                <a:latin typeface="Perpetua" panose="02020502060401020303" pitchFamily="18" charset="0"/>
              </a:rPr>
              <a:t>Simple linear regression</a:t>
            </a:r>
            <a:r>
              <a:rPr lang="en-US" b="0" i="0" dirty="0">
                <a:effectLst/>
                <a:latin typeface="Perpetua" panose="02020502060401020303" pitchFamily="18" charset="0"/>
              </a:rPr>
              <a:t> is used to estimate the relationship between</a:t>
            </a:r>
            <a:r>
              <a:rPr lang="en-US" b="1" i="0" dirty="0">
                <a:effectLst/>
                <a:latin typeface="Perpetua" panose="02020502060401020303" pitchFamily="18" charset="0"/>
              </a:rPr>
              <a:t> two </a:t>
            </a:r>
            <a:r>
              <a:rPr lang="en-US" b="1" dirty="0">
                <a:latin typeface="Perpetua" panose="02020502060401020303" pitchFamily="18" charset="0"/>
              </a:rPr>
              <a:t>quantitative variables</a:t>
            </a:r>
            <a:r>
              <a:rPr lang="en-US" b="0" i="0" dirty="0">
                <a:effectLst/>
                <a:latin typeface="Perpetua" panose="02020502060401020303" pitchFamily="18" charset="0"/>
              </a:rPr>
              <a:t>. You can use simple linear regression when you want to know:</a:t>
            </a:r>
          </a:p>
          <a:p>
            <a:pPr algn="l">
              <a:buFont typeface="+mj-lt"/>
              <a:buAutoNum type="arabicPeriod"/>
            </a:pPr>
            <a:r>
              <a:rPr lang="en-US" b="0" i="0" dirty="0">
                <a:effectLst/>
                <a:latin typeface="Perpetua" panose="02020502060401020303" pitchFamily="18" charset="0"/>
              </a:rPr>
              <a:t>How strong the relationship is between two variables (e.g. the relationship between rainfall and soil erosion).</a:t>
            </a:r>
          </a:p>
          <a:p>
            <a:pPr algn="l">
              <a:buFont typeface="+mj-lt"/>
              <a:buAutoNum type="arabicPeriod"/>
            </a:pPr>
            <a:r>
              <a:rPr lang="en-US" b="0" i="0" dirty="0">
                <a:effectLst/>
                <a:latin typeface="Perpetua" panose="02020502060401020303" pitchFamily="18" charset="0"/>
              </a:rPr>
              <a:t>The value of the dependent variable at a certain value of the independent variable (e.g. the amount of soil erosion at a certain level of rainfall).</a:t>
            </a:r>
          </a:p>
          <a:p>
            <a:endParaRPr lang="en-IE" dirty="0"/>
          </a:p>
        </p:txBody>
      </p:sp>
    </p:spTree>
    <p:extLst>
      <p:ext uri="{BB962C8B-B14F-4D97-AF65-F5344CB8AC3E}">
        <p14:creationId xmlns:p14="http://schemas.microsoft.com/office/powerpoint/2010/main" val="30170654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C625-2FCB-4B63-A676-14AD747EE277}"/>
              </a:ext>
            </a:extLst>
          </p:cNvPr>
          <p:cNvSpPr>
            <a:spLocks noGrp="1"/>
          </p:cNvSpPr>
          <p:nvPr>
            <p:ph type="title"/>
          </p:nvPr>
        </p:nvSpPr>
        <p:spPr/>
        <p:txBody>
          <a:bodyPr/>
          <a:lstStyle/>
          <a:p>
            <a:r>
              <a:rPr lang="en-IE" dirty="0"/>
              <a:t>Example</a:t>
            </a:r>
          </a:p>
        </p:txBody>
      </p:sp>
      <p:sp>
        <p:nvSpPr>
          <p:cNvPr id="3" name="Content Placeholder 2">
            <a:extLst>
              <a:ext uri="{FF2B5EF4-FFF2-40B4-BE49-F238E27FC236}">
                <a16:creationId xmlns:a16="http://schemas.microsoft.com/office/drawing/2014/main" id="{895697B2-446B-489A-8A78-8D03B4520D3A}"/>
              </a:ext>
            </a:extLst>
          </p:cNvPr>
          <p:cNvSpPr>
            <a:spLocks noGrp="1"/>
          </p:cNvSpPr>
          <p:nvPr>
            <p:ph sz="quarter" idx="1"/>
          </p:nvPr>
        </p:nvSpPr>
        <p:spPr/>
        <p:txBody>
          <a:bodyPr/>
          <a:lstStyle/>
          <a:p>
            <a:pPr algn="l"/>
            <a:r>
              <a:rPr lang="en-US" b="0" i="0" dirty="0">
                <a:effectLst/>
                <a:latin typeface="Perpetua" panose="02020502060401020303" pitchFamily="18" charset="0"/>
              </a:rPr>
              <a:t>You are a researcher interested in the relationship between income and happiness. You survey 500 people whose incomes range from $15k to $75k and ask them to rank their happiness on a scale from 1 to 10.</a:t>
            </a:r>
          </a:p>
          <a:p>
            <a:pPr algn="l"/>
            <a:r>
              <a:rPr lang="en-US" b="0" i="0" dirty="0">
                <a:effectLst/>
                <a:latin typeface="Perpetua" panose="02020502060401020303" pitchFamily="18" charset="0"/>
              </a:rPr>
              <a:t>Your independent variable (income) and dependent variable (happiness) are both quantitative, so you can do a regression analysis to see if there is a linear relationship between them.</a:t>
            </a:r>
          </a:p>
          <a:p>
            <a:endParaRPr lang="en-IE" dirty="0"/>
          </a:p>
        </p:txBody>
      </p:sp>
    </p:spTree>
    <p:extLst>
      <p:ext uri="{BB962C8B-B14F-4D97-AF65-F5344CB8AC3E}">
        <p14:creationId xmlns:p14="http://schemas.microsoft.com/office/powerpoint/2010/main" val="1282291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Line (or Run) Plots</a:t>
            </a:r>
          </a:p>
        </p:txBody>
      </p:sp>
      <p:sp>
        <p:nvSpPr>
          <p:cNvPr id="3" name="Content Placeholder 2"/>
          <p:cNvSpPr>
            <a:spLocks noGrp="1"/>
          </p:cNvSpPr>
          <p:nvPr>
            <p:ph sz="quarter" idx="1"/>
          </p:nvPr>
        </p:nvSpPr>
        <p:spPr/>
        <p:txBody>
          <a:bodyPr>
            <a:normAutofit/>
          </a:bodyPr>
          <a:lstStyle/>
          <a:p>
            <a:r>
              <a:rPr lang="en-US" dirty="0"/>
              <a:t>If data have been collected over time and the time has been recorded then it is possible to plot the data as a line or run plot. </a:t>
            </a:r>
          </a:p>
          <a:p>
            <a:r>
              <a:rPr lang="en-US" dirty="0"/>
              <a:t>Line plots can reveal surprising trends and patterns which may otherwise remain hidden in a data set.</a:t>
            </a:r>
          </a:p>
        </p:txBody>
      </p:sp>
    </p:spTree>
    <p:extLst>
      <p:ext uri="{BB962C8B-B14F-4D97-AF65-F5344CB8AC3E}">
        <p14:creationId xmlns:p14="http://schemas.microsoft.com/office/powerpoint/2010/main" val="33433092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To plot data as a line plot arrange the data into two columns.</a:t>
            </a:r>
          </a:p>
          <a:p>
            <a:r>
              <a:rPr lang="en-US" dirty="0"/>
              <a:t>One column will hold the data which is plotted on the y axis and the other the time of measurement (which we can regard as a continuous variable) which is plotted on the x axis.</a:t>
            </a:r>
          </a:p>
          <a:p>
            <a:endParaRPr lang="en-IE" dirty="0"/>
          </a:p>
          <a:p>
            <a:endParaRPr lang="en-IE" dirty="0"/>
          </a:p>
        </p:txBody>
      </p:sp>
    </p:spTree>
    <p:extLst>
      <p:ext uri="{BB962C8B-B14F-4D97-AF65-F5344CB8AC3E}">
        <p14:creationId xmlns:p14="http://schemas.microsoft.com/office/powerpoint/2010/main" val="7517383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Scales – Which Graph Tells the ‘Truth’?</a:t>
            </a:r>
          </a:p>
        </p:txBody>
      </p:sp>
      <p:pic>
        <p:nvPicPr>
          <p:cNvPr id="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14400" y="1556792"/>
            <a:ext cx="7330008" cy="458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92856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One way of obtaining discrete data is by counting.</a:t>
            </a:r>
          </a:p>
          <a:p>
            <a:r>
              <a:rPr lang="en-US" dirty="0"/>
              <a:t>For example:</a:t>
            </a:r>
            <a:endParaRPr lang="en-IE" dirty="0"/>
          </a:p>
          <a:p>
            <a:pPr lvl="1"/>
            <a:r>
              <a:rPr lang="en-US" dirty="0"/>
              <a:t>The no. of components produced from an assembly line over a number of consecutive shifts:  45, 51, 44, 44, 43,… etc.</a:t>
            </a:r>
            <a:endParaRPr lang="en-IE" dirty="0"/>
          </a:p>
          <a:p>
            <a:endParaRPr lang="en-IE" dirty="0"/>
          </a:p>
        </p:txBody>
      </p:sp>
    </p:spTree>
    <p:extLst>
      <p:ext uri="{BB962C8B-B14F-4D97-AF65-F5344CB8AC3E}">
        <p14:creationId xmlns:p14="http://schemas.microsoft.com/office/powerpoint/2010/main" val="10082043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Scale Breaks</a:t>
            </a:r>
          </a:p>
        </p:txBody>
      </p:sp>
      <p:sp>
        <p:nvSpPr>
          <p:cNvPr id="3" name="Content Placeholder 2"/>
          <p:cNvSpPr>
            <a:spLocks noGrp="1"/>
          </p:cNvSpPr>
          <p:nvPr>
            <p:ph sz="quarter" idx="1"/>
          </p:nvPr>
        </p:nvSpPr>
        <p:spPr/>
        <p:txBody>
          <a:bodyPr/>
          <a:lstStyle/>
          <a:p>
            <a:r>
              <a:rPr lang="en-IE" dirty="0"/>
              <a:t>For y-axis, use full scale where possible</a:t>
            </a:r>
          </a:p>
          <a:p>
            <a:r>
              <a:rPr lang="en-IE" dirty="0"/>
              <a:t>If the scale must be ‘broken’, make it very clear to the reader</a:t>
            </a:r>
          </a:p>
          <a:p>
            <a:endParaRPr lang="en-IE"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564904"/>
            <a:ext cx="7878763"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781679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F778-28B4-4C68-B766-0B73B02D2A29}"/>
              </a:ext>
            </a:extLst>
          </p:cNvPr>
          <p:cNvSpPr>
            <a:spLocks noGrp="1"/>
          </p:cNvSpPr>
          <p:nvPr>
            <p:ph type="title"/>
          </p:nvPr>
        </p:nvSpPr>
        <p:spPr/>
        <p:txBody>
          <a:bodyPr/>
          <a:lstStyle/>
          <a:p>
            <a:r>
              <a:rPr lang="en-IE" dirty="0"/>
              <a:t>(Semi-) Log Scales Definition</a:t>
            </a:r>
          </a:p>
        </p:txBody>
      </p:sp>
      <p:sp>
        <p:nvSpPr>
          <p:cNvPr id="3" name="Content Placeholder 2">
            <a:extLst>
              <a:ext uri="{FF2B5EF4-FFF2-40B4-BE49-F238E27FC236}">
                <a16:creationId xmlns:a16="http://schemas.microsoft.com/office/drawing/2014/main" id="{FEA1EB40-8381-4603-B449-9E6C313A1F1D}"/>
              </a:ext>
            </a:extLst>
          </p:cNvPr>
          <p:cNvSpPr>
            <a:spLocks noGrp="1"/>
          </p:cNvSpPr>
          <p:nvPr>
            <p:ph sz="quarter" idx="1"/>
          </p:nvPr>
        </p:nvSpPr>
        <p:spPr/>
        <p:txBody>
          <a:bodyPr>
            <a:normAutofit lnSpcReduction="10000"/>
          </a:bodyPr>
          <a:lstStyle/>
          <a:p>
            <a:r>
              <a:rPr lang="en-US" sz="2800" b="0" i="0" kern="1200" dirty="0">
                <a:solidFill>
                  <a:schemeClr val="tx1"/>
                </a:solidFill>
                <a:effectLst/>
                <a:latin typeface="+mn-lt"/>
                <a:ea typeface="+mn-ea"/>
                <a:cs typeface="+mn-cs"/>
              </a:rPr>
              <a:t>A </a:t>
            </a:r>
            <a:r>
              <a:rPr lang="en-US" sz="2800" b="1" i="0" kern="1200" dirty="0">
                <a:solidFill>
                  <a:schemeClr val="tx1"/>
                </a:solidFill>
                <a:effectLst/>
                <a:latin typeface="+mn-lt"/>
                <a:ea typeface="+mn-ea"/>
                <a:cs typeface="+mn-cs"/>
              </a:rPr>
              <a:t>semi-log graph</a:t>
            </a:r>
            <a:r>
              <a:rPr lang="en-US" sz="2800" b="0" i="0" kern="1200" dirty="0">
                <a:solidFill>
                  <a:schemeClr val="tx1"/>
                </a:solidFill>
                <a:effectLst/>
                <a:latin typeface="+mn-lt"/>
                <a:ea typeface="+mn-ea"/>
                <a:cs typeface="+mn-cs"/>
              </a:rPr>
              <a:t> or </a:t>
            </a:r>
            <a:r>
              <a:rPr lang="en-US" sz="2800" b="1" i="0" kern="1200" dirty="0">
                <a:solidFill>
                  <a:schemeClr val="tx1"/>
                </a:solidFill>
                <a:effectLst/>
                <a:latin typeface="+mn-lt"/>
                <a:ea typeface="+mn-ea"/>
                <a:cs typeface="+mn-cs"/>
              </a:rPr>
              <a:t>semi-log plot</a:t>
            </a:r>
            <a:r>
              <a:rPr lang="en-US" sz="2800" b="0" i="0" kern="1200" dirty="0">
                <a:solidFill>
                  <a:schemeClr val="tx1"/>
                </a:solidFill>
                <a:effectLst/>
                <a:latin typeface="+mn-lt"/>
                <a:ea typeface="+mn-ea"/>
                <a:cs typeface="+mn-cs"/>
              </a:rPr>
              <a:t> is a way of visualizing data that are related according to an </a:t>
            </a:r>
            <a:r>
              <a:rPr lang="en-US" sz="2800" b="0" i="0" u="none" strike="noStrike" kern="1200" dirty="0">
                <a:solidFill>
                  <a:schemeClr val="tx1"/>
                </a:solidFill>
                <a:effectLst/>
                <a:latin typeface="+mn-lt"/>
                <a:ea typeface="+mn-ea"/>
                <a:cs typeface="+mn-cs"/>
              </a:rPr>
              <a:t>exponential</a:t>
            </a:r>
            <a:r>
              <a:rPr lang="en-US" sz="2800" b="0" i="0" kern="1200" dirty="0">
                <a:solidFill>
                  <a:schemeClr val="tx1"/>
                </a:solidFill>
                <a:effectLst/>
                <a:latin typeface="+mn-lt"/>
                <a:ea typeface="+mn-ea"/>
                <a:cs typeface="+mn-cs"/>
              </a:rPr>
              <a:t> relationship. </a:t>
            </a:r>
          </a:p>
          <a:p>
            <a:r>
              <a:rPr lang="en-US" sz="2800" b="0" i="0" kern="1200" dirty="0">
                <a:solidFill>
                  <a:schemeClr val="tx1"/>
                </a:solidFill>
                <a:effectLst/>
                <a:latin typeface="+mn-lt"/>
                <a:ea typeface="+mn-ea"/>
                <a:cs typeface="+mn-cs"/>
              </a:rPr>
              <a:t>One axis is plotted on a </a:t>
            </a:r>
            <a:r>
              <a:rPr lang="en-US" sz="2800" b="0" i="0" u="none" strike="noStrike" kern="1200" dirty="0">
                <a:solidFill>
                  <a:schemeClr val="tx1"/>
                </a:solidFill>
                <a:effectLst/>
                <a:latin typeface="+mn-lt"/>
                <a:ea typeface="+mn-ea"/>
                <a:cs typeface="+mn-cs"/>
              </a:rPr>
              <a:t>logarithmic scale</a:t>
            </a:r>
            <a:r>
              <a:rPr lang="en-US" sz="2800" b="0" i="0" kern="1200" dirty="0">
                <a:solidFill>
                  <a:schemeClr val="tx1"/>
                </a:solidFill>
                <a:effectLst/>
                <a:latin typeface="+mn-lt"/>
                <a:ea typeface="+mn-ea"/>
                <a:cs typeface="+mn-cs"/>
              </a:rPr>
              <a:t>. </a:t>
            </a:r>
          </a:p>
          <a:p>
            <a:r>
              <a:rPr lang="en-US" sz="2800" b="0" i="0" kern="1200" dirty="0">
                <a:solidFill>
                  <a:schemeClr val="tx1"/>
                </a:solidFill>
                <a:effectLst/>
                <a:latin typeface="+mn-lt"/>
                <a:ea typeface="+mn-ea"/>
                <a:cs typeface="+mn-cs"/>
              </a:rPr>
              <a:t>This kind of plot is useful when one of the </a:t>
            </a:r>
            <a:r>
              <a:rPr lang="en-US" sz="2800" b="0" i="0" u="none" strike="noStrike" kern="1200" dirty="0">
                <a:solidFill>
                  <a:schemeClr val="tx1"/>
                </a:solidFill>
                <a:effectLst/>
                <a:latin typeface="+mn-lt"/>
                <a:ea typeface="+mn-ea"/>
                <a:cs typeface="+mn-cs"/>
              </a:rPr>
              <a:t>variables</a:t>
            </a:r>
            <a:r>
              <a:rPr lang="en-US" sz="2800" b="0" i="0" kern="1200" dirty="0">
                <a:solidFill>
                  <a:schemeClr val="tx1"/>
                </a:solidFill>
                <a:effectLst/>
                <a:latin typeface="+mn-lt"/>
                <a:ea typeface="+mn-ea"/>
                <a:cs typeface="+mn-cs"/>
              </a:rPr>
              <a:t> being plotted covers a large range of values and the other has only a restricted range</a:t>
            </a:r>
            <a:r>
              <a:rPr lang="en-US" sz="2800" b="0" i="0" kern="1200" baseline="0" dirty="0">
                <a:solidFill>
                  <a:schemeClr val="tx1"/>
                </a:solidFill>
                <a:effectLst/>
                <a:latin typeface="+mn-lt"/>
                <a:ea typeface="+mn-ea"/>
                <a:cs typeface="+mn-cs"/>
              </a:rPr>
              <a:t> </a:t>
            </a:r>
          </a:p>
          <a:p>
            <a:r>
              <a:rPr lang="en-US" sz="2800" b="0" i="0" kern="1200" dirty="0">
                <a:solidFill>
                  <a:schemeClr val="tx1"/>
                </a:solidFill>
                <a:effectLst/>
                <a:latin typeface="+mn-lt"/>
                <a:ea typeface="+mn-ea"/>
                <a:cs typeface="+mn-cs"/>
              </a:rPr>
              <a:t>the advantage being that it can bring out features in the data that would not easily be seen if both variables had been plotted linearly.</a:t>
            </a:r>
            <a:endParaRPr lang="en-IE" dirty="0"/>
          </a:p>
          <a:p>
            <a:endParaRPr lang="en-IE" dirty="0"/>
          </a:p>
        </p:txBody>
      </p:sp>
    </p:spTree>
    <p:extLst>
      <p:ext uri="{BB962C8B-B14F-4D97-AF65-F5344CB8AC3E}">
        <p14:creationId xmlns:p14="http://schemas.microsoft.com/office/powerpoint/2010/main" val="344158442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(Semi-) Log Scales</a:t>
            </a:r>
          </a:p>
        </p:txBody>
      </p:sp>
      <p:sp>
        <p:nvSpPr>
          <p:cNvPr id="3" name="Content Placeholder 2"/>
          <p:cNvSpPr>
            <a:spLocks noGrp="1"/>
          </p:cNvSpPr>
          <p:nvPr>
            <p:ph sz="quarter" idx="1"/>
          </p:nvPr>
        </p:nvSpPr>
        <p:spPr/>
        <p:txBody>
          <a:bodyPr/>
          <a:lstStyle/>
          <a:p>
            <a:pPr>
              <a:defRPr/>
            </a:pPr>
            <a:r>
              <a:rPr lang="en-IE" dirty="0"/>
              <a:t>Can solve scale-break problems</a:t>
            </a:r>
          </a:p>
          <a:p>
            <a:pPr lvl="1">
              <a:defRPr/>
            </a:pPr>
            <a:r>
              <a:rPr lang="en-IE" dirty="0"/>
              <a:t>To fit everything into a small space without the need for scale-breaks</a:t>
            </a:r>
          </a:p>
          <a:p>
            <a:pPr>
              <a:defRPr/>
            </a:pPr>
            <a:r>
              <a:rPr lang="en-IE" dirty="0"/>
              <a:t> Easier to compare all the data</a:t>
            </a:r>
          </a:p>
          <a:p>
            <a:pPr lvl="1">
              <a:defRPr/>
            </a:pPr>
            <a:r>
              <a:rPr lang="en-IE" dirty="0"/>
              <a:t>Compared to a scale-break</a:t>
            </a:r>
          </a:p>
          <a:p>
            <a:pPr>
              <a:defRPr/>
            </a:pPr>
            <a:r>
              <a:rPr lang="en-IE" dirty="0"/>
              <a:t>Most tools allow us to switch between</a:t>
            </a:r>
          </a:p>
          <a:p>
            <a:pPr lvl="1">
              <a:defRPr/>
            </a:pPr>
            <a:r>
              <a:rPr lang="en-IE" dirty="0"/>
              <a:t>Both linear- and log- scales are valid</a:t>
            </a:r>
          </a:p>
          <a:p>
            <a:pPr>
              <a:defRPr/>
            </a:pPr>
            <a:r>
              <a:rPr lang="en-IE" dirty="0"/>
              <a:t>Linear shows absolute changes</a:t>
            </a:r>
          </a:p>
          <a:p>
            <a:pPr>
              <a:defRPr/>
            </a:pPr>
            <a:r>
              <a:rPr lang="en-IE" dirty="0"/>
              <a:t>Log shows percentage changes. </a:t>
            </a:r>
          </a:p>
          <a:p>
            <a:pPr lvl="1">
              <a:defRPr/>
            </a:pPr>
            <a:r>
              <a:rPr lang="en-IE" dirty="0"/>
              <a:t>Sometimes necessary to fit data within the graphic.</a:t>
            </a:r>
          </a:p>
          <a:p>
            <a:endParaRPr lang="en-IE" dirty="0"/>
          </a:p>
        </p:txBody>
      </p:sp>
    </p:spTree>
    <p:extLst>
      <p:ext uri="{BB962C8B-B14F-4D97-AF65-F5344CB8AC3E}">
        <p14:creationId xmlns:p14="http://schemas.microsoft.com/office/powerpoint/2010/main" val="32199473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(Semi-) Log Scales</a:t>
            </a:r>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7544" y="1623787"/>
            <a:ext cx="8321342" cy="425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654585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US" dirty="0"/>
              <a:t>The data set in Table 7 contains 100 measurements of the paste height (in mm) of PCB (printed circuit) boards measured before they are passed onto the next stage of the process in a computer manufacturing facility. </a:t>
            </a:r>
          </a:p>
          <a:p>
            <a:r>
              <a:rPr lang="en-US" dirty="0"/>
              <a:t>The data are collected in time order as indicated by the arrows </a:t>
            </a:r>
            <a:r>
              <a:rPr lang="en-IE" dirty="0"/>
              <a:t>below i.e. 13, 13, 13 etc.</a:t>
            </a:r>
          </a:p>
        </p:txBody>
      </p:sp>
    </p:spTree>
    <p:extLst>
      <p:ext uri="{BB962C8B-B14F-4D97-AF65-F5344CB8AC3E}">
        <p14:creationId xmlns:p14="http://schemas.microsoft.com/office/powerpoint/2010/main" val="17460210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Table 7</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412776"/>
            <a:ext cx="83439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9004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Plotting the data as a run plot we can clearly see that the process has shifted upwards from about point 70 as shown in the graphic in Figure 15.</a:t>
            </a:r>
          </a:p>
          <a:p>
            <a:pPr marL="0" indent="0">
              <a:buNone/>
            </a:pPr>
            <a:endParaRPr lang="en-IE" dirty="0"/>
          </a:p>
        </p:txBody>
      </p:sp>
    </p:spTree>
    <p:extLst>
      <p:ext uri="{BB962C8B-B14F-4D97-AF65-F5344CB8AC3E}">
        <p14:creationId xmlns:p14="http://schemas.microsoft.com/office/powerpoint/2010/main" val="30439260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15</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15" y="1844824"/>
            <a:ext cx="846057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0018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However, plotting the data set as a histogram as shown in Figure 16 it is clear that this shift in the process that occurred at about sample 70 would not be detected. </a:t>
            </a:r>
          </a:p>
          <a:p>
            <a:r>
              <a:rPr lang="en-US" dirty="0"/>
              <a:t>This example shows the importance of collecting the time at which the data is recorded in addition </a:t>
            </a:r>
            <a:r>
              <a:rPr lang="en-IE" dirty="0"/>
              <a:t>to the data itself when visualising these types of processes. </a:t>
            </a:r>
          </a:p>
        </p:txBody>
      </p:sp>
    </p:spTree>
    <p:extLst>
      <p:ext uri="{BB962C8B-B14F-4D97-AF65-F5344CB8AC3E}">
        <p14:creationId xmlns:p14="http://schemas.microsoft.com/office/powerpoint/2010/main" val="19861005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16</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72816"/>
            <a:ext cx="734481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76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Discrete data can also be obtained from situations where counting is not involved. </a:t>
            </a:r>
          </a:p>
          <a:p>
            <a:r>
              <a:rPr lang="en-US" dirty="0"/>
              <a:t>For example: </a:t>
            </a:r>
            <a:endParaRPr lang="en-IE" dirty="0"/>
          </a:p>
          <a:p>
            <a:pPr lvl="1"/>
            <a:r>
              <a:rPr lang="en-US" dirty="0"/>
              <a:t>Shoe sizes of a sample of people: 7, 10, 4½, 9…etc.</a:t>
            </a:r>
            <a:endParaRPr lang="en-IE" dirty="0"/>
          </a:p>
          <a:p>
            <a:endParaRPr lang="en-IE" dirty="0"/>
          </a:p>
        </p:txBody>
      </p:sp>
    </p:spTree>
    <p:extLst>
      <p:ext uri="{BB962C8B-B14F-4D97-AF65-F5344CB8AC3E}">
        <p14:creationId xmlns:p14="http://schemas.microsoft.com/office/powerpoint/2010/main" val="316912260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Statistical techniques for </a:t>
            </a:r>
            <a:r>
              <a:rPr lang="en-US" dirty="0" err="1"/>
              <a:t>modelling</a:t>
            </a:r>
            <a:r>
              <a:rPr lang="en-US" dirty="0"/>
              <a:t> line plots include </a:t>
            </a:r>
            <a:r>
              <a:rPr lang="en-US" b="1" dirty="0"/>
              <a:t>Time Series Analysis </a:t>
            </a:r>
            <a:r>
              <a:rPr lang="en-US" dirty="0"/>
              <a:t>and </a:t>
            </a:r>
            <a:r>
              <a:rPr lang="en-US" b="1" dirty="0"/>
              <a:t>Statistical Process Control (SPC)</a:t>
            </a:r>
            <a:r>
              <a:rPr lang="en-US" dirty="0"/>
              <a:t>. Advanced experimental designs which incorporate measurements taken over time are known as </a:t>
            </a:r>
            <a:r>
              <a:rPr lang="en-US" b="1" dirty="0"/>
              <a:t>Repeated Measures Designs</a:t>
            </a:r>
            <a:r>
              <a:rPr lang="en-US" dirty="0"/>
              <a:t>.</a:t>
            </a:r>
            <a:endParaRPr lang="en-IE" dirty="0"/>
          </a:p>
        </p:txBody>
      </p:sp>
    </p:spTree>
    <p:extLst>
      <p:ext uri="{BB962C8B-B14F-4D97-AF65-F5344CB8AC3E}">
        <p14:creationId xmlns:p14="http://schemas.microsoft.com/office/powerpoint/2010/main" val="132598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A particular characteristic of discrete data is the fact that possible data values progress in definite steps, i.e. shoe sizes are measured as 4 or 4½  etc., or there are 1 or 2 or 3 etc. people.</a:t>
            </a:r>
            <a:endParaRPr lang="en-IE" dirty="0"/>
          </a:p>
          <a:p>
            <a:endParaRPr lang="en-IE" dirty="0"/>
          </a:p>
        </p:txBody>
      </p:sp>
    </p:spTree>
    <p:extLst>
      <p:ext uri="{BB962C8B-B14F-4D97-AF65-F5344CB8AC3E}">
        <p14:creationId xmlns:p14="http://schemas.microsoft.com/office/powerpoint/2010/main" val="77182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Continuous Data</a:t>
            </a:r>
          </a:p>
        </p:txBody>
      </p:sp>
      <p:sp>
        <p:nvSpPr>
          <p:cNvPr id="3" name="Content Placeholder 2"/>
          <p:cNvSpPr>
            <a:spLocks noGrp="1"/>
          </p:cNvSpPr>
          <p:nvPr>
            <p:ph sz="quarter" idx="1"/>
          </p:nvPr>
        </p:nvSpPr>
        <p:spPr/>
        <p:txBody>
          <a:bodyPr/>
          <a:lstStyle/>
          <a:p>
            <a:r>
              <a:rPr lang="en-IE" sz="2800" b="1" i="1" dirty="0"/>
              <a:t>Continuous data </a:t>
            </a:r>
            <a:r>
              <a:rPr lang="en-IE" sz="2800" dirty="0"/>
              <a:t>has a large number of possible values. </a:t>
            </a:r>
          </a:p>
          <a:p>
            <a:pPr lvl="1"/>
            <a:r>
              <a:rPr lang="en-IE" dirty="0"/>
              <a:t>i.e. the weights or heights of people, times taken to do a particular task in minutes. </a:t>
            </a:r>
            <a:endParaRPr lang="en-US" dirty="0"/>
          </a:p>
          <a:p>
            <a:r>
              <a:rPr lang="en-US" sz="2800" dirty="0"/>
              <a:t>The most significant characteristic of continuous data is the fact that they cannot be measured precisely; their values can only be approximated to. </a:t>
            </a:r>
          </a:p>
          <a:p>
            <a:r>
              <a:rPr lang="en-US" sz="2800" dirty="0"/>
              <a:t>Examples are dimensions (lengths, heights), weights, areas and volumes, temperatures, times.</a:t>
            </a:r>
            <a:endParaRPr lang="en-IE" sz="2800" dirty="0"/>
          </a:p>
          <a:p>
            <a:endParaRPr lang="en-IE" sz="2800" dirty="0"/>
          </a:p>
        </p:txBody>
      </p:sp>
    </p:spTree>
    <p:extLst>
      <p:ext uri="{BB962C8B-B14F-4D97-AF65-F5344CB8AC3E}">
        <p14:creationId xmlns:p14="http://schemas.microsoft.com/office/powerpoint/2010/main" val="221592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How well continuous values are approximated to, depends on the situation and the quality of the measuring instrument.</a:t>
            </a:r>
          </a:p>
          <a:p>
            <a:pPr lvl="1"/>
            <a:r>
              <a:rPr lang="en-US" dirty="0"/>
              <a:t>It might be adequate to measure people’s heights to the nearest inch, whereas spark plug end gaps would need to be measured to perhaps the nearest tenth of a millimeter.     </a:t>
            </a:r>
          </a:p>
          <a:p>
            <a:pPr lvl="1"/>
            <a:r>
              <a:rPr lang="en-US" dirty="0"/>
              <a:t>Time card punching machines only record times in hours and minutes while sophisticated process control computers, dealing with volatile chemicals, would need to measure both time and temperature very finely. </a:t>
            </a:r>
            <a:endParaRPr lang="en-IE" dirty="0"/>
          </a:p>
          <a:p>
            <a:endParaRPr lang="en-IE" dirty="0"/>
          </a:p>
        </p:txBody>
      </p:sp>
    </p:spTree>
    <p:extLst>
      <p:ext uri="{BB962C8B-B14F-4D97-AF65-F5344CB8AC3E}">
        <p14:creationId xmlns:p14="http://schemas.microsoft.com/office/powerpoint/2010/main" val="1249117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Although continuous values cannot be identified exactly, they are often recorded as if they were precise and this is normally acceptable. </a:t>
            </a:r>
          </a:p>
          <a:p>
            <a:r>
              <a:rPr lang="en-US" dirty="0"/>
              <a:t>For example:</a:t>
            </a:r>
            <a:endParaRPr lang="en-IE" dirty="0"/>
          </a:p>
          <a:p>
            <a:pPr lvl="1"/>
            <a:r>
              <a:rPr lang="en-US" dirty="0"/>
              <a:t>Clock-in times of the workers on a particular shift: 8:23, 8:28, 8:32,…etc.</a:t>
            </a:r>
            <a:endParaRPr lang="en-IE" dirty="0"/>
          </a:p>
          <a:p>
            <a:endParaRPr lang="en-IE" dirty="0"/>
          </a:p>
        </p:txBody>
      </p:sp>
    </p:spTree>
    <p:extLst>
      <p:ext uri="{BB962C8B-B14F-4D97-AF65-F5344CB8AC3E}">
        <p14:creationId xmlns:p14="http://schemas.microsoft.com/office/powerpoint/2010/main" val="82885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Discrete or Continuous?</a:t>
            </a:r>
          </a:p>
        </p:txBody>
      </p:sp>
      <p:sp>
        <p:nvSpPr>
          <p:cNvPr id="3" name="Content Placeholder 2"/>
          <p:cNvSpPr>
            <a:spLocks noGrp="1"/>
          </p:cNvSpPr>
          <p:nvPr>
            <p:ph sz="quarter" idx="1"/>
          </p:nvPr>
        </p:nvSpPr>
        <p:spPr/>
        <p:txBody>
          <a:bodyPr>
            <a:normAutofit fontScale="92500" lnSpcReduction="10000"/>
          </a:bodyPr>
          <a:lstStyle/>
          <a:p>
            <a:pPr marL="514350" indent="-514350">
              <a:buFont typeface="+mj-lt"/>
              <a:buAutoNum type="arabicPeriod"/>
            </a:pPr>
            <a:r>
              <a:rPr lang="en-IE" dirty="0"/>
              <a:t>The number of male and female policyholders in an insurance companies portfolio.</a:t>
            </a:r>
          </a:p>
          <a:p>
            <a:pPr marL="514350" indent="-514350">
              <a:buFont typeface="+mj-lt"/>
              <a:buAutoNum type="arabicPeriod"/>
            </a:pPr>
            <a:r>
              <a:rPr lang="en-IE" dirty="0"/>
              <a:t>The lengths of 100 computer components (in mm) inspected at an incoming audit station.</a:t>
            </a:r>
          </a:p>
          <a:p>
            <a:pPr marL="514350" indent="-514350">
              <a:buFont typeface="+mj-lt"/>
              <a:buAutoNum type="arabicPeriod"/>
            </a:pPr>
            <a:r>
              <a:rPr lang="en-IE" dirty="0"/>
              <a:t>The arrival times into work of 1000 employees in  a large corporation.</a:t>
            </a:r>
          </a:p>
          <a:p>
            <a:pPr marL="514350" lvl="0" indent="-514350">
              <a:buFont typeface="+mj-lt"/>
              <a:buAutoNum type="arabicPeriod"/>
            </a:pPr>
            <a:r>
              <a:rPr lang="en-US" dirty="0"/>
              <a:t>Weekly wages for a set of workers: 121.45, 162.85, 133.37,…etc.</a:t>
            </a:r>
          </a:p>
          <a:p>
            <a:pPr marL="514350" lvl="0" indent="-514350">
              <a:buFont typeface="+mj-lt"/>
              <a:buAutoNum type="arabicPeriod"/>
            </a:pPr>
            <a:r>
              <a:rPr lang="en-US" dirty="0"/>
              <a:t>Weights (in </a:t>
            </a:r>
            <a:r>
              <a:rPr lang="en-US" dirty="0" err="1"/>
              <a:t>gm</a:t>
            </a:r>
            <a:r>
              <a:rPr lang="en-US" dirty="0"/>
              <a:t>) of the contents of a selection of cans of baked beans: 446.8, 447.0, 446.8, 447.2,…etc. </a:t>
            </a:r>
          </a:p>
          <a:p>
            <a:pPr marL="514350" lvl="0" indent="-514350">
              <a:buFont typeface="+mj-lt"/>
              <a:buAutoNum type="arabicPeriod"/>
            </a:pPr>
            <a:r>
              <a:rPr lang="en-US" dirty="0"/>
              <a:t>The number of days missed by  employees of a small Tech Company over a 6 month period.  </a:t>
            </a:r>
            <a:endParaRPr lang="en-IE" dirty="0"/>
          </a:p>
          <a:p>
            <a:endParaRPr lang="en-IE" dirty="0"/>
          </a:p>
          <a:p>
            <a:pPr marL="514350" lvl="0" indent="-514350">
              <a:buFont typeface="+mj-lt"/>
              <a:buAutoNum type="arabicPeriod"/>
            </a:pPr>
            <a:endParaRPr lang="en-IE" dirty="0"/>
          </a:p>
          <a:p>
            <a:pPr marL="514350" indent="-514350">
              <a:buFont typeface="+mj-lt"/>
              <a:buAutoNum type="arabicPeriod"/>
            </a:pPr>
            <a:endParaRPr lang="en-IE" dirty="0"/>
          </a:p>
        </p:txBody>
      </p:sp>
    </p:spTree>
    <p:extLst>
      <p:ext uri="{BB962C8B-B14F-4D97-AF65-F5344CB8AC3E}">
        <p14:creationId xmlns:p14="http://schemas.microsoft.com/office/powerpoint/2010/main" val="3652913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err="1"/>
              <a:t>Univariate</a:t>
            </a:r>
            <a:r>
              <a:rPr lang="en-IE" dirty="0"/>
              <a:t>, Bivariate or Multivariate Data?</a:t>
            </a:r>
          </a:p>
        </p:txBody>
      </p:sp>
      <p:sp>
        <p:nvSpPr>
          <p:cNvPr id="3" name="Content Placeholder 2"/>
          <p:cNvSpPr>
            <a:spLocks noGrp="1"/>
          </p:cNvSpPr>
          <p:nvPr>
            <p:ph sz="quarter" idx="1"/>
          </p:nvPr>
        </p:nvSpPr>
        <p:spPr/>
        <p:txBody>
          <a:bodyPr/>
          <a:lstStyle/>
          <a:p>
            <a:r>
              <a:rPr lang="en-IE" dirty="0"/>
              <a:t>The next step in the selection of the appropriate graphic is to determine if the data set can be described as </a:t>
            </a:r>
            <a:r>
              <a:rPr lang="en-IE" b="1" i="1" dirty="0" err="1"/>
              <a:t>univariate</a:t>
            </a:r>
            <a:r>
              <a:rPr lang="en-IE" dirty="0"/>
              <a:t>, </a:t>
            </a:r>
            <a:r>
              <a:rPr lang="en-IE" b="1" i="1" dirty="0"/>
              <a:t>bivariate</a:t>
            </a:r>
            <a:r>
              <a:rPr lang="en-IE" dirty="0"/>
              <a:t> or </a:t>
            </a:r>
            <a:r>
              <a:rPr lang="en-IE" b="1" i="1" dirty="0"/>
              <a:t>multivariate</a:t>
            </a:r>
            <a:r>
              <a:rPr lang="en-IE" dirty="0"/>
              <a:t>.</a:t>
            </a:r>
          </a:p>
        </p:txBody>
      </p:sp>
    </p:spTree>
    <p:extLst>
      <p:ext uri="{BB962C8B-B14F-4D97-AF65-F5344CB8AC3E}">
        <p14:creationId xmlns:p14="http://schemas.microsoft.com/office/powerpoint/2010/main" val="279440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r>
              <a:rPr lang="en-IE" dirty="0"/>
              <a:t>Data visualisation is described by the American psychologist and statistician </a:t>
            </a:r>
            <a:r>
              <a:rPr lang="en-IE" b="1" i="1" dirty="0"/>
              <a:t>Michael Friendly </a:t>
            </a:r>
            <a:r>
              <a:rPr lang="en-IE" dirty="0"/>
              <a:t>in his text </a:t>
            </a:r>
            <a:r>
              <a:rPr lang="en-IE" i="1" dirty="0"/>
              <a:t>Visualising Categorical Data</a:t>
            </a:r>
            <a:r>
              <a:rPr lang="en-IE" dirty="0"/>
              <a:t> as “an approach to data analysis that focuses on insightful graphical display. The word ‘insightful’ suggests that the goal is (we hope) to reveal some aspects of the data that might not be perceived, appreciated or absorbed by other means. The overall aims include both beauty and truth, though each of these is only perceived by the beholder”.</a:t>
            </a:r>
          </a:p>
          <a:p>
            <a:endParaRPr lang="en-IE" dirty="0"/>
          </a:p>
        </p:txBody>
      </p:sp>
    </p:spTree>
    <p:extLst>
      <p:ext uri="{BB962C8B-B14F-4D97-AF65-F5344CB8AC3E}">
        <p14:creationId xmlns:p14="http://schemas.microsoft.com/office/powerpoint/2010/main" val="55136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Definition</a:t>
            </a:r>
          </a:p>
        </p:txBody>
      </p:sp>
      <p:sp>
        <p:nvSpPr>
          <p:cNvPr id="3" name="Content Placeholder 2"/>
          <p:cNvSpPr>
            <a:spLocks noGrp="1"/>
          </p:cNvSpPr>
          <p:nvPr>
            <p:ph sz="quarter" idx="1"/>
          </p:nvPr>
        </p:nvSpPr>
        <p:spPr/>
        <p:txBody>
          <a:bodyPr/>
          <a:lstStyle/>
          <a:p>
            <a:r>
              <a:rPr lang="en-IE" dirty="0" err="1"/>
              <a:t>Univariate</a:t>
            </a:r>
            <a:r>
              <a:rPr lang="en-IE" dirty="0"/>
              <a:t> data contains just one variable in the data set while bivariate contains two variables. </a:t>
            </a:r>
          </a:p>
          <a:p>
            <a:r>
              <a:rPr lang="en-IE" dirty="0"/>
              <a:t>Multivariate data is comprised of sets with more than two variables. </a:t>
            </a:r>
          </a:p>
          <a:p>
            <a:endParaRPr lang="en-IE" dirty="0"/>
          </a:p>
        </p:txBody>
      </p:sp>
    </p:spTree>
    <p:extLst>
      <p:ext uri="{BB962C8B-B14F-4D97-AF65-F5344CB8AC3E}">
        <p14:creationId xmlns:p14="http://schemas.microsoft.com/office/powerpoint/2010/main" val="2755706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a:t>
            </a:r>
          </a:p>
        </p:txBody>
      </p:sp>
      <p:sp>
        <p:nvSpPr>
          <p:cNvPr id="3" name="Content Placeholder 2"/>
          <p:cNvSpPr>
            <a:spLocks noGrp="1"/>
          </p:cNvSpPr>
          <p:nvPr>
            <p:ph sz="quarter" idx="1"/>
          </p:nvPr>
        </p:nvSpPr>
        <p:spPr/>
        <p:txBody>
          <a:bodyPr/>
          <a:lstStyle/>
          <a:p>
            <a:r>
              <a:rPr lang="en-IE" dirty="0"/>
              <a:t>Consider a data set which contains the age of all patients undergoing treatment for a particular disease in a Dublin hospital. </a:t>
            </a:r>
          </a:p>
          <a:p>
            <a:pPr lvl="1"/>
            <a:r>
              <a:rPr lang="en-IE" dirty="0"/>
              <a:t>The only variable in this data set is age of patient so this data is </a:t>
            </a:r>
            <a:r>
              <a:rPr lang="en-IE" dirty="0" err="1"/>
              <a:t>univariate</a:t>
            </a:r>
            <a:r>
              <a:rPr lang="en-IE" dirty="0"/>
              <a:t>.</a:t>
            </a:r>
          </a:p>
          <a:p>
            <a:pPr lvl="1"/>
            <a:r>
              <a:rPr lang="en-IE" dirty="0"/>
              <a:t>If in addition to the age of the patient, the number of days treatment they have received is also included in the file, then the data is bivariate. </a:t>
            </a:r>
          </a:p>
          <a:p>
            <a:pPr lvl="1"/>
            <a:r>
              <a:rPr lang="en-IE" dirty="0"/>
              <a:t>If the diagnosis and gender of each patient is added to the file, then the data set is multivariate as it contains four variables – </a:t>
            </a:r>
            <a:r>
              <a:rPr lang="en-IE" i="1" dirty="0"/>
              <a:t>age</a:t>
            </a:r>
            <a:r>
              <a:rPr lang="en-IE" dirty="0"/>
              <a:t>, </a:t>
            </a:r>
            <a:r>
              <a:rPr lang="en-IE" i="1" dirty="0"/>
              <a:t>number of days treatment</a:t>
            </a:r>
            <a:r>
              <a:rPr lang="en-IE" dirty="0"/>
              <a:t>, </a:t>
            </a:r>
            <a:r>
              <a:rPr lang="en-IE" i="1" dirty="0"/>
              <a:t>diagnosis</a:t>
            </a:r>
            <a:r>
              <a:rPr lang="en-IE" dirty="0"/>
              <a:t> and </a:t>
            </a:r>
            <a:r>
              <a:rPr lang="en-IE" i="1" dirty="0"/>
              <a:t>gender</a:t>
            </a:r>
            <a:r>
              <a:rPr lang="en-IE" dirty="0"/>
              <a:t>. </a:t>
            </a:r>
          </a:p>
        </p:txBody>
      </p:sp>
    </p:spTree>
    <p:extLst>
      <p:ext uri="{BB962C8B-B14F-4D97-AF65-F5344CB8AC3E}">
        <p14:creationId xmlns:p14="http://schemas.microsoft.com/office/powerpoint/2010/main" val="369650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Numeric </a:t>
            </a:r>
            <a:r>
              <a:rPr lang="en-IE" dirty="0" err="1"/>
              <a:t>vs</a:t>
            </a:r>
            <a:r>
              <a:rPr lang="en-IE" dirty="0"/>
              <a:t> Non-numeric</a:t>
            </a:r>
          </a:p>
        </p:txBody>
      </p:sp>
      <p:sp>
        <p:nvSpPr>
          <p:cNvPr id="3" name="Content Placeholder 2"/>
          <p:cNvSpPr>
            <a:spLocks noGrp="1"/>
          </p:cNvSpPr>
          <p:nvPr>
            <p:ph sz="quarter" idx="1"/>
          </p:nvPr>
        </p:nvSpPr>
        <p:spPr/>
        <p:txBody>
          <a:bodyPr/>
          <a:lstStyle/>
          <a:p>
            <a:r>
              <a:rPr lang="en-IE" dirty="0"/>
              <a:t>Another obvious way of categorising data is </a:t>
            </a:r>
            <a:r>
              <a:rPr lang="en-IE" b="1" i="1" dirty="0"/>
              <a:t>numeric </a:t>
            </a:r>
            <a:r>
              <a:rPr lang="en-IE" dirty="0"/>
              <a:t>versus </a:t>
            </a:r>
            <a:r>
              <a:rPr lang="en-IE" b="1" i="1" dirty="0"/>
              <a:t>non-numeric</a:t>
            </a:r>
            <a:r>
              <a:rPr lang="en-IE" dirty="0"/>
              <a:t>. </a:t>
            </a:r>
          </a:p>
          <a:p>
            <a:r>
              <a:rPr lang="en-IE" dirty="0"/>
              <a:t>All non-numeric variables are discrete.</a:t>
            </a:r>
          </a:p>
          <a:p>
            <a:r>
              <a:rPr lang="en-IE" dirty="0"/>
              <a:t>Note that there are other ways of categorising data which we will mention later on in the module.</a:t>
            </a:r>
          </a:p>
          <a:p>
            <a:endParaRPr lang="en-IE" dirty="0"/>
          </a:p>
        </p:txBody>
      </p:sp>
    </p:spTree>
    <p:extLst>
      <p:ext uri="{BB962C8B-B14F-4D97-AF65-F5344CB8AC3E}">
        <p14:creationId xmlns:p14="http://schemas.microsoft.com/office/powerpoint/2010/main" val="10411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a:bodyPr>
          <a:lstStyle/>
          <a:p>
            <a:r>
              <a:rPr lang="en-IE" sz="3200" dirty="0"/>
              <a:t>3. Visualisation of </a:t>
            </a:r>
            <a:r>
              <a:rPr lang="en-IE" sz="3200" dirty="0" err="1"/>
              <a:t>Univariate</a:t>
            </a:r>
            <a:r>
              <a:rPr lang="en-IE" sz="3200" dirty="0"/>
              <a:t> Data</a:t>
            </a:r>
          </a:p>
        </p:txBody>
      </p:sp>
    </p:spTree>
    <p:extLst>
      <p:ext uri="{BB962C8B-B14F-4D97-AF65-F5344CB8AC3E}">
        <p14:creationId xmlns:p14="http://schemas.microsoft.com/office/powerpoint/2010/main" val="4150456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 Continuous Data (</a:t>
            </a:r>
            <a:r>
              <a:rPr lang="en-IE" dirty="0" err="1"/>
              <a:t>Univariate</a:t>
            </a:r>
            <a:r>
              <a:rPr lang="en-IE" dirty="0"/>
              <a:t>)</a:t>
            </a:r>
          </a:p>
        </p:txBody>
      </p:sp>
      <p:sp>
        <p:nvSpPr>
          <p:cNvPr id="3" name="Content Placeholder 2"/>
          <p:cNvSpPr>
            <a:spLocks noGrp="1"/>
          </p:cNvSpPr>
          <p:nvPr>
            <p:ph sz="quarter" idx="1"/>
          </p:nvPr>
        </p:nvSpPr>
        <p:spPr/>
        <p:txBody>
          <a:bodyPr/>
          <a:lstStyle/>
          <a:p>
            <a:r>
              <a:rPr lang="en-IE" b="1" i="1" dirty="0"/>
              <a:t>Histograms </a:t>
            </a:r>
            <a:r>
              <a:rPr lang="en-IE" dirty="0"/>
              <a:t>are one of the most common graphics used for representing </a:t>
            </a:r>
            <a:r>
              <a:rPr lang="en-IE" dirty="0" err="1"/>
              <a:t>univariate</a:t>
            </a:r>
            <a:r>
              <a:rPr lang="en-IE" dirty="0"/>
              <a:t> continuous data. </a:t>
            </a:r>
          </a:p>
          <a:p>
            <a:r>
              <a:rPr lang="en-IE" dirty="0"/>
              <a:t>A histogram is a plot of the number of observations in a particular interval. </a:t>
            </a:r>
          </a:p>
          <a:p>
            <a:r>
              <a:rPr lang="en-IE" dirty="0"/>
              <a:t>Histograms allow us to observe the general shape (or distribution) of the data and identify if any extreme points exist in the data set, which many otherwise remain hidden amongst the large amount of raw numbers. </a:t>
            </a:r>
          </a:p>
        </p:txBody>
      </p:sp>
    </p:spTree>
    <p:extLst>
      <p:ext uri="{BB962C8B-B14F-4D97-AF65-F5344CB8AC3E}">
        <p14:creationId xmlns:p14="http://schemas.microsoft.com/office/powerpoint/2010/main" val="2592610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Outliers</a:t>
            </a:r>
          </a:p>
        </p:txBody>
      </p:sp>
      <p:sp>
        <p:nvSpPr>
          <p:cNvPr id="3" name="Content Placeholder 2"/>
          <p:cNvSpPr>
            <a:spLocks noGrp="1"/>
          </p:cNvSpPr>
          <p:nvPr>
            <p:ph sz="quarter" idx="1"/>
          </p:nvPr>
        </p:nvSpPr>
        <p:spPr/>
        <p:txBody>
          <a:bodyPr/>
          <a:lstStyle/>
          <a:p>
            <a:r>
              <a:rPr lang="en-US" dirty="0"/>
              <a:t>These extreme points (also known as </a:t>
            </a:r>
            <a:r>
              <a:rPr lang="en-US" b="1" i="1" dirty="0"/>
              <a:t>outliers</a:t>
            </a:r>
            <a:r>
              <a:rPr lang="en-US" dirty="0"/>
              <a:t>) may be the result of an error in recording a value, equipment malfunction etc., or may indicate the presence of special variation in our data set.    </a:t>
            </a:r>
          </a:p>
          <a:p>
            <a:r>
              <a:rPr lang="en-US" dirty="0"/>
              <a:t>Whatever the reason, extreme or unusual data points should be investigated, and a decision taken whether to include them or not in the calculation of summary statistics.</a:t>
            </a:r>
            <a:endParaRPr lang="en-IE" dirty="0"/>
          </a:p>
        </p:txBody>
      </p:sp>
    </p:spTree>
    <p:extLst>
      <p:ext uri="{BB962C8B-B14F-4D97-AF65-F5344CB8AC3E}">
        <p14:creationId xmlns:p14="http://schemas.microsoft.com/office/powerpoint/2010/main" val="1320128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a:t>
            </a:r>
          </a:p>
        </p:txBody>
      </p:sp>
      <p:sp>
        <p:nvSpPr>
          <p:cNvPr id="3" name="Content Placeholder 2"/>
          <p:cNvSpPr>
            <a:spLocks noGrp="1"/>
          </p:cNvSpPr>
          <p:nvPr>
            <p:ph sz="quarter" idx="1"/>
          </p:nvPr>
        </p:nvSpPr>
        <p:spPr/>
        <p:txBody>
          <a:bodyPr/>
          <a:lstStyle/>
          <a:p>
            <a:r>
              <a:rPr lang="en-IE" dirty="0"/>
              <a:t>The number of hours spent per week watching TV reported by 50 respondents to a survey is shown in Table 1 on the following slide.</a:t>
            </a:r>
          </a:p>
          <a:p>
            <a:endParaRPr lang="en-IE" dirty="0"/>
          </a:p>
        </p:txBody>
      </p:sp>
    </p:spTree>
    <p:extLst>
      <p:ext uri="{BB962C8B-B14F-4D97-AF65-F5344CB8AC3E}">
        <p14:creationId xmlns:p14="http://schemas.microsoft.com/office/powerpoint/2010/main" val="2244541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Table 1</a:t>
            </a: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84324" y="2276872"/>
            <a:ext cx="716008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933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It is hard to draw any conclusions about this data set in its current form. </a:t>
            </a:r>
          </a:p>
          <a:p>
            <a:r>
              <a:rPr lang="en-US" dirty="0"/>
              <a:t>We need to rearrange this data so that a clearer picture can be obtained. </a:t>
            </a:r>
          </a:p>
          <a:p>
            <a:r>
              <a:rPr lang="en-US" dirty="0"/>
              <a:t>We can achieve this by use of a histogram. </a:t>
            </a:r>
          </a:p>
          <a:p>
            <a:r>
              <a:rPr lang="en-US" dirty="0"/>
              <a:t>To form a histogram we need to divide the data into intervals of some convenient length and record the number of points in each interval.</a:t>
            </a:r>
          </a:p>
          <a:p>
            <a:r>
              <a:rPr lang="en-IE" dirty="0"/>
              <a:t>We then plot the </a:t>
            </a:r>
            <a:r>
              <a:rPr lang="en-US" dirty="0"/>
              <a:t>number of points falling within each interval.</a:t>
            </a:r>
            <a:endParaRPr lang="en-IE" dirty="0"/>
          </a:p>
        </p:txBody>
      </p:sp>
    </p:spTree>
    <p:extLst>
      <p:ext uri="{BB962C8B-B14F-4D97-AF65-F5344CB8AC3E}">
        <p14:creationId xmlns:p14="http://schemas.microsoft.com/office/powerpoint/2010/main" val="2424040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normAutofit fontScale="92500"/>
          </a:bodyPr>
          <a:lstStyle/>
          <a:p>
            <a:r>
              <a:rPr lang="en-US" dirty="0"/>
              <a:t>To compute a histogram from this data set we must first find the number of intervals for the histogram and then calculate the width of each interval. </a:t>
            </a:r>
          </a:p>
          <a:p>
            <a:r>
              <a:rPr lang="en-US" dirty="0"/>
              <a:t>There are several ways of determining the number of intervals. </a:t>
            </a:r>
          </a:p>
          <a:p>
            <a:r>
              <a:rPr lang="en-US" dirty="0"/>
              <a:t>One technique, which tends to work well in practice, involves calculating the end points of the interval 2</a:t>
            </a:r>
            <a:r>
              <a:rPr lang="en-US" baseline="30000" dirty="0"/>
              <a:t>i-1</a:t>
            </a:r>
            <a:r>
              <a:rPr lang="en-US" dirty="0"/>
              <a:t> to 2</a:t>
            </a:r>
            <a:r>
              <a:rPr lang="en-US" baseline="30000" dirty="0"/>
              <a:t>i</a:t>
            </a:r>
            <a:r>
              <a:rPr lang="en-US" dirty="0"/>
              <a:t> for </a:t>
            </a:r>
            <a:r>
              <a:rPr lang="en-US" dirty="0" err="1"/>
              <a:t>i</a:t>
            </a:r>
            <a:r>
              <a:rPr lang="en-US" dirty="0"/>
              <a:t> ranging from 1 to the number of data points - which we will call n.</a:t>
            </a:r>
          </a:p>
          <a:p>
            <a:r>
              <a:rPr lang="en-US" dirty="0"/>
              <a:t>This calculation continues until the number of points in the data set is enclosed in the interval and the corresponding value of </a:t>
            </a:r>
            <a:r>
              <a:rPr lang="en-US" dirty="0" err="1"/>
              <a:t>i</a:t>
            </a:r>
            <a:r>
              <a:rPr lang="en-US" dirty="0"/>
              <a:t> gives the number of intervals required for the histogram.</a:t>
            </a:r>
            <a:endParaRPr lang="en-IE" dirty="0"/>
          </a:p>
        </p:txBody>
      </p:sp>
    </p:spTree>
    <p:extLst>
      <p:ext uri="{BB962C8B-B14F-4D97-AF65-F5344CB8AC3E}">
        <p14:creationId xmlns:p14="http://schemas.microsoft.com/office/powerpoint/2010/main" val="276333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Overview</a:t>
            </a:r>
          </a:p>
        </p:txBody>
      </p:sp>
      <p:sp>
        <p:nvSpPr>
          <p:cNvPr id="3" name="Content Placeholder 2"/>
          <p:cNvSpPr>
            <a:spLocks noGrp="1"/>
          </p:cNvSpPr>
          <p:nvPr>
            <p:ph sz="quarter" idx="1"/>
          </p:nvPr>
        </p:nvSpPr>
        <p:spPr/>
        <p:txBody>
          <a:bodyPr>
            <a:normAutofit/>
          </a:bodyPr>
          <a:lstStyle/>
          <a:p>
            <a:r>
              <a:rPr lang="en-IE" dirty="0"/>
              <a:t>In this lecture we will review a sample of the of the range of statistical graphics that are currently available for visualising information. </a:t>
            </a:r>
          </a:p>
          <a:p>
            <a:r>
              <a:rPr lang="en-IE" dirty="0"/>
              <a:t>The emphasis will be on the use of static (not interactive) or presentation graphics used primarily to communicate the results of data analysis. </a:t>
            </a:r>
          </a:p>
        </p:txBody>
      </p:sp>
    </p:spTree>
    <p:extLst>
      <p:ext uri="{BB962C8B-B14F-4D97-AF65-F5344CB8AC3E}">
        <p14:creationId xmlns:p14="http://schemas.microsoft.com/office/powerpoint/2010/main" val="3048919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Calculating the Number of Intervals</a:t>
            </a:r>
            <a:br>
              <a:rPr lang="en-IE" dirty="0"/>
            </a:br>
            <a:endParaRPr lang="en-IE" dirty="0"/>
          </a:p>
        </p:txBody>
      </p:sp>
      <p:sp>
        <p:nvSpPr>
          <p:cNvPr id="3" name="Content Placeholder 2"/>
          <p:cNvSpPr>
            <a:spLocks noGrp="1"/>
          </p:cNvSpPr>
          <p:nvPr>
            <p:ph sz="quarter" idx="1"/>
          </p:nvPr>
        </p:nvSpPr>
        <p:spPr/>
        <p:txBody>
          <a:bodyPr/>
          <a:lstStyle/>
          <a:p>
            <a:r>
              <a:rPr lang="en-IE" dirty="0"/>
              <a:t>Using the data from Example 1, the number of data points is 50. </a:t>
            </a:r>
          </a:p>
          <a:p>
            <a:r>
              <a:rPr lang="en-US" dirty="0"/>
              <a:t>If we calculate the intervals 2</a:t>
            </a:r>
            <a:r>
              <a:rPr lang="en-US" baseline="30000" dirty="0"/>
              <a:t>i-1</a:t>
            </a:r>
            <a:r>
              <a:rPr lang="en-US" dirty="0"/>
              <a:t> to 2</a:t>
            </a:r>
            <a:r>
              <a:rPr lang="en-US" baseline="30000" dirty="0"/>
              <a:t>i</a:t>
            </a:r>
            <a:r>
              <a:rPr lang="en-US" dirty="0"/>
              <a:t> for </a:t>
            </a:r>
            <a:r>
              <a:rPr lang="en-US" dirty="0" err="1"/>
              <a:t>i</a:t>
            </a:r>
            <a:r>
              <a:rPr lang="en-US" dirty="0"/>
              <a:t> = 1, 2, 3 etc. until 50 is enclosed within one of the intervals, we arrive at the interval 32 to 64 (see Table 2). </a:t>
            </a:r>
          </a:p>
          <a:p>
            <a:r>
              <a:rPr lang="en-IE" dirty="0"/>
              <a:t>The corresponding </a:t>
            </a:r>
            <a:r>
              <a:rPr lang="en-US" dirty="0"/>
              <a:t>value of </a:t>
            </a:r>
            <a:r>
              <a:rPr lang="en-US" dirty="0" err="1"/>
              <a:t>i</a:t>
            </a:r>
            <a:r>
              <a:rPr lang="en-US" dirty="0"/>
              <a:t> is 6 and this is the number of intervals required for the histogram.</a:t>
            </a:r>
          </a:p>
          <a:p>
            <a:pPr lvl="1"/>
            <a:r>
              <a:rPr lang="en-IE" dirty="0"/>
              <a:t>For </a:t>
            </a:r>
            <a:r>
              <a:rPr lang="en-IE" dirty="0" err="1"/>
              <a:t>i</a:t>
            </a:r>
            <a:r>
              <a:rPr lang="en-IE" dirty="0"/>
              <a:t> = 6, 2</a:t>
            </a:r>
            <a:r>
              <a:rPr lang="en-IE" baseline="30000" dirty="0"/>
              <a:t>i-1</a:t>
            </a:r>
            <a:r>
              <a:rPr lang="en-IE" dirty="0"/>
              <a:t> = 2</a:t>
            </a:r>
            <a:r>
              <a:rPr lang="en-IE" baseline="30000" dirty="0"/>
              <a:t>5</a:t>
            </a:r>
            <a:r>
              <a:rPr lang="en-IE" dirty="0"/>
              <a:t> = 32 and 2</a:t>
            </a:r>
            <a:r>
              <a:rPr lang="en-IE" baseline="30000" dirty="0"/>
              <a:t>i</a:t>
            </a:r>
            <a:r>
              <a:rPr lang="en-IE" dirty="0"/>
              <a:t> = 64</a:t>
            </a:r>
          </a:p>
          <a:p>
            <a:endParaRPr lang="en-IE" dirty="0"/>
          </a:p>
          <a:p>
            <a:endParaRPr lang="en-IE" dirty="0"/>
          </a:p>
        </p:txBody>
      </p:sp>
    </p:spTree>
    <p:extLst>
      <p:ext uri="{BB962C8B-B14F-4D97-AF65-F5344CB8AC3E}">
        <p14:creationId xmlns:p14="http://schemas.microsoft.com/office/powerpoint/2010/main" val="3537184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Table 2</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792978"/>
            <a:ext cx="3806948" cy="3364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412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Calculating the Width of Each Interval</a:t>
            </a:r>
          </a:p>
        </p:txBody>
      </p:sp>
      <p:sp>
        <p:nvSpPr>
          <p:cNvPr id="3" name="Content Placeholder 2"/>
          <p:cNvSpPr>
            <a:spLocks noGrp="1"/>
          </p:cNvSpPr>
          <p:nvPr>
            <p:ph sz="quarter" idx="1"/>
          </p:nvPr>
        </p:nvSpPr>
        <p:spPr/>
        <p:txBody>
          <a:bodyPr/>
          <a:lstStyle/>
          <a:p>
            <a:r>
              <a:rPr lang="en-US" dirty="0"/>
              <a:t>The width of each interval is calculated as follows: </a:t>
            </a:r>
          </a:p>
          <a:p>
            <a:pPr lvl="1"/>
            <a:r>
              <a:rPr lang="en-US" dirty="0"/>
              <a:t>Divide the range of the data set by the number of intervals. </a:t>
            </a:r>
          </a:p>
          <a:p>
            <a:pPr lvl="1"/>
            <a:r>
              <a:rPr lang="en-US" dirty="0"/>
              <a:t>The nearest whole number from this calculation is the interval width for each bar of the histogram. </a:t>
            </a:r>
          </a:p>
          <a:p>
            <a:r>
              <a:rPr lang="en-US" dirty="0"/>
              <a:t>For this example, the range of the data set is 55 = (66-11) and the number of categories is 6. </a:t>
            </a:r>
          </a:p>
          <a:p>
            <a:r>
              <a:rPr lang="en-US" dirty="0"/>
              <a:t>The interval width is therefore 55/6 = 9.12 which to the nearest whole number is 9.</a:t>
            </a:r>
            <a:endParaRPr lang="en-IE" dirty="0"/>
          </a:p>
          <a:p>
            <a:endParaRPr lang="en-IE" dirty="0"/>
          </a:p>
          <a:p>
            <a:pPr lvl="1"/>
            <a:endParaRPr lang="en-US" dirty="0"/>
          </a:p>
        </p:txBody>
      </p:sp>
    </p:spTree>
    <p:extLst>
      <p:ext uri="{BB962C8B-B14F-4D97-AF65-F5344CB8AC3E}">
        <p14:creationId xmlns:p14="http://schemas.microsoft.com/office/powerpoint/2010/main" val="2239079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r>
              <a:rPr lang="en-US" dirty="0"/>
              <a:t>The histogram will then consist of 6 intervals each of width 9 hours. </a:t>
            </a:r>
          </a:p>
          <a:p>
            <a:r>
              <a:rPr lang="en-US" dirty="0"/>
              <a:t>The first interval ranges from 11 hours (the lowest value) to 20 and so on.</a:t>
            </a:r>
          </a:p>
          <a:p>
            <a:r>
              <a:rPr lang="en-US" dirty="0"/>
              <a:t>The Frequency Distribution (Table 3) and the Histogram (Figure 1) are shown on the following slides.  </a:t>
            </a:r>
          </a:p>
        </p:txBody>
      </p:sp>
    </p:spTree>
    <p:extLst>
      <p:ext uri="{BB962C8B-B14F-4D97-AF65-F5344CB8AC3E}">
        <p14:creationId xmlns:p14="http://schemas.microsoft.com/office/powerpoint/2010/main" val="1857746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Table 3</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700808"/>
            <a:ext cx="4320480" cy="3713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68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700808"/>
            <a:ext cx="5400600" cy="3937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2466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Measures of Location and Dispersion</a:t>
            </a:r>
          </a:p>
        </p:txBody>
      </p:sp>
      <p:sp>
        <p:nvSpPr>
          <p:cNvPr id="3" name="Content Placeholder 2"/>
          <p:cNvSpPr>
            <a:spLocks noGrp="1"/>
          </p:cNvSpPr>
          <p:nvPr>
            <p:ph sz="quarter" idx="1"/>
          </p:nvPr>
        </p:nvSpPr>
        <p:spPr/>
        <p:txBody>
          <a:bodyPr/>
          <a:lstStyle/>
          <a:p>
            <a:r>
              <a:rPr lang="en-IE" dirty="0"/>
              <a:t>The the mean of this data is 41 and the standard deviation is 12.3.</a:t>
            </a:r>
          </a:p>
          <a:p>
            <a:r>
              <a:rPr lang="en-US" dirty="0"/>
              <a:t>If we examine the data more closely, we will see that all the data values are included between the bounds of the mean plus or minus three times the standard deviation or 41 ± 37. </a:t>
            </a:r>
          </a:p>
          <a:p>
            <a:r>
              <a:rPr lang="en-US" dirty="0"/>
              <a:t>This is an important point which will be returned to later. </a:t>
            </a:r>
          </a:p>
        </p:txBody>
      </p:sp>
    </p:spTree>
    <p:extLst>
      <p:ext uri="{BB962C8B-B14F-4D97-AF65-F5344CB8AC3E}">
        <p14:creationId xmlns:p14="http://schemas.microsoft.com/office/powerpoint/2010/main" val="3843762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Discrete Data</a:t>
            </a:r>
          </a:p>
        </p:txBody>
      </p:sp>
      <p:sp>
        <p:nvSpPr>
          <p:cNvPr id="3" name="Content Placeholder 2"/>
          <p:cNvSpPr>
            <a:spLocks noGrp="1"/>
          </p:cNvSpPr>
          <p:nvPr>
            <p:ph sz="quarter" idx="1"/>
          </p:nvPr>
        </p:nvSpPr>
        <p:spPr/>
        <p:txBody>
          <a:bodyPr/>
          <a:lstStyle/>
          <a:p>
            <a:r>
              <a:rPr lang="en-US" dirty="0"/>
              <a:t>If the data set contains just a few categories i.e. the data are discrete then a bar chart can be calculated with each bar representing a count of the numbers in each category.</a:t>
            </a:r>
            <a:endParaRPr lang="en-IE" dirty="0"/>
          </a:p>
        </p:txBody>
      </p:sp>
    </p:spTree>
    <p:extLst>
      <p:ext uri="{BB962C8B-B14F-4D97-AF65-F5344CB8AC3E}">
        <p14:creationId xmlns:p14="http://schemas.microsoft.com/office/powerpoint/2010/main" val="1618776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Dot Plots</a:t>
            </a:r>
          </a:p>
        </p:txBody>
      </p:sp>
      <p:sp>
        <p:nvSpPr>
          <p:cNvPr id="3" name="Content Placeholder 2"/>
          <p:cNvSpPr>
            <a:spLocks noGrp="1"/>
          </p:cNvSpPr>
          <p:nvPr>
            <p:ph sz="quarter" idx="1"/>
          </p:nvPr>
        </p:nvSpPr>
        <p:spPr/>
        <p:txBody>
          <a:bodyPr/>
          <a:lstStyle/>
          <a:p>
            <a:r>
              <a:rPr lang="en-US" dirty="0"/>
              <a:t>Dot plots are simple yet effective visual displays for representing the distribution of continuous data. </a:t>
            </a:r>
          </a:p>
          <a:p>
            <a:r>
              <a:rPr lang="en-US" dirty="0"/>
              <a:t>Individual data values are represented as points or dots on a chart.</a:t>
            </a:r>
          </a:p>
          <a:p>
            <a:r>
              <a:rPr lang="en-US" dirty="0"/>
              <a:t>The dot plot is most effective when the sample size is relatively small.</a:t>
            </a:r>
            <a:endParaRPr lang="en-IE" dirty="0"/>
          </a:p>
        </p:txBody>
      </p:sp>
    </p:spTree>
    <p:extLst>
      <p:ext uri="{BB962C8B-B14F-4D97-AF65-F5344CB8AC3E}">
        <p14:creationId xmlns:p14="http://schemas.microsoft.com/office/powerpoint/2010/main" val="1642011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US" dirty="0"/>
              <a:t>The following data set is based on quotations (€ ) received from seven insurance companies for a 20 year old male with a three year no claims bonus requiring non-comprehensive </a:t>
            </a:r>
            <a:r>
              <a:rPr lang="en-IE" dirty="0"/>
              <a:t>cover:</a:t>
            </a:r>
          </a:p>
          <a:p>
            <a:pPr marL="0" indent="0">
              <a:buNone/>
            </a:pPr>
            <a:r>
              <a:rPr lang="en-IE" dirty="0"/>
              <a:t>	2,543   3,285   2,840  2,609   2,440   3,191  2,636</a:t>
            </a:r>
          </a:p>
        </p:txBody>
      </p:sp>
    </p:spTree>
    <p:extLst>
      <p:ext uri="{BB962C8B-B14F-4D97-AF65-F5344CB8AC3E}">
        <p14:creationId xmlns:p14="http://schemas.microsoft.com/office/powerpoint/2010/main" val="274746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Section 1  </a:t>
            </a:r>
          </a:p>
        </p:txBody>
      </p:sp>
      <p:sp>
        <p:nvSpPr>
          <p:cNvPr id="4" name="Text Placeholder 3"/>
          <p:cNvSpPr>
            <a:spLocks noGrp="1"/>
          </p:cNvSpPr>
          <p:nvPr>
            <p:ph type="body" idx="1"/>
          </p:nvPr>
        </p:nvSpPr>
        <p:spPr/>
        <p:txBody>
          <a:bodyPr>
            <a:normAutofit/>
          </a:bodyPr>
          <a:lstStyle/>
          <a:p>
            <a:r>
              <a:rPr lang="en-IE" sz="3200" dirty="0"/>
              <a:t>Graphical Methods Examples</a:t>
            </a:r>
          </a:p>
        </p:txBody>
      </p:sp>
    </p:spTree>
    <p:extLst>
      <p:ext uri="{BB962C8B-B14F-4D97-AF65-F5344CB8AC3E}">
        <p14:creationId xmlns:p14="http://schemas.microsoft.com/office/powerpoint/2010/main" val="3391013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Figure 2: Dot plot of Motor Insurance Quotes</a:t>
            </a:r>
          </a:p>
        </p:txBody>
      </p:sp>
      <p:sp>
        <p:nvSpPr>
          <p:cNvPr id="3" name="Content Placeholder 2"/>
          <p:cNvSpPr>
            <a:spLocks noGrp="1"/>
          </p:cNvSpPr>
          <p:nvPr>
            <p:ph sz="quarter" idx="1"/>
          </p:nvPr>
        </p:nvSpPr>
        <p:spPr>
          <a:xfrm>
            <a:off x="914400" y="1447800"/>
            <a:ext cx="7772400" cy="1045096"/>
          </a:xfrm>
        </p:spPr>
        <p:txBody>
          <a:bodyPr/>
          <a:lstStyle/>
          <a:p>
            <a:r>
              <a:rPr lang="en-US" dirty="0"/>
              <a:t>The dot plot for this data set with each data value represented as a dot or circle is shown</a:t>
            </a:r>
            <a:r>
              <a:rPr lang="en-IE" dirty="0"/>
              <a:t> in Figure 2 below:</a:t>
            </a:r>
          </a:p>
          <a:p>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2276872"/>
            <a:ext cx="541972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914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Box-and-whisker plots allow five important components of a continuous data set to be readily </a:t>
            </a:r>
            <a:r>
              <a:rPr lang="en-US" dirty="0" err="1"/>
              <a:t>visualised</a:t>
            </a:r>
            <a:r>
              <a:rPr lang="en-US" dirty="0"/>
              <a:t> as shown in Figure 3.</a:t>
            </a:r>
            <a:endParaRPr lang="en-IE" dirty="0"/>
          </a:p>
        </p:txBody>
      </p:sp>
    </p:spTree>
    <p:extLst>
      <p:ext uri="{BB962C8B-B14F-4D97-AF65-F5344CB8AC3E}">
        <p14:creationId xmlns:p14="http://schemas.microsoft.com/office/powerpoint/2010/main" val="11273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3</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8" y="1484784"/>
            <a:ext cx="6448425"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686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4636-8CEB-4E2E-9FC2-26B622D7D508}"/>
              </a:ext>
            </a:extLst>
          </p:cNvPr>
          <p:cNvSpPr>
            <a:spLocks noGrp="1"/>
          </p:cNvSpPr>
          <p:nvPr>
            <p:ph type="title"/>
          </p:nvPr>
        </p:nvSpPr>
        <p:spPr/>
        <p:txBody>
          <a:bodyPr/>
          <a:lstStyle/>
          <a:p>
            <a:r>
              <a:rPr lang="en-IE" dirty="0"/>
              <a:t>Or</a:t>
            </a:r>
          </a:p>
        </p:txBody>
      </p:sp>
      <p:pic>
        <p:nvPicPr>
          <p:cNvPr id="4" name="Content Placeholder 3" descr="Understanding Boxplots. The image above is a boxplot. A boxplot… | by  Michael Galarnyk | Towards Data Science">
            <a:extLst>
              <a:ext uri="{FF2B5EF4-FFF2-40B4-BE49-F238E27FC236}">
                <a16:creationId xmlns:a16="http://schemas.microsoft.com/office/drawing/2014/main" id="{32CD7007-0270-433F-8316-D7E6E547BEC9}"/>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90600" y="1417638"/>
            <a:ext cx="7941839" cy="4171601"/>
          </a:xfrm>
          <a:prstGeom prst="rect">
            <a:avLst/>
          </a:prstGeom>
          <a:noFill/>
          <a:ln>
            <a:noFill/>
          </a:ln>
        </p:spPr>
      </p:pic>
    </p:spTree>
    <p:extLst>
      <p:ext uri="{BB962C8B-B14F-4D97-AF65-F5344CB8AC3E}">
        <p14:creationId xmlns:p14="http://schemas.microsoft.com/office/powerpoint/2010/main" val="2353553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lnSpcReduction="10000"/>
          </a:bodyPr>
          <a:lstStyle/>
          <a:p>
            <a:r>
              <a:rPr lang="en-US" dirty="0"/>
              <a:t>The five quantities, sometimes referred to as </a:t>
            </a:r>
            <a:r>
              <a:rPr lang="en-US" b="1" dirty="0"/>
              <a:t>five number summaries</a:t>
            </a:r>
            <a:r>
              <a:rPr lang="en-US" dirty="0"/>
              <a:t>, are the maximum and minimum values, the median (50</a:t>
            </a:r>
            <a:r>
              <a:rPr lang="en-US" baseline="30000" dirty="0"/>
              <a:t>th</a:t>
            </a:r>
            <a:r>
              <a:rPr lang="en-US" dirty="0"/>
              <a:t> percentile) and the upper (75</a:t>
            </a:r>
            <a:r>
              <a:rPr lang="en-US" baseline="30000" dirty="0"/>
              <a:t>th</a:t>
            </a:r>
            <a:r>
              <a:rPr lang="en-US" dirty="0"/>
              <a:t> percentile) and lower quartiles (25</a:t>
            </a:r>
            <a:r>
              <a:rPr lang="en-US" baseline="30000" dirty="0"/>
              <a:t>th</a:t>
            </a:r>
            <a:r>
              <a:rPr lang="en-US" dirty="0"/>
              <a:t> percentile) of the data set.</a:t>
            </a:r>
          </a:p>
          <a:p>
            <a:r>
              <a:rPr lang="en-US" dirty="0"/>
              <a:t>The box part of the display extends from the lower quartile to the upper quartile of the data set. </a:t>
            </a:r>
          </a:p>
          <a:p>
            <a:r>
              <a:rPr lang="en-US" dirty="0"/>
              <a:t>This distance is known as the interquartile range (IQR) and is used as a measure of the variability of the data set.</a:t>
            </a:r>
          </a:p>
          <a:p>
            <a:r>
              <a:rPr lang="en-IE" dirty="0"/>
              <a:t>The </a:t>
            </a:r>
            <a:r>
              <a:rPr lang="en-US" dirty="0"/>
              <a:t>whiskers extend from the upper and lower quartiles to the maximum and minimum values of the data set, respectively.</a:t>
            </a:r>
            <a:endParaRPr lang="en-IE" dirty="0"/>
          </a:p>
        </p:txBody>
      </p:sp>
    </p:spTree>
    <p:extLst>
      <p:ext uri="{BB962C8B-B14F-4D97-AF65-F5344CB8AC3E}">
        <p14:creationId xmlns:p14="http://schemas.microsoft.com/office/powerpoint/2010/main" val="3110943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US" dirty="0"/>
              <a:t>The previous example listed the following seven quotes for non-comprehensive insurance received by a 20 year old with three years no claims bonus:</a:t>
            </a:r>
          </a:p>
          <a:p>
            <a:pPr marL="0" indent="0">
              <a:buNone/>
            </a:pPr>
            <a:r>
              <a:rPr lang="en-IE" dirty="0"/>
              <a:t>	2,543 3,285 2,840 2,609 2,440 3,191 2,636</a:t>
            </a:r>
          </a:p>
          <a:p>
            <a:r>
              <a:rPr lang="en-US" dirty="0"/>
              <a:t>To compute a box plot the data are first sorted from highest to lowest as follows:</a:t>
            </a:r>
          </a:p>
          <a:p>
            <a:pPr marL="0" indent="0">
              <a:buNone/>
            </a:pPr>
            <a:r>
              <a:rPr lang="en-US" dirty="0"/>
              <a:t>	</a:t>
            </a:r>
            <a:r>
              <a:rPr lang="en-IE" dirty="0"/>
              <a:t>3,285 3,191 2,840 2,636 2,609 2,543 2,440</a:t>
            </a:r>
          </a:p>
          <a:p>
            <a:pPr marL="0" indent="0">
              <a:buNone/>
            </a:pPr>
            <a:endParaRPr lang="en-IE" dirty="0"/>
          </a:p>
        </p:txBody>
      </p:sp>
    </p:spTree>
    <p:extLst>
      <p:ext uri="{BB962C8B-B14F-4D97-AF65-F5344CB8AC3E}">
        <p14:creationId xmlns:p14="http://schemas.microsoft.com/office/powerpoint/2010/main" val="3936748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The maximum and minimum values are € 3,285 and € 2,440, respectively. </a:t>
            </a:r>
          </a:p>
          <a:p>
            <a:r>
              <a:rPr lang="en-US" dirty="0"/>
              <a:t>The median is 2,636. </a:t>
            </a:r>
          </a:p>
          <a:p>
            <a:r>
              <a:rPr lang="en-US" dirty="0"/>
              <a:t>The upper quartile is (3,191+2,840)/2 = 3,015 while the lower quartile is (2,609+2,543)/2 = 2,576. </a:t>
            </a:r>
          </a:p>
          <a:p>
            <a:r>
              <a:rPr lang="en-US" dirty="0"/>
              <a:t>The box plot for this data set illustrating the five figure</a:t>
            </a:r>
          </a:p>
          <a:p>
            <a:r>
              <a:rPr lang="en-IE" dirty="0"/>
              <a:t>summary is shown in Figure 4. </a:t>
            </a:r>
          </a:p>
        </p:txBody>
      </p:sp>
    </p:spTree>
    <p:extLst>
      <p:ext uri="{BB962C8B-B14F-4D97-AF65-F5344CB8AC3E}">
        <p14:creationId xmlns:p14="http://schemas.microsoft.com/office/powerpoint/2010/main" val="1385494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4</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916832"/>
            <a:ext cx="7772400"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1573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a:bodyPr>
          <a:lstStyle/>
          <a:p>
            <a:r>
              <a:rPr lang="en-US" dirty="0"/>
              <a:t>If the median line in the box is not half-way between the upper and lower quartiles we say the data is not symmetric.</a:t>
            </a:r>
          </a:p>
          <a:p>
            <a:r>
              <a:rPr lang="en-US" dirty="0"/>
              <a:t>We describe such a data set as </a:t>
            </a:r>
            <a:r>
              <a:rPr lang="en-US" b="1" dirty="0"/>
              <a:t>skewed</a:t>
            </a:r>
            <a:r>
              <a:rPr lang="en-US" dirty="0"/>
              <a:t>. </a:t>
            </a:r>
          </a:p>
          <a:p>
            <a:r>
              <a:rPr lang="en-US" dirty="0"/>
              <a:t>In the above plot the right part of the box is substantially larger than the left part. </a:t>
            </a:r>
          </a:p>
          <a:p>
            <a:r>
              <a:rPr lang="en-US" dirty="0"/>
              <a:t>We describe such a data set as </a:t>
            </a:r>
            <a:r>
              <a:rPr lang="en-US" b="1" dirty="0"/>
              <a:t>right or positive skew</a:t>
            </a:r>
            <a:r>
              <a:rPr lang="en-US" dirty="0"/>
              <a:t>. </a:t>
            </a:r>
          </a:p>
          <a:p>
            <a:r>
              <a:rPr lang="en-US" dirty="0"/>
              <a:t>If the left part of the box were larger than right part of the box the data set is described as </a:t>
            </a:r>
            <a:r>
              <a:rPr lang="en-US" b="1" dirty="0"/>
              <a:t>left or negative skew</a:t>
            </a:r>
            <a:r>
              <a:rPr lang="en-US" dirty="0"/>
              <a:t>.</a:t>
            </a:r>
          </a:p>
        </p:txBody>
      </p:sp>
    </p:spTree>
    <p:extLst>
      <p:ext uri="{BB962C8B-B14F-4D97-AF65-F5344CB8AC3E}">
        <p14:creationId xmlns:p14="http://schemas.microsoft.com/office/powerpoint/2010/main" val="1762653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Stem and Leaf Plots</a:t>
            </a:r>
          </a:p>
        </p:txBody>
      </p:sp>
      <p:sp>
        <p:nvSpPr>
          <p:cNvPr id="3" name="Content Placeholder 2"/>
          <p:cNvSpPr>
            <a:spLocks noGrp="1"/>
          </p:cNvSpPr>
          <p:nvPr>
            <p:ph sz="quarter" idx="1"/>
          </p:nvPr>
        </p:nvSpPr>
        <p:spPr/>
        <p:txBody>
          <a:bodyPr/>
          <a:lstStyle/>
          <a:p>
            <a:r>
              <a:rPr lang="en-US" dirty="0"/>
              <a:t>Stem and leaf plots are another simple graphical display used to </a:t>
            </a:r>
            <a:r>
              <a:rPr lang="en-US" dirty="0" err="1"/>
              <a:t>visualise</a:t>
            </a:r>
            <a:r>
              <a:rPr lang="en-US" dirty="0"/>
              <a:t> the distribution of continuous data. </a:t>
            </a:r>
          </a:p>
          <a:p>
            <a:r>
              <a:rPr lang="en-US" dirty="0"/>
              <a:t>To create a stem and leaf plot each data value is split into two parts labelled the ‘stem’ and the ‘leaf.</a:t>
            </a:r>
            <a:endParaRPr lang="en-IE" dirty="0"/>
          </a:p>
        </p:txBody>
      </p:sp>
    </p:spTree>
    <p:extLst>
      <p:ext uri="{BB962C8B-B14F-4D97-AF65-F5344CB8AC3E}">
        <p14:creationId xmlns:p14="http://schemas.microsoft.com/office/powerpoint/2010/main" val="25236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a:t>1. </a:t>
            </a:r>
            <a:r>
              <a:rPr lang="en-IE" sz="3200" dirty="0"/>
              <a:t>Introduction</a:t>
            </a:r>
          </a:p>
        </p:txBody>
      </p:sp>
    </p:spTree>
    <p:extLst>
      <p:ext uri="{BB962C8B-B14F-4D97-AF65-F5344CB8AC3E}">
        <p14:creationId xmlns:p14="http://schemas.microsoft.com/office/powerpoint/2010/main" val="1712446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US" dirty="0"/>
              <a:t>The following data in Table 4 are the times (in hours) as determined by the investigating Garda for a sample of 30 reported road accidents in 2000.</a:t>
            </a:r>
            <a:endParaRPr lang="en-IE" dirty="0"/>
          </a:p>
        </p:txBody>
      </p:sp>
    </p:spTree>
    <p:extLst>
      <p:ext uri="{BB962C8B-B14F-4D97-AF65-F5344CB8AC3E}">
        <p14:creationId xmlns:p14="http://schemas.microsoft.com/office/powerpoint/2010/main" val="996516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772400" cy="1143000"/>
          </a:xfrm>
        </p:spPr>
        <p:txBody>
          <a:bodyPr/>
          <a:lstStyle/>
          <a:p>
            <a:r>
              <a:rPr lang="en-IE" dirty="0"/>
              <a:t>Table 4</a:t>
            </a:r>
          </a:p>
        </p:txBody>
      </p:sp>
      <p:graphicFrame>
        <p:nvGraphicFramePr>
          <p:cNvPr id="4" name="Table 3"/>
          <p:cNvGraphicFramePr>
            <a:graphicFrameLocks noGrp="1"/>
          </p:cNvGraphicFramePr>
          <p:nvPr>
            <p:extLst>
              <p:ext uri="{D42A27DB-BD31-4B8C-83A1-F6EECF244321}">
                <p14:modId xmlns:p14="http://schemas.microsoft.com/office/powerpoint/2010/main" val="1293286113"/>
              </p:ext>
            </p:extLst>
          </p:nvPr>
        </p:nvGraphicFramePr>
        <p:xfrm>
          <a:off x="1043608" y="1844824"/>
          <a:ext cx="7200800" cy="4248473"/>
        </p:xfrm>
        <a:graphic>
          <a:graphicData uri="http://schemas.openxmlformats.org/drawingml/2006/table">
            <a:tbl>
              <a:tblPr>
                <a:tableStyleId>{5C22544A-7EE6-4342-B048-85BDC9FD1C3A}</a:tableStyleId>
              </a:tblPr>
              <a:tblGrid>
                <a:gridCol w="887055">
                  <a:extLst>
                    <a:ext uri="{9D8B030D-6E8A-4147-A177-3AD203B41FA5}">
                      <a16:colId xmlns:a16="http://schemas.microsoft.com/office/drawing/2014/main" val="20000"/>
                    </a:ext>
                  </a:extLst>
                </a:gridCol>
                <a:gridCol w="1147953">
                  <a:extLst>
                    <a:ext uri="{9D8B030D-6E8A-4147-A177-3AD203B41FA5}">
                      <a16:colId xmlns:a16="http://schemas.microsoft.com/office/drawing/2014/main" val="20001"/>
                    </a:ext>
                  </a:extLst>
                </a:gridCol>
                <a:gridCol w="1226223">
                  <a:extLst>
                    <a:ext uri="{9D8B030D-6E8A-4147-A177-3AD203B41FA5}">
                      <a16:colId xmlns:a16="http://schemas.microsoft.com/office/drawing/2014/main" val="20002"/>
                    </a:ext>
                  </a:extLst>
                </a:gridCol>
                <a:gridCol w="1382763">
                  <a:extLst>
                    <a:ext uri="{9D8B030D-6E8A-4147-A177-3AD203B41FA5}">
                      <a16:colId xmlns:a16="http://schemas.microsoft.com/office/drawing/2014/main" val="20003"/>
                    </a:ext>
                  </a:extLst>
                </a:gridCol>
                <a:gridCol w="1487122">
                  <a:extLst>
                    <a:ext uri="{9D8B030D-6E8A-4147-A177-3AD203B41FA5}">
                      <a16:colId xmlns:a16="http://schemas.microsoft.com/office/drawing/2014/main" val="20004"/>
                    </a:ext>
                  </a:extLst>
                </a:gridCol>
                <a:gridCol w="1069684">
                  <a:extLst>
                    <a:ext uri="{9D8B030D-6E8A-4147-A177-3AD203B41FA5}">
                      <a16:colId xmlns:a16="http://schemas.microsoft.com/office/drawing/2014/main" val="20005"/>
                    </a:ext>
                  </a:extLst>
                </a:gridCol>
              </a:tblGrid>
              <a:tr h="938617">
                <a:tc>
                  <a:txBody>
                    <a:bodyPr/>
                    <a:lstStyle/>
                    <a:p>
                      <a:pPr marL="25400">
                        <a:lnSpc>
                          <a:spcPct val="115000"/>
                        </a:lnSpc>
                        <a:spcBef>
                          <a:spcPts val="280"/>
                        </a:spcBef>
                        <a:spcAft>
                          <a:spcPts val="0"/>
                        </a:spcAft>
                      </a:pPr>
                      <a:r>
                        <a:rPr lang="en-IE" sz="2000" dirty="0">
                          <a:effectLst/>
                        </a:rPr>
                        <a:t>3.8</a:t>
                      </a:r>
                      <a:endParaRPr lang="en-IE" sz="2000" dirty="0">
                        <a:effectLst/>
                        <a:latin typeface="Calibri"/>
                        <a:ea typeface="Calibri"/>
                        <a:cs typeface="Times New Roman"/>
                      </a:endParaRPr>
                    </a:p>
                  </a:txBody>
                  <a:tcPr marL="0" marR="0" marT="0" marB="0"/>
                </a:tc>
                <a:tc>
                  <a:txBody>
                    <a:bodyPr/>
                    <a:lstStyle/>
                    <a:p>
                      <a:pPr marL="139700">
                        <a:lnSpc>
                          <a:spcPct val="115000"/>
                        </a:lnSpc>
                        <a:spcBef>
                          <a:spcPts val="280"/>
                        </a:spcBef>
                        <a:spcAft>
                          <a:spcPts val="0"/>
                        </a:spcAft>
                      </a:pPr>
                      <a:r>
                        <a:rPr lang="en-IE" sz="2000" dirty="0">
                          <a:effectLst/>
                        </a:rPr>
                        <a:t>21.5</a:t>
                      </a:r>
                      <a:endParaRPr lang="en-IE" sz="2000" dirty="0">
                        <a:effectLst/>
                        <a:latin typeface="Calibri"/>
                        <a:ea typeface="Calibri"/>
                        <a:cs typeface="Times New Roman"/>
                      </a:endParaRPr>
                    </a:p>
                  </a:txBody>
                  <a:tcPr marL="0" marR="0" marT="0" marB="0"/>
                </a:tc>
                <a:tc>
                  <a:txBody>
                    <a:bodyPr/>
                    <a:lstStyle/>
                    <a:p>
                      <a:pPr marL="152400">
                        <a:lnSpc>
                          <a:spcPct val="115000"/>
                        </a:lnSpc>
                        <a:spcBef>
                          <a:spcPts val="280"/>
                        </a:spcBef>
                        <a:spcAft>
                          <a:spcPts val="0"/>
                        </a:spcAft>
                      </a:pPr>
                      <a:r>
                        <a:rPr lang="en-IE" sz="2000">
                          <a:effectLst/>
                        </a:rPr>
                        <a:t>1.3</a:t>
                      </a:r>
                      <a:endParaRPr lang="en-IE" sz="2000">
                        <a:effectLst/>
                        <a:latin typeface="Calibri"/>
                        <a:ea typeface="Calibri"/>
                        <a:cs typeface="Times New Roman"/>
                      </a:endParaRPr>
                    </a:p>
                  </a:txBody>
                  <a:tcPr marL="0" marR="0" marT="0" marB="0"/>
                </a:tc>
                <a:tc>
                  <a:txBody>
                    <a:bodyPr/>
                    <a:lstStyle/>
                    <a:p>
                      <a:pPr marL="177800">
                        <a:lnSpc>
                          <a:spcPct val="115000"/>
                        </a:lnSpc>
                        <a:spcBef>
                          <a:spcPts val="280"/>
                        </a:spcBef>
                        <a:spcAft>
                          <a:spcPts val="0"/>
                        </a:spcAft>
                      </a:pPr>
                      <a:r>
                        <a:rPr lang="en-IE" sz="2000">
                          <a:effectLst/>
                        </a:rPr>
                        <a:t>10.8</a:t>
                      </a:r>
                      <a:endParaRPr lang="en-IE" sz="2000">
                        <a:effectLst/>
                        <a:latin typeface="Calibri"/>
                        <a:ea typeface="Calibri"/>
                        <a:cs typeface="Times New Roman"/>
                      </a:endParaRPr>
                    </a:p>
                  </a:txBody>
                  <a:tcPr marL="0" marR="0" marT="0" marB="0"/>
                </a:tc>
                <a:tc>
                  <a:txBody>
                    <a:bodyPr/>
                    <a:lstStyle/>
                    <a:p>
                      <a:pPr marL="228600">
                        <a:lnSpc>
                          <a:spcPct val="115000"/>
                        </a:lnSpc>
                        <a:spcBef>
                          <a:spcPts val="280"/>
                        </a:spcBef>
                        <a:spcAft>
                          <a:spcPts val="0"/>
                        </a:spcAft>
                      </a:pPr>
                      <a:r>
                        <a:rPr lang="en-IE" sz="2000">
                          <a:effectLst/>
                        </a:rPr>
                        <a:t>14.5</a:t>
                      </a:r>
                      <a:endParaRPr lang="en-IE" sz="2000">
                        <a:effectLst/>
                        <a:latin typeface="Calibri"/>
                        <a:ea typeface="Calibri"/>
                        <a:cs typeface="Times New Roman"/>
                      </a:endParaRPr>
                    </a:p>
                  </a:txBody>
                  <a:tcPr marL="0" marR="0" marT="0" marB="0"/>
                </a:tc>
                <a:tc>
                  <a:txBody>
                    <a:bodyPr/>
                    <a:lstStyle/>
                    <a:p>
                      <a:pPr marL="228600">
                        <a:lnSpc>
                          <a:spcPct val="115000"/>
                        </a:lnSpc>
                        <a:spcBef>
                          <a:spcPts val="280"/>
                        </a:spcBef>
                        <a:spcAft>
                          <a:spcPts val="0"/>
                        </a:spcAft>
                      </a:pPr>
                      <a:r>
                        <a:rPr lang="en-IE" sz="2000">
                          <a:effectLst/>
                        </a:rPr>
                        <a:t>21.3</a:t>
                      </a:r>
                      <a:endParaRPr lang="en-IE" sz="200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790413">
                <a:tc>
                  <a:txBody>
                    <a:bodyPr/>
                    <a:lstStyle/>
                    <a:p>
                      <a:pPr marL="25400">
                        <a:lnSpc>
                          <a:spcPts val="1360"/>
                        </a:lnSpc>
                        <a:spcAft>
                          <a:spcPts val="0"/>
                        </a:spcAft>
                      </a:pPr>
                      <a:r>
                        <a:rPr lang="en-IE" sz="2000">
                          <a:effectLst/>
                        </a:rPr>
                        <a:t>18.3</a:t>
                      </a:r>
                      <a:endParaRPr lang="en-IE" sz="2000">
                        <a:effectLst/>
                        <a:latin typeface="Calibri"/>
                        <a:ea typeface="Calibri"/>
                        <a:cs typeface="Times New Roman"/>
                      </a:endParaRPr>
                    </a:p>
                  </a:txBody>
                  <a:tcPr marL="0" marR="0" marT="0" marB="0"/>
                </a:tc>
                <a:tc>
                  <a:txBody>
                    <a:bodyPr/>
                    <a:lstStyle/>
                    <a:p>
                      <a:pPr marL="139700">
                        <a:lnSpc>
                          <a:spcPts val="1360"/>
                        </a:lnSpc>
                        <a:spcAft>
                          <a:spcPts val="0"/>
                        </a:spcAft>
                      </a:pPr>
                      <a:r>
                        <a:rPr lang="en-IE" sz="2000" dirty="0">
                          <a:effectLst/>
                        </a:rPr>
                        <a:t>19</a:t>
                      </a:r>
                      <a:endParaRPr lang="en-IE" sz="2000" dirty="0">
                        <a:effectLst/>
                        <a:latin typeface="Calibri"/>
                        <a:ea typeface="Calibri"/>
                        <a:cs typeface="Times New Roman"/>
                      </a:endParaRPr>
                    </a:p>
                  </a:txBody>
                  <a:tcPr marL="0" marR="0" marT="0" marB="0"/>
                </a:tc>
                <a:tc>
                  <a:txBody>
                    <a:bodyPr/>
                    <a:lstStyle/>
                    <a:p>
                      <a:pPr marL="152400">
                        <a:lnSpc>
                          <a:spcPts val="1360"/>
                        </a:lnSpc>
                        <a:spcAft>
                          <a:spcPts val="0"/>
                        </a:spcAft>
                      </a:pPr>
                      <a:r>
                        <a:rPr lang="en-IE" sz="2000" dirty="0">
                          <a:effectLst/>
                        </a:rPr>
                        <a:t>14.5</a:t>
                      </a:r>
                      <a:endParaRPr lang="en-IE" sz="2000" dirty="0">
                        <a:effectLst/>
                        <a:latin typeface="Calibri"/>
                        <a:ea typeface="Calibri"/>
                        <a:cs typeface="Times New Roman"/>
                      </a:endParaRPr>
                    </a:p>
                  </a:txBody>
                  <a:tcPr marL="0" marR="0" marT="0" marB="0"/>
                </a:tc>
                <a:tc>
                  <a:txBody>
                    <a:bodyPr/>
                    <a:lstStyle/>
                    <a:p>
                      <a:pPr marL="177800">
                        <a:lnSpc>
                          <a:spcPts val="1360"/>
                        </a:lnSpc>
                        <a:spcAft>
                          <a:spcPts val="0"/>
                        </a:spcAft>
                      </a:pPr>
                      <a:r>
                        <a:rPr lang="en-IE" sz="2000">
                          <a:effectLst/>
                        </a:rPr>
                        <a:t>12.4</a:t>
                      </a:r>
                      <a:endParaRPr lang="en-IE" sz="2000">
                        <a:effectLst/>
                        <a:latin typeface="Calibri"/>
                        <a:ea typeface="Calibri"/>
                        <a:cs typeface="Times New Roman"/>
                      </a:endParaRPr>
                    </a:p>
                  </a:txBody>
                  <a:tcPr marL="0" marR="0" marT="0" marB="0"/>
                </a:tc>
                <a:tc>
                  <a:txBody>
                    <a:bodyPr/>
                    <a:lstStyle/>
                    <a:p>
                      <a:pPr marL="228600">
                        <a:lnSpc>
                          <a:spcPts val="1360"/>
                        </a:lnSpc>
                        <a:spcAft>
                          <a:spcPts val="0"/>
                        </a:spcAft>
                      </a:pPr>
                      <a:r>
                        <a:rPr lang="en-IE" sz="2000">
                          <a:effectLst/>
                        </a:rPr>
                        <a:t>2.8</a:t>
                      </a:r>
                      <a:endParaRPr lang="en-IE" sz="2000">
                        <a:effectLst/>
                        <a:latin typeface="Calibri"/>
                        <a:ea typeface="Calibri"/>
                        <a:cs typeface="Times New Roman"/>
                      </a:endParaRPr>
                    </a:p>
                  </a:txBody>
                  <a:tcPr marL="0" marR="0" marT="0" marB="0"/>
                </a:tc>
                <a:tc>
                  <a:txBody>
                    <a:bodyPr/>
                    <a:lstStyle/>
                    <a:p>
                      <a:pPr marL="228600">
                        <a:lnSpc>
                          <a:spcPts val="1360"/>
                        </a:lnSpc>
                        <a:spcAft>
                          <a:spcPts val="0"/>
                        </a:spcAft>
                      </a:pPr>
                      <a:r>
                        <a:rPr lang="en-IE" sz="2000">
                          <a:effectLst/>
                        </a:rPr>
                        <a:t>0.8</a:t>
                      </a:r>
                      <a:endParaRPr lang="en-IE" sz="2000">
                        <a:effectLst/>
                        <a:latin typeface="Calibri"/>
                        <a:ea typeface="Calibri"/>
                        <a:cs typeface="Times New Roman"/>
                      </a:endParaRPr>
                    </a:p>
                  </a:txBody>
                  <a:tcPr marL="0" marR="0" marT="0" marB="0"/>
                </a:tc>
                <a:extLst>
                  <a:ext uri="{0D108BD9-81ED-4DB2-BD59-A6C34878D82A}">
                    <a16:rowId xmlns:a16="http://schemas.microsoft.com/office/drawing/2014/main" val="10001"/>
                  </a:ext>
                </a:extLst>
              </a:tr>
              <a:tr h="790413">
                <a:tc>
                  <a:txBody>
                    <a:bodyPr/>
                    <a:lstStyle/>
                    <a:p>
                      <a:pPr marL="25400">
                        <a:lnSpc>
                          <a:spcPts val="1360"/>
                        </a:lnSpc>
                        <a:spcAft>
                          <a:spcPts val="0"/>
                        </a:spcAft>
                      </a:pPr>
                      <a:r>
                        <a:rPr lang="en-IE" sz="2000">
                          <a:effectLst/>
                        </a:rPr>
                        <a:t>22.8</a:t>
                      </a:r>
                      <a:endParaRPr lang="en-IE" sz="2000">
                        <a:effectLst/>
                        <a:latin typeface="Calibri"/>
                        <a:ea typeface="Calibri"/>
                        <a:cs typeface="Times New Roman"/>
                      </a:endParaRPr>
                    </a:p>
                  </a:txBody>
                  <a:tcPr marL="0" marR="0" marT="0" marB="0"/>
                </a:tc>
                <a:tc>
                  <a:txBody>
                    <a:bodyPr/>
                    <a:lstStyle/>
                    <a:p>
                      <a:pPr marL="139700">
                        <a:lnSpc>
                          <a:spcPts val="1360"/>
                        </a:lnSpc>
                        <a:spcAft>
                          <a:spcPts val="0"/>
                        </a:spcAft>
                      </a:pPr>
                      <a:r>
                        <a:rPr lang="en-IE" sz="2000">
                          <a:effectLst/>
                        </a:rPr>
                        <a:t>11.8</a:t>
                      </a:r>
                      <a:endParaRPr lang="en-IE" sz="2000">
                        <a:effectLst/>
                        <a:latin typeface="Calibri"/>
                        <a:ea typeface="Calibri"/>
                        <a:cs typeface="Times New Roman"/>
                      </a:endParaRPr>
                    </a:p>
                  </a:txBody>
                  <a:tcPr marL="0" marR="0" marT="0" marB="0"/>
                </a:tc>
                <a:tc>
                  <a:txBody>
                    <a:bodyPr/>
                    <a:lstStyle/>
                    <a:p>
                      <a:pPr marL="152400">
                        <a:lnSpc>
                          <a:spcPts val="1360"/>
                        </a:lnSpc>
                        <a:spcAft>
                          <a:spcPts val="0"/>
                        </a:spcAft>
                      </a:pPr>
                      <a:r>
                        <a:rPr lang="en-IE" sz="2000" dirty="0">
                          <a:effectLst/>
                        </a:rPr>
                        <a:t>10.3</a:t>
                      </a:r>
                      <a:endParaRPr lang="en-IE" sz="2000" dirty="0">
                        <a:effectLst/>
                        <a:latin typeface="Calibri"/>
                        <a:ea typeface="Calibri"/>
                        <a:cs typeface="Times New Roman"/>
                      </a:endParaRPr>
                    </a:p>
                  </a:txBody>
                  <a:tcPr marL="0" marR="0" marT="0" marB="0"/>
                </a:tc>
                <a:tc>
                  <a:txBody>
                    <a:bodyPr/>
                    <a:lstStyle/>
                    <a:p>
                      <a:pPr marL="177800">
                        <a:lnSpc>
                          <a:spcPts val="1360"/>
                        </a:lnSpc>
                        <a:spcAft>
                          <a:spcPts val="0"/>
                        </a:spcAft>
                      </a:pPr>
                      <a:r>
                        <a:rPr lang="en-IE" sz="2000">
                          <a:effectLst/>
                        </a:rPr>
                        <a:t>11.6</a:t>
                      </a:r>
                      <a:endParaRPr lang="en-IE" sz="2000">
                        <a:effectLst/>
                        <a:latin typeface="Calibri"/>
                        <a:ea typeface="Calibri"/>
                        <a:cs typeface="Times New Roman"/>
                      </a:endParaRPr>
                    </a:p>
                  </a:txBody>
                  <a:tcPr marL="0" marR="0" marT="0" marB="0"/>
                </a:tc>
                <a:tc>
                  <a:txBody>
                    <a:bodyPr/>
                    <a:lstStyle/>
                    <a:p>
                      <a:pPr marL="228600">
                        <a:lnSpc>
                          <a:spcPts val="1360"/>
                        </a:lnSpc>
                        <a:spcAft>
                          <a:spcPts val="0"/>
                        </a:spcAft>
                      </a:pPr>
                      <a:r>
                        <a:rPr lang="en-IE" sz="2000">
                          <a:effectLst/>
                        </a:rPr>
                        <a:t>7.9</a:t>
                      </a:r>
                      <a:endParaRPr lang="en-IE" sz="2000">
                        <a:effectLst/>
                        <a:latin typeface="Calibri"/>
                        <a:ea typeface="Calibri"/>
                        <a:cs typeface="Times New Roman"/>
                      </a:endParaRPr>
                    </a:p>
                  </a:txBody>
                  <a:tcPr marL="0" marR="0" marT="0" marB="0"/>
                </a:tc>
                <a:tc>
                  <a:txBody>
                    <a:bodyPr/>
                    <a:lstStyle/>
                    <a:p>
                      <a:pPr marL="228600">
                        <a:lnSpc>
                          <a:spcPts val="1360"/>
                        </a:lnSpc>
                        <a:spcAft>
                          <a:spcPts val="0"/>
                        </a:spcAft>
                      </a:pPr>
                      <a:r>
                        <a:rPr lang="en-IE" sz="2000">
                          <a:effectLst/>
                        </a:rPr>
                        <a:t>11.3</a:t>
                      </a:r>
                      <a:endParaRPr lang="en-IE" sz="2000">
                        <a:effectLst/>
                        <a:latin typeface="Calibri"/>
                        <a:ea typeface="Calibri"/>
                        <a:cs typeface="Times New Roman"/>
                      </a:endParaRPr>
                    </a:p>
                  </a:txBody>
                  <a:tcPr marL="0" marR="0" marT="0" marB="0"/>
                </a:tc>
                <a:extLst>
                  <a:ext uri="{0D108BD9-81ED-4DB2-BD59-A6C34878D82A}">
                    <a16:rowId xmlns:a16="http://schemas.microsoft.com/office/drawing/2014/main" val="10002"/>
                  </a:ext>
                </a:extLst>
              </a:tr>
              <a:tr h="790413">
                <a:tc>
                  <a:txBody>
                    <a:bodyPr/>
                    <a:lstStyle/>
                    <a:p>
                      <a:pPr marL="25400">
                        <a:lnSpc>
                          <a:spcPts val="1360"/>
                        </a:lnSpc>
                        <a:spcAft>
                          <a:spcPts val="0"/>
                        </a:spcAft>
                      </a:pPr>
                      <a:r>
                        <a:rPr lang="en-IE" sz="2000">
                          <a:effectLst/>
                        </a:rPr>
                        <a:t>16</a:t>
                      </a:r>
                      <a:endParaRPr lang="en-IE" sz="2000">
                        <a:effectLst/>
                        <a:latin typeface="Calibri"/>
                        <a:ea typeface="Calibri"/>
                        <a:cs typeface="Times New Roman"/>
                      </a:endParaRPr>
                    </a:p>
                  </a:txBody>
                  <a:tcPr marL="0" marR="0" marT="0" marB="0"/>
                </a:tc>
                <a:tc>
                  <a:txBody>
                    <a:bodyPr/>
                    <a:lstStyle/>
                    <a:p>
                      <a:pPr marL="139700">
                        <a:lnSpc>
                          <a:spcPts val="1360"/>
                        </a:lnSpc>
                        <a:spcAft>
                          <a:spcPts val="0"/>
                        </a:spcAft>
                      </a:pPr>
                      <a:r>
                        <a:rPr lang="en-IE" sz="2000">
                          <a:effectLst/>
                        </a:rPr>
                        <a:t>20.8</a:t>
                      </a:r>
                      <a:endParaRPr lang="en-IE" sz="2000">
                        <a:effectLst/>
                        <a:latin typeface="Calibri"/>
                        <a:ea typeface="Calibri"/>
                        <a:cs typeface="Times New Roman"/>
                      </a:endParaRPr>
                    </a:p>
                  </a:txBody>
                  <a:tcPr marL="0" marR="0" marT="0" marB="0"/>
                </a:tc>
                <a:tc>
                  <a:txBody>
                    <a:bodyPr/>
                    <a:lstStyle/>
                    <a:p>
                      <a:pPr marL="152400">
                        <a:lnSpc>
                          <a:spcPts val="1360"/>
                        </a:lnSpc>
                        <a:spcAft>
                          <a:spcPts val="0"/>
                        </a:spcAft>
                      </a:pPr>
                      <a:r>
                        <a:rPr lang="en-IE" sz="2000">
                          <a:effectLst/>
                        </a:rPr>
                        <a:t>12</a:t>
                      </a:r>
                      <a:endParaRPr lang="en-IE" sz="2000">
                        <a:effectLst/>
                        <a:latin typeface="Calibri"/>
                        <a:ea typeface="Calibri"/>
                        <a:cs typeface="Times New Roman"/>
                      </a:endParaRPr>
                    </a:p>
                  </a:txBody>
                  <a:tcPr marL="0" marR="0" marT="0" marB="0"/>
                </a:tc>
                <a:tc>
                  <a:txBody>
                    <a:bodyPr/>
                    <a:lstStyle/>
                    <a:p>
                      <a:pPr marL="177800">
                        <a:lnSpc>
                          <a:spcPts val="1360"/>
                        </a:lnSpc>
                        <a:spcAft>
                          <a:spcPts val="0"/>
                        </a:spcAft>
                      </a:pPr>
                      <a:r>
                        <a:rPr lang="en-IE" sz="2000" dirty="0">
                          <a:effectLst/>
                        </a:rPr>
                        <a:t>19.7</a:t>
                      </a:r>
                      <a:endParaRPr lang="en-IE" sz="2000" dirty="0">
                        <a:effectLst/>
                        <a:latin typeface="Calibri"/>
                        <a:ea typeface="Calibri"/>
                        <a:cs typeface="Times New Roman"/>
                      </a:endParaRPr>
                    </a:p>
                  </a:txBody>
                  <a:tcPr marL="0" marR="0" marT="0" marB="0"/>
                </a:tc>
                <a:tc>
                  <a:txBody>
                    <a:bodyPr/>
                    <a:lstStyle/>
                    <a:p>
                      <a:pPr marL="228600">
                        <a:lnSpc>
                          <a:spcPts val="1360"/>
                        </a:lnSpc>
                        <a:spcAft>
                          <a:spcPts val="0"/>
                        </a:spcAft>
                      </a:pPr>
                      <a:r>
                        <a:rPr lang="en-IE" sz="2000">
                          <a:effectLst/>
                        </a:rPr>
                        <a:t>0.3</a:t>
                      </a:r>
                      <a:endParaRPr lang="en-IE" sz="2000">
                        <a:effectLst/>
                        <a:latin typeface="Calibri"/>
                        <a:ea typeface="Calibri"/>
                        <a:cs typeface="Times New Roman"/>
                      </a:endParaRPr>
                    </a:p>
                  </a:txBody>
                  <a:tcPr marL="0" marR="0" marT="0" marB="0"/>
                </a:tc>
                <a:tc>
                  <a:txBody>
                    <a:bodyPr/>
                    <a:lstStyle/>
                    <a:p>
                      <a:pPr marL="228600">
                        <a:lnSpc>
                          <a:spcPts val="1360"/>
                        </a:lnSpc>
                        <a:spcAft>
                          <a:spcPts val="0"/>
                        </a:spcAft>
                      </a:pPr>
                      <a:r>
                        <a:rPr lang="en-IE" sz="2000">
                          <a:effectLst/>
                        </a:rPr>
                        <a:t>21.5</a:t>
                      </a:r>
                      <a:endParaRPr lang="en-IE" sz="2000">
                        <a:effectLst/>
                        <a:latin typeface="Calibri"/>
                        <a:ea typeface="Calibri"/>
                        <a:cs typeface="Times New Roman"/>
                      </a:endParaRPr>
                    </a:p>
                  </a:txBody>
                  <a:tcPr marL="0" marR="0" marT="0" marB="0"/>
                </a:tc>
                <a:extLst>
                  <a:ext uri="{0D108BD9-81ED-4DB2-BD59-A6C34878D82A}">
                    <a16:rowId xmlns:a16="http://schemas.microsoft.com/office/drawing/2014/main" val="10003"/>
                  </a:ext>
                </a:extLst>
              </a:tr>
              <a:tr h="938617">
                <a:tc>
                  <a:txBody>
                    <a:bodyPr/>
                    <a:lstStyle/>
                    <a:p>
                      <a:pPr marL="25400">
                        <a:lnSpc>
                          <a:spcPts val="1360"/>
                        </a:lnSpc>
                        <a:spcAft>
                          <a:spcPts val="0"/>
                        </a:spcAft>
                      </a:pPr>
                      <a:r>
                        <a:rPr lang="en-IE" sz="2000">
                          <a:effectLst/>
                        </a:rPr>
                        <a:t>19.5</a:t>
                      </a:r>
                      <a:endParaRPr lang="en-IE" sz="2000">
                        <a:effectLst/>
                        <a:latin typeface="Calibri"/>
                        <a:ea typeface="Calibri"/>
                        <a:cs typeface="Times New Roman"/>
                      </a:endParaRPr>
                    </a:p>
                  </a:txBody>
                  <a:tcPr marL="0" marR="0" marT="0" marB="0"/>
                </a:tc>
                <a:tc>
                  <a:txBody>
                    <a:bodyPr/>
                    <a:lstStyle/>
                    <a:p>
                      <a:pPr marL="139700">
                        <a:lnSpc>
                          <a:spcPts val="1360"/>
                        </a:lnSpc>
                        <a:spcAft>
                          <a:spcPts val="0"/>
                        </a:spcAft>
                      </a:pPr>
                      <a:r>
                        <a:rPr lang="en-IE" sz="2000">
                          <a:effectLst/>
                        </a:rPr>
                        <a:t>4.3</a:t>
                      </a:r>
                      <a:endParaRPr lang="en-IE" sz="2000">
                        <a:effectLst/>
                        <a:latin typeface="Calibri"/>
                        <a:ea typeface="Calibri"/>
                        <a:cs typeface="Times New Roman"/>
                      </a:endParaRPr>
                    </a:p>
                  </a:txBody>
                  <a:tcPr marL="0" marR="0" marT="0" marB="0"/>
                </a:tc>
                <a:tc>
                  <a:txBody>
                    <a:bodyPr/>
                    <a:lstStyle/>
                    <a:p>
                      <a:pPr marL="152400">
                        <a:lnSpc>
                          <a:spcPts val="1360"/>
                        </a:lnSpc>
                        <a:spcAft>
                          <a:spcPts val="0"/>
                        </a:spcAft>
                      </a:pPr>
                      <a:r>
                        <a:rPr lang="en-IE" sz="2000">
                          <a:effectLst/>
                        </a:rPr>
                        <a:t>0.1</a:t>
                      </a:r>
                      <a:endParaRPr lang="en-IE" sz="2000">
                        <a:effectLst/>
                        <a:latin typeface="Calibri"/>
                        <a:ea typeface="Calibri"/>
                        <a:cs typeface="Times New Roman"/>
                      </a:endParaRPr>
                    </a:p>
                  </a:txBody>
                  <a:tcPr marL="0" marR="0" marT="0" marB="0"/>
                </a:tc>
                <a:tc>
                  <a:txBody>
                    <a:bodyPr/>
                    <a:lstStyle/>
                    <a:p>
                      <a:pPr marL="177800">
                        <a:lnSpc>
                          <a:spcPts val="1360"/>
                        </a:lnSpc>
                        <a:spcAft>
                          <a:spcPts val="0"/>
                        </a:spcAft>
                      </a:pPr>
                      <a:r>
                        <a:rPr lang="en-IE" sz="2000" dirty="0">
                          <a:effectLst/>
                        </a:rPr>
                        <a:t>3.7</a:t>
                      </a:r>
                      <a:endParaRPr lang="en-IE" sz="2000" dirty="0">
                        <a:effectLst/>
                        <a:latin typeface="Calibri"/>
                        <a:ea typeface="Calibri"/>
                        <a:cs typeface="Times New Roman"/>
                      </a:endParaRPr>
                    </a:p>
                  </a:txBody>
                  <a:tcPr marL="0" marR="0" marT="0" marB="0"/>
                </a:tc>
                <a:tc>
                  <a:txBody>
                    <a:bodyPr/>
                    <a:lstStyle/>
                    <a:p>
                      <a:pPr marL="228600">
                        <a:lnSpc>
                          <a:spcPts val="1360"/>
                        </a:lnSpc>
                        <a:spcAft>
                          <a:spcPts val="0"/>
                        </a:spcAft>
                      </a:pPr>
                      <a:r>
                        <a:rPr lang="en-IE" sz="2000" dirty="0">
                          <a:effectLst/>
                        </a:rPr>
                        <a:t>15.5</a:t>
                      </a:r>
                      <a:endParaRPr lang="en-IE" sz="2000" dirty="0">
                        <a:effectLst/>
                        <a:latin typeface="Calibri"/>
                        <a:ea typeface="Calibri"/>
                        <a:cs typeface="Times New Roman"/>
                      </a:endParaRPr>
                    </a:p>
                  </a:txBody>
                  <a:tcPr marL="0" marR="0" marT="0" marB="0"/>
                </a:tc>
                <a:tc>
                  <a:txBody>
                    <a:bodyPr/>
                    <a:lstStyle/>
                    <a:p>
                      <a:pPr marL="228600">
                        <a:lnSpc>
                          <a:spcPts val="1360"/>
                        </a:lnSpc>
                        <a:spcAft>
                          <a:spcPts val="0"/>
                        </a:spcAft>
                      </a:pPr>
                      <a:r>
                        <a:rPr lang="en-IE" sz="2000" dirty="0">
                          <a:effectLst/>
                        </a:rPr>
                        <a:t>23.5</a:t>
                      </a:r>
                      <a:endParaRPr lang="en-IE" sz="2000" dirty="0">
                        <a:effectLst/>
                        <a:latin typeface="Calibri"/>
                        <a:ea typeface="Calibri"/>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38435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To construct a stem and leaf plot the data set is </a:t>
            </a:r>
            <a:r>
              <a:rPr lang="en-US" dirty="0" err="1"/>
              <a:t>organised</a:t>
            </a:r>
            <a:r>
              <a:rPr lang="en-US" dirty="0"/>
              <a:t> into a single ordered column using, in this case, the hour of the accident. </a:t>
            </a:r>
          </a:p>
          <a:p>
            <a:r>
              <a:rPr lang="en-US" dirty="0"/>
              <a:t>This column is known as the </a:t>
            </a:r>
            <a:r>
              <a:rPr lang="en-US" b="1" dirty="0"/>
              <a:t>stem</a:t>
            </a:r>
            <a:r>
              <a:rPr lang="en-US" dirty="0"/>
              <a:t>.</a:t>
            </a:r>
          </a:p>
          <a:p>
            <a:r>
              <a:rPr lang="en-US" dirty="0"/>
              <a:t>Attached to each stem value is the recorded minute of each accident (expressed as a proportion of an hour). </a:t>
            </a:r>
          </a:p>
          <a:p>
            <a:r>
              <a:rPr lang="en-US" dirty="0"/>
              <a:t>This corresponds to the last digit in the data set and is referred to as the </a:t>
            </a:r>
            <a:r>
              <a:rPr lang="en-US" b="1" dirty="0"/>
              <a:t>leaf </a:t>
            </a:r>
            <a:r>
              <a:rPr lang="en-US" dirty="0"/>
              <a:t>component of the plot.</a:t>
            </a:r>
            <a:endParaRPr lang="en-IE" dirty="0"/>
          </a:p>
        </p:txBody>
      </p:sp>
    </p:spTree>
    <p:extLst>
      <p:ext uri="{BB962C8B-B14F-4D97-AF65-F5344CB8AC3E}">
        <p14:creationId xmlns:p14="http://schemas.microsoft.com/office/powerpoint/2010/main" val="3531132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a:t>The leaf </a:t>
            </a:r>
            <a:r>
              <a:rPr lang="en-US" dirty="0"/>
              <a:t>component is similar to a histogram but displays the actual data values in ranked order.</a:t>
            </a:r>
          </a:p>
          <a:p>
            <a:r>
              <a:rPr lang="en-US" dirty="0"/>
              <a:t>When constructing a stem and leaf plot place the sample size on the graphic together with the key </a:t>
            </a:r>
            <a:r>
              <a:rPr lang="en-US" dirty="0" err="1"/>
              <a:t>i.e</a:t>
            </a:r>
            <a:r>
              <a:rPr lang="en-US" dirty="0"/>
              <a:t> 1|3 meaning 1.3 hours as shown in Figure 5. </a:t>
            </a:r>
            <a:endParaRPr lang="en-IE" dirty="0"/>
          </a:p>
        </p:txBody>
      </p:sp>
    </p:spTree>
    <p:extLst>
      <p:ext uri="{BB962C8B-B14F-4D97-AF65-F5344CB8AC3E}">
        <p14:creationId xmlns:p14="http://schemas.microsoft.com/office/powerpoint/2010/main" val="389433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a:t>Figure 5: Stem and Leaf Plot for the Times of a Sample of 30 Road Accidents</a:t>
            </a: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87624" y="1447800"/>
            <a:ext cx="684076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006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a:bodyPr>
          <a:lstStyle/>
          <a:p>
            <a:r>
              <a:rPr lang="en-US" dirty="0"/>
              <a:t>The stem plot is a concise exploratory </a:t>
            </a:r>
            <a:r>
              <a:rPr lang="en-US" dirty="0" err="1"/>
              <a:t>visualisation</a:t>
            </a:r>
            <a:r>
              <a:rPr lang="en-US" dirty="0"/>
              <a:t> tool. </a:t>
            </a:r>
          </a:p>
          <a:p>
            <a:r>
              <a:rPr lang="en-US" dirty="0"/>
              <a:t>However although it can be very useful for </a:t>
            </a:r>
            <a:r>
              <a:rPr lang="en-US" dirty="0" err="1"/>
              <a:t>visualising</a:t>
            </a:r>
            <a:r>
              <a:rPr lang="en-US" dirty="0"/>
              <a:t> data, it may not be </a:t>
            </a:r>
            <a:r>
              <a:rPr lang="en-US" dirty="0" err="1"/>
              <a:t>recognised</a:t>
            </a:r>
            <a:r>
              <a:rPr lang="en-US" dirty="0"/>
              <a:t> as a </a:t>
            </a:r>
            <a:r>
              <a:rPr lang="en-US" dirty="0" err="1"/>
              <a:t>visualisation</a:t>
            </a:r>
            <a:r>
              <a:rPr lang="en-US" dirty="0"/>
              <a:t>!</a:t>
            </a:r>
          </a:p>
          <a:p>
            <a:r>
              <a:rPr lang="en-US" dirty="0"/>
              <a:t>Used by statisticians.</a:t>
            </a:r>
          </a:p>
        </p:txBody>
      </p:sp>
    </p:spTree>
    <p:extLst>
      <p:ext uri="{BB962C8B-B14F-4D97-AF65-F5344CB8AC3E}">
        <p14:creationId xmlns:p14="http://schemas.microsoft.com/office/powerpoint/2010/main" val="18589617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In Figure 5, the distribution of accidents by hour can be readily examined. </a:t>
            </a:r>
          </a:p>
          <a:p>
            <a:r>
              <a:rPr lang="en-US" dirty="0"/>
              <a:t>Even though it includes only 30 accidents from a total number of over 8,000 reported injury accidents in 2000 we can see that relatively large (10 out of 30) number of accidents occur between 9 pm and 3 am despite the fact that traffic activity is lowest during these </a:t>
            </a:r>
            <a:r>
              <a:rPr lang="en-IE" dirty="0"/>
              <a:t>hours.</a:t>
            </a:r>
          </a:p>
          <a:p>
            <a:endParaRPr lang="en-IE" dirty="0"/>
          </a:p>
        </p:txBody>
      </p:sp>
    </p:spTree>
    <p:extLst>
      <p:ext uri="{BB962C8B-B14F-4D97-AF65-F5344CB8AC3E}">
        <p14:creationId xmlns:p14="http://schemas.microsoft.com/office/powerpoint/2010/main" val="3109522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a:bodyPr>
          <a:lstStyle/>
          <a:p>
            <a:r>
              <a:rPr lang="en-US" dirty="0"/>
              <a:t>This is a characteristic of Irish road accident data which is not a feature of  other European countries, and is explained, to a large extent, by alcohol and/or speed by road </a:t>
            </a:r>
            <a:r>
              <a:rPr lang="en-IE" dirty="0"/>
              <a:t>users during these hours.</a:t>
            </a:r>
          </a:p>
          <a:p>
            <a:r>
              <a:rPr lang="en-US" dirty="0"/>
              <a:t>Of interest in the exploratory analysis of this small data set is the distribution of numbers in the leaf. </a:t>
            </a:r>
          </a:p>
          <a:p>
            <a:r>
              <a:rPr lang="en-US" dirty="0"/>
              <a:t>Why are a high proportion of numbers 0, 5, 3 and 8?</a:t>
            </a:r>
          </a:p>
          <a:p>
            <a:r>
              <a:rPr lang="en-US" dirty="0"/>
              <a:t>We should expect a more equitable distribution of numbers as accidents can happen at any minute </a:t>
            </a:r>
            <a:r>
              <a:rPr lang="en-IE" dirty="0"/>
              <a:t>during an hour.</a:t>
            </a:r>
          </a:p>
        </p:txBody>
      </p:sp>
    </p:spTree>
    <p:extLst>
      <p:ext uri="{BB962C8B-B14F-4D97-AF65-F5344CB8AC3E}">
        <p14:creationId xmlns:p14="http://schemas.microsoft.com/office/powerpoint/2010/main" val="2970059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normAutofit/>
          </a:bodyPr>
          <a:lstStyle/>
          <a:p>
            <a:r>
              <a:rPr lang="en-US" dirty="0"/>
              <a:t>The reason for the large number of 0, 5, 3 and 8 numbers is that the reporting Garda has a tendency to give the time of the accident to the nearest quarter of an hour rather than the actual time of the accident. </a:t>
            </a:r>
          </a:p>
          <a:p>
            <a:r>
              <a:rPr lang="en-US" dirty="0"/>
              <a:t>For example, if an accident occurred at 7:11 this may be recorded by the investigating Garda as 7:15 or 7:00.</a:t>
            </a:r>
          </a:p>
          <a:p>
            <a:r>
              <a:rPr lang="en-IE" dirty="0"/>
              <a:t>Similarly </a:t>
            </a:r>
            <a:r>
              <a:rPr lang="en-IE"/>
              <a:t>an accident </a:t>
            </a:r>
            <a:r>
              <a:rPr lang="en-US"/>
              <a:t>at </a:t>
            </a:r>
            <a:r>
              <a:rPr lang="en-US" dirty="0"/>
              <a:t>7:40 may be recorded as 7:30 or 7:45</a:t>
            </a:r>
            <a:endParaRPr lang="en-IE" dirty="0"/>
          </a:p>
        </p:txBody>
      </p:sp>
    </p:spTree>
    <p:extLst>
      <p:ext uri="{BB962C8B-B14F-4D97-AF65-F5344CB8AC3E}">
        <p14:creationId xmlns:p14="http://schemas.microsoft.com/office/powerpoint/2010/main" val="34194406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As our data set expresses minutes as a proportion of an hour, 15 minutes is 0.3 (rounded from 0.25), 30 minutes is 0.5 and 45 minutes is 0.8 (rounded from 0.75).</a:t>
            </a:r>
          </a:p>
          <a:p>
            <a:r>
              <a:rPr lang="en-IE" dirty="0"/>
              <a:t>This </a:t>
            </a:r>
            <a:r>
              <a:rPr lang="en-US" dirty="0"/>
              <a:t>observation is of interest in road accident research work and highlights the caution required when dealing with reported data. </a:t>
            </a:r>
          </a:p>
        </p:txBody>
      </p:sp>
    </p:spTree>
    <p:extLst>
      <p:ext uri="{BB962C8B-B14F-4D97-AF65-F5344CB8AC3E}">
        <p14:creationId xmlns:p14="http://schemas.microsoft.com/office/powerpoint/2010/main" val="377664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endParaRPr lang="en-IE" dirty="0"/>
          </a:p>
        </p:txBody>
      </p:sp>
      <p:sp>
        <p:nvSpPr>
          <p:cNvPr id="5" name="Content Placeholder 4"/>
          <p:cNvSpPr>
            <a:spLocks noGrp="1"/>
          </p:cNvSpPr>
          <p:nvPr>
            <p:ph sz="quarter" idx="1"/>
          </p:nvPr>
        </p:nvSpPr>
        <p:spPr/>
        <p:txBody>
          <a:bodyPr>
            <a:normAutofit/>
          </a:bodyPr>
          <a:lstStyle/>
          <a:p>
            <a:r>
              <a:rPr lang="en-IE" dirty="0"/>
              <a:t>There are a wide range of graphical techniques that can be used to communicate the results of data analysis. </a:t>
            </a:r>
          </a:p>
          <a:p>
            <a:r>
              <a:rPr lang="en-IE" dirty="0"/>
              <a:t>In this lecture, a number of graphical methods will be introduced – some will probably be familiar to you and some which you might not have met before. </a:t>
            </a:r>
          </a:p>
          <a:p>
            <a:r>
              <a:rPr lang="en-IE" dirty="0"/>
              <a:t>Note that since several graphics can be used to display the same information, we will outline the advantages and disadvantages of each technique.</a:t>
            </a:r>
          </a:p>
          <a:p>
            <a:endParaRPr lang="en-IE" dirty="0"/>
          </a:p>
          <a:p>
            <a:endParaRPr lang="en-IE" dirty="0"/>
          </a:p>
        </p:txBody>
      </p:sp>
    </p:spTree>
    <p:extLst>
      <p:ext uri="{BB962C8B-B14F-4D97-AF65-F5344CB8AC3E}">
        <p14:creationId xmlns:p14="http://schemas.microsoft.com/office/powerpoint/2010/main" val="36888229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In 1997 researchers in the UK linked the impact of daylight on accident rates by using the reported accident time.</a:t>
            </a:r>
            <a:endParaRPr lang="en-IE" dirty="0"/>
          </a:p>
          <a:p>
            <a:r>
              <a:rPr lang="en-US" dirty="0"/>
              <a:t>This involved a high degree of mathematical sophistication whereby the orientation of the sun at the reported accident time provided a measure of the level of daylight.</a:t>
            </a:r>
          </a:p>
          <a:p>
            <a:r>
              <a:rPr lang="en-US" dirty="0"/>
              <a:t>However, the study did not mention the large error between reported accident times and the actual accident times referred to above which is also a feature of UK accident data.</a:t>
            </a:r>
            <a:endParaRPr lang="en-IE" dirty="0"/>
          </a:p>
          <a:p>
            <a:endParaRPr lang="en-IE" dirty="0"/>
          </a:p>
        </p:txBody>
      </p:sp>
    </p:spTree>
    <p:extLst>
      <p:ext uri="{BB962C8B-B14F-4D97-AF65-F5344CB8AC3E}">
        <p14:creationId xmlns:p14="http://schemas.microsoft.com/office/powerpoint/2010/main" val="44752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“They collect them, raise then to the nth power, take the cube root and prepare wonderful diagrams. But you must never forget that every one of these figures comes in the first instance from the village watchman, who just puts down what he damn </a:t>
            </a:r>
            <a:r>
              <a:rPr lang="en-IE" dirty="0"/>
              <a:t>well pleases”</a:t>
            </a:r>
          </a:p>
          <a:p>
            <a:pPr marL="0" indent="0">
              <a:buNone/>
            </a:pPr>
            <a:r>
              <a:rPr lang="en-IE" i="1" dirty="0"/>
              <a:t>	</a:t>
            </a:r>
            <a:r>
              <a:rPr lang="en-IE" dirty="0"/>
              <a:t>[Josiah Stamp (1880-1941), Economist]</a:t>
            </a:r>
          </a:p>
        </p:txBody>
      </p:sp>
    </p:spTree>
    <p:extLst>
      <p:ext uri="{BB962C8B-B14F-4D97-AF65-F5344CB8AC3E}">
        <p14:creationId xmlns:p14="http://schemas.microsoft.com/office/powerpoint/2010/main" val="2704588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2. Discrete Data (</a:t>
            </a:r>
            <a:r>
              <a:rPr lang="en-IE" dirty="0" err="1"/>
              <a:t>Univariate</a:t>
            </a:r>
            <a:r>
              <a:rPr lang="en-IE" dirty="0"/>
              <a:t>) </a:t>
            </a:r>
          </a:p>
        </p:txBody>
      </p:sp>
      <p:sp>
        <p:nvSpPr>
          <p:cNvPr id="3" name="Content Placeholder 2"/>
          <p:cNvSpPr>
            <a:spLocks noGrp="1"/>
          </p:cNvSpPr>
          <p:nvPr>
            <p:ph sz="quarter" idx="1"/>
          </p:nvPr>
        </p:nvSpPr>
        <p:spPr/>
        <p:txBody>
          <a:bodyPr/>
          <a:lstStyle/>
          <a:p>
            <a:r>
              <a:rPr lang="en-US" dirty="0"/>
              <a:t>There are fewer techniques available for the </a:t>
            </a:r>
            <a:r>
              <a:rPr lang="en-US" dirty="0" err="1"/>
              <a:t>visualisation</a:t>
            </a:r>
            <a:endParaRPr lang="en-US" dirty="0"/>
          </a:p>
          <a:p>
            <a:pPr marL="0" indent="0">
              <a:buNone/>
            </a:pPr>
            <a:r>
              <a:rPr lang="en-US" dirty="0"/>
              <a:t>    of discrete data when compared with continuous data.</a:t>
            </a:r>
            <a:endParaRPr lang="en-IE" dirty="0"/>
          </a:p>
        </p:txBody>
      </p:sp>
    </p:spTree>
    <p:extLst>
      <p:ext uri="{BB962C8B-B14F-4D97-AF65-F5344CB8AC3E}">
        <p14:creationId xmlns:p14="http://schemas.microsoft.com/office/powerpoint/2010/main" val="389688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Bar Chart </a:t>
            </a:r>
          </a:p>
        </p:txBody>
      </p:sp>
      <p:sp>
        <p:nvSpPr>
          <p:cNvPr id="3" name="Content Placeholder 2"/>
          <p:cNvSpPr>
            <a:spLocks noGrp="1"/>
          </p:cNvSpPr>
          <p:nvPr>
            <p:ph sz="quarter" idx="1"/>
          </p:nvPr>
        </p:nvSpPr>
        <p:spPr/>
        <p:txBody>
          <a:bodyPr/>
          <a:lstStyle/>
          <a:p>
            <a:r>
              <a:rPr lang="en-US" dirty="0"/>
              <a:t>Bar charts are similar to histograms except that bar charts are used for representing discrete rather than continuous data.</a:t>
            </a:r>
          </a:p>
          <a:p>
            <a:r>
              <a:rPr lang="en-US" dirty="0"/>
              <a:t>For example in Figure 6, the graph on the left  is a bar</a:t>
            </a:r>
          </a:p>
          <a:p>
            <a:pPr marL="0" indent="0">
              <a:buNone/>
            </a:pPr>
            <a:r>
              <a:rPr lang="en-US" dirty="0"/>
              <a:t>    chart used for </a:t>
            </a:r>
            <a:r>
              <a:rPr lang="en-US" dirty="0" err="1"/>
              <a:t>visualising</a:t>
            </a:r>
            <a:r>
              <a:rPr lang="en-US" dirty="0"/>
              <a:t> discrete data. </a:t>
            </a:r>
          </a:p>
          <a:p>
            <a:r>
              <a:rPr lang="en-US" dirty="0"/>
              <a:t>The graph on the right is a histogram, used to </a:t>
            </a:r>
            <a:r>
              <a:rPr lang="en-US" dirty="0" err="1"/>
              <a:t>visualise</a:t>
            </a:r>
            <a:r>
              <a:rPr lang="en-US" dirty="0"/>
              <a:t> continuous data. </a:t>
            </a:r>
          </a:p>
        </p:txBody>
      </p:sp>
    </p:spTree>
    <p:extLst>
      <p:ext uri="{BB962C8B-B14F-4D97-AF65-F5344CB8AC3E}">
        <p14:creationId xmlns:p14="http://schemas.microsoft.com/office/powerpoint/2010/main" val="8711931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6</a:t>
            </a:r>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24503" y="1628800"/>
            <a:ext cx="4145403"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628800"/>
            <a:ext cx="3695700"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4998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a:bodyPr>
          <a:lstStyle/>
          <a:p>
            <a:r>
              <a:rPr lang="en-US" dirty="0"/>
              <a:t>The difference between the bar chart and the histogram can be seen by reference to the x-axis.</a:t>
            </a:r>
          </a:p>
          <a:p>
            <a:r>
              <a:rPr lang="en-US" dirty="0"/>
              <a:t>The bar chart has only a few distinct categories with the total number of data points in each category represented as a bar.</a:t>
            </a:r>
          </a:p>
          <a:p>
            <a:r>
              <a:rPr lang="en-US" dirty="0"/>
              <a:t>Continuous data, on the other hand, has so many</a:t>
            </a:r>
          </a:p>
          <a:p>
            <a:pPr marL="0" indent="0">
              <a:buNone/>
            </a:pPr>
            <a:r>
              <a:rPr lang="en-US" dirty="0"/>
              <a:t>    different values that it is not practical to represent each     </a:t>
            </a:r>
          </a:p>
          <a:p>
            <a:pPr marL="0" indent="0">
              <a:buNone/>
            </a:pPr>
            <a:r>
              <a:rPr lang="en-US" dirty="0"/>
              <a:t>    unique value as a bar.</a:t>
            </a:r>
          </a:p>
          <a:p>
            <a:r>
              <a:rPr lang="en-IE" dirty="0"/>
              <a:t>Instead, </a:t>
            </a:r>
            <a:r>
              <a:rPr lang="en-US" dirty="0"/>
              <a:t>the data is collected into broad categories (intervals) and the number of observations in each interval plotted with no gaps between intervals.</a:t>
            </a:r>
          </a:p>
          <a:p>
            <a:endParaRPr lang="en-IE" dirty="0"/>
          </a:p>
          <a:p>
            <a:endParaRPr lang="en-IE" dirty="0"/>
          </a:p>
        </p:txBody>
      </p:sp>
    </p:spTree>
    <p:extLst>
      <p:ext uri="{BB962C8B-B14F-4D97-AF65-F5344CB8AC3E}">
        <p14:creationId xmlns:p14="http://schemas.microsoft.com/office/powerpoint/2010/main" val="18847052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Bar Charts </a:t>
            </a:r>
          </a:p>
        </p:txBody>
      </p:sp>
      <p:sp>
        <p:nvSpPr>
          <p:cNvPr id="3" name="Content Placeholder 2"/>
          <p:cNvSpPr>
            <a:spLocks noGrp="1"/>
          </p:cNvSpPr>
          <p:nvPr>
            <p:ph sz="quarter" idx="1"/>
          </p:nvPr>
        </p:nvSpPr>
        <p:spPr/>
        <p:txBody>
          <a:bodyPr/>
          <a:lstStyle/>
          <a:p>
            <a:r>
              <a:rPr lang="en-IE" dirty="0"/>
              <a:t>Good for displaying nominal-quantitative data.</a:t>
            </a:r>
          </a:p>
          <a:p>
            <a:r>
              <a:rPr lang="en-IE" dirty="0"/>
              <a:t>Always start the scale at 0.</a:t>
            </a:r>
          </a:p>
          <a:p>
            <a:pPr lvl="1"/>
            <a:r>
              <a:rPr lang="en-IE" dirty="0"/>
              <a:t>True scale is required</a:t>
            </a:r>
          </a:p>
          <a:p>
            <a:r>
              <a:rPr lang="en-IE" dirty="0"/>
              <a:t>Good for showing differences.</a:t>
            </a:r>
          </a:p>
          <a:p>
            <a:r>
              <a:rPr lang="en-IE" dirty="0"/>
              <a:t>Do not use 3D. </a:t>
            </a:r>
          </a:p>
        </p:txBody>
      </p:sp>
    </p:spTree>
    <p:extLst>
      <p:ext uri="{BB962C8B-B14F-4D97-AF65-F5344CB8AC3E}">
        <p14:creationId xmlns:p14="http://schemas.microsoft.com/office/powerpoint/2010/main" val="18398866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Scales</a:t>
            </a:r>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27584" y="1835654"/>
            <a:ext cx="7632848" cy="382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325393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3D</a:t>
            </a:r>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7056784"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334492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Pareto Chart </a:t>
            </a:r>
          </a:p>
        </p:txBody>
      </p:sp>
      <p:sp>
        <p:nvSpPr>
          <p:cNvPr id="3" name="Content Placeholder 2"/>
          <p:cNvSpPr>
            <a:spLocks noGrp="1"/>
          </p:cNvSpPr>
          <p:nvPr>
            <p:ph sz="quarter" idx="1"/>
          </p:nvPr>
        </p:nvSpPr>
        <p:spPr/>
        <p:txBody>
          <a:bodyPr/>
          <a:lstStyle/>
          <a:p>
            <a:r>
              <a:rPr lang="en-US" dirty="0"/>
              <a:t>The Pareto chart is a bar chart where the number of data values in each discrete category or bar are reordered (i.e. ranked) from highest to lowest in descending order.</a:t>
            </a:r>
          </a:p>
          <a:p>
            <a:r>
              <a:rPr lang="en-US" dirty="0"/>
              <a:t>Pareto charts can be very useful visual aids for </a:t>
            </a:r>
            <a:r>
              <a:rPr lang="en-US" dirty="0" err="1"/>
              <a:t>summarising</a:t>
            </a:r>
            <a:r>
              <a:rPr lang="en-US" dirty="0"/>
              <a:t> data and for highlighting the principal characteristics of a data set.</a:t>
            </a:r>
            <a:endParaRPr lang="en-IE" dirty="0"/>
          </a:p>
        </p:txBody>
      </p:sp>
    </p:spTree>
    <p:extLst>
      <p:ext uri="{BB962C8B-B14F-4D97-AF65-F5344CB8AC3E}">
        <p14:creationId xmlns:p14="http://schemas.microsoft.com/office/powerpoint/2010/main" val="139195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a:t>Some graphics are available through standard applications like EXCEL, whereas others require more specialised software such as Tableau.</a:t>
            </a:r>
          </a:p>
          <a:p>
            <a:r>
              <a:rPr lang="en-IE" dirty="0"/>
              <a:t>Some even need to be drawn using a drawing package such as Adobe Illustrator. </a:t>
            </a:r>
          </a:p>
          <a:p>
            <a:endParaRPr lang="en-IE" dirty="0"/>
          </a:p>
        </p:txBody>
      </p:sp>
    </p:spTree>
    <p:extLst>
      <p:ext uri="{BB962C8B-B14F-4D97-AF65-F5344CB8AC3E}">
        <p14:creationId xmlns:p14="http://schemas.microsoft.com/office/powerpoint/2010/main" val="13248526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a:bodyPr>
          <a:lstStyle/>
          <a:p>
            <a:r>
              <a:rPr lang="en-US" dirty="0"/>
              <a:t>They are often used by quality engineers to illustrate that a high percentage of the quality problems associated with a manufacturing process are explained by a small number of issues. </a:t>
            </a:r>
          </a:p>
          <a:p>
            <a:r>
              <a:rPr lang="en-US" dirty="0"/>
              <a:t>This is sometimes referred to as the 80/20 rule whereby roughly 80 per cent of the faults in a process can be attributed to 20 per cent of all failure modes. </a:t>
            </a:r>
          </a:p>
          <a:p>
            <a:r>
              <a:rPr lang="en-US" dirty="0"/>
              <a:t>Presenting the information in a Pareto format allows for the </a:t>
            </a:r>
            <a:r>
              <a:rPr lang="en-US" dirty="0" err="1"/>
              <a:t>prioritisation</a:t>
            </a:r>
            <a:r>
              <a:rPr lang="en-US" dirty="0"/>
              <a:t> of quality improvement strategies.</a:t>
            </a:r>
            <a:endParaRPr lang="en-IE" dirty="0"/>
          </a:p>
        </p:txBody>
      </p:sp>
    </p:spTree>
    <p:extLst>
      <p:ext uri="{BB962C8B-B14F-4D97-AF65-F5344CB8AC3E}">
        <p14:creationId xmlns:p14="http://schemas.microsoft.com/office/powerpoint/2010/main" val="1600187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1</a:t>
            </a:r>
          </a:p>
        </p:txBody>
      </p:sp>
      <p:sp>
        <p:nvSpPr>
          <p:cNvPr id="3" name="Content Placeholder 2"/>
          <p:cNvSpPr>
            <a:spLocks noGrp="1"/>
          </p:cNvSpPr>
          <p:nvPr>
            <p:ph sz="quarter" idx="1"/>
          </p:nvPr>
        </p:nvSpPr>
        <p:spPr/>
        <p:txBody>
          <a:bodyPr>
            <a:normAutofit/>
          </a:bodyPr>
          <a:lstStyle/>
          <a:p>
            <a:r>
              <a:rPr lang="en-US" dirty="0"/>
              <a:t>The plot in Figure 7a is an example of a Pareto chart used to display the type of failure mode recorded for 20,000 computers inspected at a test station located in a high volume</a:t>
            </a:r>
          </a:p>
          <a:p>
            <a:pPr marL="0" indent="0">
              <a:buNone/>
            </a:pPr>
            <a:r>
              <a:rPr lang="en-US" dirty="0"/>
              <a:t>    manufacturing process.</a:t>
            </a:r>
          </a:p>
          <a:p>
            <a:r>
              <a:rPr lang="en-US" dirty="0"/>
              <a:t>From the plot it is clear that the failure modes Video and CD</a:t>
            </a:r>
          </a:p>
          <a:p>
            <a:pPr marL="0" indent="0">
              <a:buNone/>
            </a:pPr>
            <a:r>
              <a:rPr lang="en-US" dirty="0"/>
              <a:t>    are the principle manufacturing problems requiring priority          </a:t>
            </a:r>
          </a:p>
          <a:p>
            <a:pPr marL="0" indent="0">
              <a:buNone/>
            </a:pPr>
            <a:r>
              <a:rPr lang="en-US" dirty="0"/>
              <a:t>    attention.            </a:t>
            </a:r>
          </a:p>
        </p:txBody>
      </p:sp>
    </p:spTree>
    <p:extLst>
      <p:ext uri="{BB962C8B-B14F-4D97-AF65-F5344CB8AC3E}">
        <p14:creationId xmlns:p14="http://schemas.microsoft.com/office/powerpoint/2010/main" val="4574992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7a</a:t>
            </a: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94670" y="1700808"/>
            <a:ext cx="6811860" cy="431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0868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5B02-67A2-4B99-BD49-8078D3CF898F}"/>
              </a:ext>
            </a:extLst>
          </p:cNvPr>
          <p:cNvSpPr>
            <a:spLocks noGrp="1"/>
          </p:cNvSpPr>
          <p:nvPr>
            <p:ph type="title"/>
          </p:nvPr>
        </p:nvSpPr>
        <p:spPr/>
        <p:txBody>
          <a:bodyPr/>
          <a:lstStyle/>
          <a:p>
            <a:r>
              <a:rPr lang="en-IE" dirty="0"/>
              <a:t>Example 2</a:t>
            </a:r>
          </a:p>
        </p:txBody>
      </p:sp>
      <p:sp>
        <p:nvSpPr>
          <p:cNvPr id="3" name="Content Placeholder 2">
            <a:extLst>
              <a:ext uri="{FF2B5EF4-FFF2-40B4-BE49-F238E27FC236}">
                <a16:creationId xmlns:a16="http://schemas.microsoft.com/office/drawing/2014/main" id="{A91C3C24-AC02-4182-9785-7C9A8A27A2F7}"/>
              </a:ext>
            </a:extLst>
          </p:cNvPr>
          <p:cNvSpPr>
            <a:spLocks noGrp="1"/>
          </p:cNvSpPr>
          <p:nvPr>
            <p:ph sz="quarter" idx="1"/>
          </p:nvPr>
        </p:nvSpPr>
        <p:spPr/>
        <p:txBody>
          <a:bodyPr/>
          <a:lstStyle/>
          <a:p>
            <a:r>
              <a:rPr lang="en-US" dirty="0"/>
              <a:t>The plot in Figure 7b is an example of a Pareto chart used to display the occurrences of certain bottlenecks in a business process in one week. </a:t>
            </a:r>
          </a:p>
          <a:p>
            <a:r>
              <a:rPr lang="en-US" dirty="0">
                <a:cs typeface="Calibri" panose="020F0502020204030204" pitchFamily="34" charset="0"/>
              </a:rPr>
              <a:t>From this plot,</a:t>
            </a:r>
            <a:r>
              <a:rPr lang="en-US" b="0" i="0" dirty="0">
                <a:effectLst/>
                <a:cs typeface="Calibri" panose="020F0502020204030204" pitchFamily="34" charset="0"/>
              </a:rPr>
              <a:t> we can see that taking care of the first two bottlenecks: Bottleneck D and Bottleneck A will take care of around 80% of the entire defects. </a:t>
            </a:r>
          </a:p>
          <a:p>
            <a:r>
              <a:rPr lang="en-US" b="0" i="0" dirty="0">
                <a:effectLst/>
                <a:cs typeface="Calibri" panose="020F0502020204030204" pitchFamily="34" charset="0"/>
              </a:rPr>
              <a:t>The analysis would be the same if there were more bottlenecks to take care of, as the </a:t>
            </a:r>
            <a:r>
              <a:rPr lang="en-US" b="1" i="0" dirty="0">
                <a:effectLst/>
                <a:cs typeface="Calibri" panose="020F0502020204030204" pitchFamily="34" charset="0"/>
              </a:rPr>
              <a:t>Pareto Rule</a:t>
            </a:r>
            <a:r>
              <a:rPr lang="en-US" b="0" i="0" dirty="0">
                <a:effectLst/>
                <a:cs typeface="Calibri" panose="020F0502020204030204" pitchFamily="34" charset="0"/>
              </a:rPr>
              <a:t> of 80/20 is in play.</a:t>
            </a:r>
            <a:endParaRPr lang="en-IE" dirty="0">
              <a:cs typeface="Calibri" panose="020F0502020204030204" pitchFamily="34" charset="0"/>
            </a:endParaRPr>
          </a:p>
          <a:p>
            <a:endParaRPr lang="en-I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9384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3D62-5502-42FF-B14B-AB70E6593EED}"/>
              </a:ext>
            </a:extLst>
          </p:cNvPr>
          <p:cNvSpPr>
            <a:spLocks noGrp="1"/>
          </p:cNvSpPr>
          <p:nvPr>
            <p:ph type="title"/>
          </p:nvPr>
        </p:nvSpPr>
        <p:spPr/>
        <p:txBody>
          <a:bodyPr/>
          <a:lstStyle/>
          <a:p>
            <a:r>
              <a:rPr lang="en-IE" dirty="0"/>
              <a:t>Table 5</a:t>
            </a:r>
          </a:p>
        </p:txBody>
      </p:sp>
      <p:pic>
        <p:nvPicPr>
          <p:cNvPr id="2050" name="Picture 2" descr="Pareto Chart Analysis Example sum of occurrences">
            <a:extLst>
              <a:ext uri="{FF2B5EF4-FFF2-40B4-BE49-F238E27FC236}">
                <a16:creationId xmlns:a16="http://schemas.microsoft.com/office/drawing/2014/main" id="{609DDA45-7B21-47DB-B2F8-179ACDA07F1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59632" y="2119266"/>
            <a:ext cx="6298455" cy="287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5015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C91B-5A6E-41C7-928E-D74F5385FFC1}"/>
              </a:ext>
            </a:extLst>
          </p:cNvPr>
          <p:cNvSpPr>
            <a:spLocks noGrp="1"/>
          </p:cNvSpPr>
          <p:nvPr>
            <p:ph type="title"/>
          </p:nvPr>
        </p:nvSpPr>
        <p:spPr/>
        <p:txBody>
          <a:bodyPr/>
          <a:lstStyle/>
          <a:p>
            <a:r>
              <a:rPr lang="en-IE" dirty="0"/>
              <a:t>Figure 7b </a:t>
            </a:r>
          </a:p>
        </p:txBody>
      </p:sp>
      <p:pic>
        <p:nvPicPr>
          <p:cNvPr id="1026" name="Picture 2" descr="Pareto Chart Analysis Example">
            <a:extLst>
              <a:ext uri="{FF2B5EF4-FFF2-40B4-BE49-F238E27FC236}">
                <a16:creationId xmlns:a16="http://schemas.microsoft.com/office/drawing/2014/main" id="{B489C073-7CC2-4F6B-8C64-95F8139DB4A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87624" y="1815571"/>
            <a:ext cx="6384751" cy="338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885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Pie Chart</a:t>
            </a:r>
          </a:p>
        </p:txBody>
      </p:sp>
      <p:pic>
        <p:nvPicPr>
          <p:cNvPr id="4" name="Picture 2" descr="N:\1011\Data Visualisation\Cartoons\xkcd-688-self_description.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r="67021"/>
          <a:stretch>
            <a:fillRect/>
          </a:stretch>
        </p:blipFill>
        <p:spPr bwMode="auto">
          <a:xfrm>
            <a:off x="1115616" y="1700808"/>
            <a:ext cx="7344816"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76256" y="6021288"/>
            <a:ext cx="2085827" cy="369332"/>
          </a:xfrm>
          <a:prstGeom prst="rect">
            <a:avLst/>
          </a:prstGeom>
        </p:spPr>
        <p:txBody>
          <a:bodyPr wrap="none">
            <a:spAutoFit/>
          </a:bodyPr>
          <a:lstStyle/>
          <a:p>
            <a:r>
              <a:rPr lang="en-IE" altLang="en-US" dirty="0"/>
              <a:t>http://xkcd.com/688</a:t>
            </a:r>
            <a:endParaRPr lang="en-IE" dirty="0"/>
          </a:p>
        </p:txBody>
      </p:sp>
    </p:spTree>
    <p:extLst>
      <p:ext uri="{BB962C8B-B14F-4D97-AF65-F5344CB8AC3E}">
        <p14:creationId xmlns:p14="http://schemas.microsoft.com/office/powerpoint/2010/main" val="5304840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Pie Chart </a:t>
            </a:r>
          </a:p>
        </p:txBody>
      </p:sp>
      <p:sp>
        <p:nvSpPr>
          <p:cNvPr id="3" name="Content Placeholder 2"/>
          <p:cNvSpPr>
            <a:spLocks noGrp="1"/>
          </p:cNvSpPr>
          <p:nvPr>
            <p:ph sz="quarter" idx="1"/>
          </p:nvPr>
        </p:nvSpPr>
        <p:spPr/>
        <p:txBody>
          <a:bodyPr>
            <a:normAutofit/>
          </a:bodyPr>
          <a:lstStyle/>
          <a:p>
            <a:r>
              <a:rPr lang="en-US" dirty="0"/>
              <a:t>Pie charts are probably the most common statistical charts used for graphing </a:t>
            </a:r>
            <a:r>
              <a:rPr lang="en-US" dirty="0" err="1"/>
              <a:t>univariate</a:t>
            </a:r>
            <a:r>
              <a:rPr lang="en-US" dirty="0"/>
              <a:t> discrete data but are generally regarded as poor devices for </a:t>
            </a:r>
            <a:r>
              <a:rPr lang="en-US" dirty="0" err="1"/>
              <a:t>visualising</a:t>
            </a:r>
            <a:r>
              <a:rPr lang="en-US" dirty="0"/>
              <a:t> data. </a:t>
            </a:r>
          </a:p>
          <a:p>
            <a:r>
              <a:rPr lang="en-US" dirty="0"/>
              <a:t>Pie charts are used for representing the relative frequencies associated with the observed value of </a:t>
            </a:r>
            <a:r>
              <a:rPr lang="en-IE" dirty="0"/>
              <a:t>a categorical (discrete) variable.</a:t>
            </a:r>
          </a:p>
        </p:txBody>
      </p:sp>
    </p:spTree>
    <p:extLst>
      <p:ext uri="{BB962C8B-B14F-4D97-AF65-F5344CB8AC3E}">
        <p14:creationId xmlns:p14="http://schemas.microsoft.com/office/powerpoint/2010/main" val="9469426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The pie chart consists of circles subdivided into</a:t>
            </a:r>
          </a:p>
          <a:p>
            <a:pPr marL="0" indent="0">
              <a:buNone/>
            </a:pPr>
            <a:r>
              <a:rPr lang="en-US" dirty="0"/>
              <a:t>     sectors whose size is proportional to the quantities. </a:t>
            </a:r>
          </a:p>
          <a:p>
            <a:r>
              <a:rPr lang="en-IE" dirty="0"/>
              <a:t>They are really only suitable for percentage/proportion data. </a:t>
            </a:r>
            <a:endParaRPr lang="en-US" dirty="0"/>
          </a:p>
          <a:p>
            <a:r>
              <a:rPr lang="en-US" dirty="0"/>
              <a:t>They are often used to </a:t>
            </a:r>
            <a:r>
              <a:rPr lang="en-US" dirty="0" err="1"/>
              <a:t>visualise</a:t>
            </a:r>
            <a:r>
              <a:rPr lang="en-US" dirty="0"/>
              <a:t> the responses to surveys where a few categories are used e.g. yes/no/don’t </a:t>
            </a:r>
            <a:r>
              <a:rPr lang="en-IE" dirty="0"/>
              <a:t>know.</a:t>
            </a:r>
          </a:p>
          <a:p>
            <a:r>
              <a:rPr lang="en-IE" dirty="0"/>
              <a:t>Do not use 3D.</a:t>
            </a:r>
          </a:p>
          <a:p>
            <a:endParaRPr lang="en-IE" dirty="0"/>
          </a:p>
        </p:txBody>
      </p:sp>
    </p:spTree>
    <p:extLst>
      <p:ext uri="{BB962C8B-B14F-4D97-AF65-F5344CB8AC3E}">
        <p14:creationId xmlns:p14="http://schemas.microsoft.com/office/powerpoint/2010/main" val="7218133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Pie Charts: Perceptually Difficult</a:t>
            </a:r>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51620" y="1700808"/>
            <a:ext cx="7164796"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1375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E"/>
          </a:p>
        </p:txBody>
      </p:sp>
      <p:sp>
        <p:nvSpPr>
          <p:cNvPr id="5" name="Text Placeholder 4"/>
          <p:cNvSpPr>
            <a:spLocks noGrp="1"/>
          </p:cNvSpPr>
          <p:nvPr>
            <p:ph type="body" idx="1"/>
          </p:nvPr>
        </p:nvSpPr>
        <p:spPr/>
        <p:txBody>
          <a:bodyPr>
            <a:normAutofit/>
          </a:bodyPr>
          <a:lstStyle/>
          <a:p>
            <a:r>
              <a:rPr lang="en-IE" sz="3200" dirty="0"/>
              <a:t>2. Data Types</a:t>
            </a:r>
          </a:p>
        </p:txBody>
      </p:sp>
    </p:spTree>
    <p:extLst>
      <p:ext uri="{BB962C8B-B14F-4D97-AF65-F5344CB8AC3E}">
        <p14:creationId xmlns:p14="http://schemas.microsoft.com/office/powerpoint/2010/main" val="31673270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US" dirty="0"/>
              <a:t>As part of an overall study of traffic patterns on the M50 motorway the National Roads Authority (NRA) distributed 30,000 questionnaires to motorists during a two week</a:t>
            </a:r>
          </a:p>
          <a:p>
            <a:pPr marL="0" indent="0">
              <a:buNone/>
            </a:pPr>
            <a:r>
              <a:rPr lang="en-US" dirty="0"/>
              <a:t>    period. </a:t>
            </a:r>
          </a:p>
          <a:p>
            <a:r>
              <a:rPr lang="en-US" dirty="0"/>
              <a:t>One question asked for the number of people in the vehicle at the time of the survey. </a:t>
            </a:r>
          </a:p>
          <a:p>
            <a:r>
              <a:rPr lang="en-US" dirty="0"/>
              <a:t>A total of 10,000 questionnaires were returned to the NRA and the percentage vehicle occupancy was calculated  (see Table 6 ).</a:t>
            </a:r>
          </a:p>
          <a:p>
            <a:r>
              <a:rPr lang="en-US" dirty="0"/>
              <a:t>A pie chart of this data is shown in Figure 8.</a:t>
            </a:r>
            <a:endParaRPr lang="en-IE" dirty="0"/>
          </a:p>
        </p:txBody>
      </p:sp>
    </p:spTree>
    <p:extLst>
      <p:ext uri="{BB962C8B-B14F-4D97-AF65-F5344CB8AC3E}">
        <p14:creationId xmlns:p14="http://schemas.microsoft.com/office/powerpoint/2010/main" val="5110170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Table 6</a:t>
            </a:r>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7363916"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3468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Figure 8: Distribution of Vehicle Occupancy the M50.</a:t>
            </a:r>
          </a:p>
        </p:txBody>
      </p:sp>
      <p:pic>
        <p:nvPicPr>
          <p:cNvPr id="717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14400" y="1700808"/>
            <a:ext cx="7772400"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3597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Pie charts are, in effect, the same as bar charts that we examined earlier except that bar charts are based on Cartesian co-ordinates (</a:t>
            </a:r>
            <a:r>
              <a:rPr lang="en-US" dirty="0" err="1"/>
              <a:t>x,y</a:t>
            </a:r>
            <a:r>
              <a:rPr lang="en-US" dirty="0"/>
              <a:t>) whereas for pie charts the data are transformed to polar co-ordinates (r, </a:t>
            </a:r>
            <a:r>
              <a:rPr lang="el-GR" dirty="0">
                <a:latin typeface="Cambria Math"/>
                <a:ea typeface="Cambria Math"/>
              </a:rPr>
              <a:t>ϕ</a:t>
            </a:r>
            <a:r>
              <a:rPr lang="en-US" dirty="0"/>
              <a:t>).</a:t>
            </a:r>
            <a:endParaRPr lang="en-IE" dirty="0"/>
          </a:p>
        </p:txBody>
      </p:sp>
    </p:spTree>
    <p:extLst>
      <p:ext uri="{BB962C8B-B14F-4D97-AF65-F5344CB8AC3E}">
        <p14:creationId xmlns:p14="http://schemas.microsoft.com/office/powerpoint/2010/main" val="81844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Pie Charts Disadvantages</a:t>
            </a:r>
          </a:p>
        </p:txBody>
      </p:sp>
      <p:sp>
        <p:nvSpPr>
          <p:cNvPr id="3" name="Content Placeholder 2"/>
          <p:cNvSpPr>
            <a:spLocks noGrp="1"/>
          </p:cNvSpPr>
          <p:nvPr>
            <p:ph sz="quarter" idx="1"/>
          </p:nvPr>
        </p:nvSpPr>
        <p:spPr/>
        <p:txBody>
          <a:bodyPr/>
          <a:lstStyle/>
          <a:p>
            <a:r>
              <a:rPr lang="en-US" dirty="0"/>
              <a:t>The Pie chart has several drawbacks as a </a:t>
            </a:r>
            <a:r>
              <a:rPr lang="en-US" dirty="0" err="1"/>
              <a:t>visualisation</a:t>
            </a:r>
            <a:r>
              <a:rPr lang="en-US" dirty="0"/>
              <a:t> tool.</a:t>
            </a:r>
          </a:p>
          <a:p>
            <a:r>
              <a:rPr lang="en-US" dirty="0"/>
              <a:t>Firstly they force us to make an angular comparison</a:t>
            </a:r>
          </a:p>
          <a:p>
            <a:r>
              <a:rPr lang="en-US" dirty="0"/>
              <a:t> The human eye cannot perceive areas very well so comparative assessment of the magnitude of the different slices is difficult (see aside on following slides). </a:t>
            </a:r>
            <a:endParaRPr lang="en-IE" dirty="0"/>
          </a:p>
        </p:txBody>
      </p:sp>
    </p:spTree>
    <p:extLst>
      <p:ext uri="{BB962C8B-B14F-4D97-AF65-F5344CB8AC3E}">
        <p14:creationId xmlns:p14="http://schemas.microsoft.com/office/powerpoint/2010/main" val="14603110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Aside: Psychophysics </a:t>
            </a:r>
          </a:p>
        </p:txBody>
      </p:sp>
      <p:sp>
        <p:nvSpPr>
          <p:cNvPr id="3" name="Content Placeholder 2"/>
          <p:cNvSpPr>
            <a:spLocks noGrp="1"/>
          </p:cNvSpPr>
          <p:nvPr>
            <p:ph sz="quarter" idx="1"/>
          </p:nvPr>
        </p:nvSpPr>
        <p:spPr/>
        <p:txBody>
          <a:bodyPr>
            <a:normAutofit/>
          </a:bodyPr>
          <a:lstStyle/>
          <a:p>
            <a:r>
              <a:rPr lang="en-US" dirty="0"/>
              <a:t>This arises because the perceived magnitude of the slices</a:t>
            </a:r>
          </a:p>
          <a:p>
            <a:pPr marL="0" indent="0">
              <a:buNone/>
            </a:pPr>
            <a:r>
              <a:rPr lang="en-US" dirty="0"/>
              <a:t>    are not a linear function of the actual values (Figure 9).</a:t>
            </a:r>
          </a:p>
          <a:p>
            <a:r>
              <a:rPr lang="en-US" dirty="0"/>
              <a:t>This is true of a range of stimuli including perceptions of shock or taste and is the basis behind the field of </a:t>
            </a:r>
            <a:r>
              <a:rPr lang="en-US" b="1" i="1" dirty="0"/>
              <a:t>psychophysics</a:t>
            </a:r>
            <a:r>
              <a:rPr lang="en-US" dirty="0"/>
              <a:t> (coined by the German biologist and physicist Gustav Theodor Fechner).</a:t>
            </a:r>
          </a:p>
          <a:p>
            <a:endParaRPr lang="en-IE" dirty="0"/>
          </a:p>
          <a:p>
            <a:endParaRPr lang="en-IE" dirty="0"/>
          </a:p>
        </p:txBody>
      </p:sp>
    </p:spTree>
    <p:extLst>
      <p:ext uri="{BB962C8B-B14F-4D97-AF65-F5344CB8AC3E}">
        <p14:creationId xmlns:p14="http://schemas.microsoft.com/office/powerpoint/2010/main" val="28943101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JND</a:t>
            </a:r>
          </a:p>
        </p:txBody>
      </p:sp>
      <p:sp>
        <p:nvSpPr>
          <p:cNvPr id="3" name="Content Placeholder 2"/>
          <p:cNvSpPr>
            <a:spLocks noGrp="1"/>
          </p:cNvSpPr>
          <p:nvPr>
            <p:ph sz="quarter" idx="1"/>
          </p:nvPr>
        </p:nvSpPr>
        <p:spPr/>
        <p:txBody>
          <a:bodyPr/>
          <a:lstStyle/>
          <a:p>
            <a:r>
              <a:rPr lang="en-US" dirty="0"/>
              <a:t>The theory of psychophysics is built on the term just-noticeable-difference (JND).</a:t>
            </a:r>
          </a:p>
          <a:p>
            <a:r>
              <a:rPr lang="en-US" dirty="0"/>
              <a:t>The JND is the change in magnitude of a stimulus needed to produce a JND in sensation. </a:t>
            </a:r>
          </a:p>
          <a:p>
            <a:r>
              <a:rPr lang="en-US" dirty="0"/>
              <a:t>This effect was determined by the German, scientist Ernst Heinrich, to be a </a:t>
            </a:r>
            <a:r>
              <a:rPr lang="en-IE" dirty="0"/>
              <a:t>constant.</a:t>
            </a:r>
            <a:endParaRPr lang="en-US" dirty="0"/>
          </a:p>
          <a:p>
            <a:endParaRPr lang="en-IE" dirty="0"/>
          </a:p>
        </p:txBody>
      </p:sp>
    </p:spTree>
    <p:extLst>
      <p:ext uri="{BB962C8B-B14F-4D97-AF65-F5344CB8AC3E}">
        <p14:creationId xmlns:p14="http://schemas.microsoft.com/office/powerpoint/2010/main" val="1184143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US" dirty="0"/>
              <a:t>If a kilogram of weight is placed on each of your two hands you should perceive no difference in weight between the two.</a:t>
            </a:r>
          </a:p>
          <a:p>
            <a:r>
              <a:rPr lang="en-US" dirty="0"/>
              <a:t>If more weight is added to only one hand you will only notice the difference in weight between the two hands after an extra</a:t>
            </a:r>
          </a:p>
          <a:p>
            <a:pPr marL="0" indent="0">
              <a:buNone/>
            </a:pPr>
            <a:r>
              <a:rPr lang="en-US" dirty="0"/>
              <a:t>    0.1 kilograms or 10 per cent is added to one hand.</a:t>
            </a:r>
            <a:endParaRPr lang="en-IE" dirty="0"/>
          </a:p>
        </p:txBody>
      </p:sp>
    </p:spTree>
    <p:extLst>
      <p:ext uri="{BB962C8B-B14F-4D97-AF65-F5344CB8AC3E}">
        <p14:creationId xmlns:p14="http://schemas.microsoft.com/office/powerpoint/2010/main" val="4797918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Similarly, if you place 10 kilograms of weight on both hands it is only after an extra one kilogram (10 per cent) is added to one hand will the extra weight be perceived. </a:t>
            </a:r>
          </a:p>
          <a:p>
            <a:r>
              <a:rPr lang="en-US" dirty="0"/>
              <a:t>The 10 per cent threshold differs for individuals and for different stimuli but is generally constant within an experiment.</a:t>
            </a:r>
            <a:endParaRPr lang="en-IE" dirty="0"/>
          </a:p>
        </p:txBody>
      </p:sp>
    </p:spTree>
    <p:extLst>
      <p:ext uri="{BB962C8B-B14F-4D97-AF65-F5344CB8AC3E}">
        <p14:creationId xmlns:p14="http://schemas.microsoft.com/office/powerpoint/2010/main" val="2726044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a:bodyPr>
          <a:lstStyle/>
          <a:p>
            <a:r>
              <a:rPr lang="en-US" dirty="0"/>
              <a:t>A plot of psychophysical functions for length and area functions is shown in Figure 9.</a:t>
            </a:r>
          </a:p>
          <a:p>
            <a:r>
              <a:rPr lang="en-US" dirty="0"/>
              <a:t>The graph plots intensity of the stimuli on the x-axis while the perception of the stimuli or sensation is plotted on the y-axis. </a:t>
            </a:r>
          </a:p>
          <a:p>
            <a:r>
              <a:rPr lang="en-US" dirty="0"/>
              <a:t>Intensity can be regarded as actual data whereas sensation can be interpreted as the individuals perceived magnitude of the data. </a:t>
            </a:r>
          </a:p>
        </p:txBody>
      </p:sp>
    </p:spTree>
    <p:extLst>
      <p:ext uri="{BB962C8B-B14F-4D97-AF65-F5344CB8AC3E}">
        <p14:creationId xmlns:p14="http://schemas.microsoft.com/office/powerpoint/2010/main" val="142176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normAutofit fontScale="92500"/>
          </a:bodyPr>
          <a:lstStyle/>
          <a:p>
            <a:r>
              <a:rPr lang="en-US" sz="3200" dirty="0"/>
              <a:t>A common mistake in data design is to place all the emphasis on the visual layout, and ignore your data. </a:t>
            </a:r>
          </a:p>
          <a:p>
            <a:r>
              <a:rPr lang="en-US" sz="3200" dirty="0"/>
              <a:t>This leads to graphics that lack context and provide little value.</a:t>
            </a:r>
            <a:endParaRPr lang="en-IE" sz="3200" dirty="0"/>
          </a:p>
          <a:p>
            <a:r>
              <a:rPr lang="en-IE" sz="3200" dirty="0"/>
              <a:t>Before we can attempt to make choices about what graphics to choose, it is useful to categorise the data.</a:t>
            </a:r>
          </a:p>
          <a:p>
            <a:r>
              <a:rPr lang="en-IE" sz="3200" dirty="0"/>
              <a:t>We will look at two common statistical classifications</a:t>
            </a:r>
            <a:r>
              <a:rPr lang="en-IE" dirty="0"/>
              <a:t>.</a:t>
            </a:r>
          </a:p>
        </p:txBody>
      </p:sp>
    </p:spTree>
    <p:extLst>
      <p:ext uri="{BB962C8B-B14F-4D97-AF65-F5344CB8AC3E}">
        <p14:creationId xmlns:p14="http://schemas.microsoft.com/office/powerpoint/2010/main" val="40870862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Length</a:t>
            </a:r>
          </a:p>
        </p:txBody>
      </p:sp>
      <p:sp>
        <p:nvSpPr>
          <p:cNvPr id="3" name="Content Placeholder 2"/>
          <p:cNvSpPr>
            <a:spLocks noGrp="1"/>
          </p:cNvSpPr>
          <p:nvPr>
            <p:ph sz="quarter" idx="1"/>
          </p:nvPr>
        </p:nvSpPr>
        <p:spPr/>
        <p:txBody>
          <a:bodyPr>
            <a:normAutofit/>
          </a:bodyPr>
          <a:lstStyle/>
          <a:p>
            <a:r>
              <a:rPr lang="en-US" dirty="0"/>
              <a:t>From the plot the relationship between length and the perception of length is one to one.</a:t>
            </a:r>
            <a:endParaRPr lang="en-IE" dirty="0"/>
          </a:p>
          <a:p>
            <a:r>
              <a:rPr lang="en-IE" dirty="0"/>
              <a:t>This </a:t>
            </a:r>
            <a:r>
              <a:rPr lang="en-US" dirty="0"/>
              <a:t>means that graphs using a length attribute (e.g. bar or line charts) are more effective for </a:t>
            </a:r>
            <a:r>
              <a:rPr lang="en-US" dirty="0" err="1"/>
              <a:t>visualising</a:t>
            </a:r>
            <a:r>
              <a:rPr lang="en-US" dirty="0"/>
              <a:t> the relative magnitudes of different categories. </a:t>
            </a:r>
          </a:p>
        </p:txBody>
      </p:sp>
    </p:spTree>
    <p:extLst>
      <p:ext uri="{BB962C8B-B14F-4D97-AF65-F5344CB8AC3E}">
        <p14:creationId xmlns:p14="http://schemas.microsoft.com/office/powerpoint/2010/main" val="36218731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Area</a:t>
            </a:r>
          </a:p>
        </p:txBody>
      </p:sp>
      <p:sp>
        <p:nvSpPr>
          <p:cNvPr id="3" name="Content Placeholder 2"/>
          <p:cNvSpPr>
            <a:spLocks noGrp="1"/>
          </p:cNvSpPr>
          <p:nvPr>
            <p:ph sz="quarter" idx="1"/>
          </p:nvPr>
        </p:nvSpPr>
        <p:spPr/>
        <p:txBody>
          <a:bodyPr>
            <a:normAutofit/>
          </a:bodyPr>
          <a:lstStyle/>
          <a:p>
            <a:r>
              <a:rPr lang="en-US" dirty="0"/>
              <a:t>For area attributes, the relationship between data and perception is non-linear suggesting a differential between </a:t>
            </a:r>
            <a:r>
              <a:rPr lang="en-IE" dirty="0"/>
              <a:t>actual and perceived magnitudes.</a:t>
            </a:r>
          </a:p>
          <a:p>
            <a:r>
              <a:rPr lang="en-US" dirty="0"/>
              <a:t>For example, from Figure 9 an intensity of 5 units</a:t>
            </a:r>
          </a:p>
          <a:p>
            <a:pPr marL="0" indent="0">
              <a:buNone/>
            </a:pPr>
            <a:r>
              <a:rPr lang="en-US" dirty="0"/>
              <a:t>    (actual data) produces a sensation or perception of just over    </a:t>
            </a:r>
          </a:p>
          <a:p>
            <a:pPr marL="0" indent="0">
              <a:buNone/>
            </a:pPr>
            <a:r>
              <a:rPr lang="en-US" dirty="0"/>
              <a:t>    3 units.</a:t>
            </a:r>
          </a:p>
          <a:p>
            <a:r>
              <a:rPr lang="en-US" dirty="0"/>
              <a:t>Also note that when designers adjust diameter rather than area to match the data, more problems are created.</a:t>
            </a:r>
          </a:p>
          <a:p>
            <a:r>
              <a:rPr lang="en-US" dirty="0"/>
              <a:t>See example on following slides.</a:t>
            </a:r>
          </a:p>
          <a:p>
            <a:pPr marL="0" indent="0">
              <a:buNone/>
            </a:pPr>
            <a:r>
              <a:rPr lang="en-US" dirty="0"/>
              <a:t> </a:t>
            </a:r>
            <a:endParaRPr lang="en-IE" dirty="0"/>
          </a:p>
          <a:p>
            <a:endParaRPr lang="en-IE" dirty="0"/>
          </a:p>
        </p:txBody>
      </p:sp>
    </p:spTree>
    <p:extLst>
      <p:ext uri="{BB962C8B-B14F-4D97-AF65-F5344CB8AC3E}">
        <p14:creationId xmlns:p14="http://schemas.microsoft.com/office/powerpoint/2010/main" val="5759171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Figure 9: </a:t>
            </a:r>
            <a:r>
              <a:rPr lang="en-US" dirty="0"/>
              <a:t>Psychophysical Functions for Length and Area Stimuli</a:t>
            </a:r>
            <a:endParaRPr lang="en-IE" dirty="0"/>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63535" y="1447800"/>
            <a:ext cx="707413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42442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End of Aside: Apple Example</a:t>
            </a:r>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568" y="1613182"/>
            <a:ext cx="7560839" cy="412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9097245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a:t>Apple get the advantage of the presentation distortion.</a:t>
            </a:r>
          </a:p>
          <a:p>
            <a:r>
              <a:rPr lang="en-IE" dirty="0"/>
              <a:t>Also, our eyes are better at perceiving green than the bordering colours. </a:t>
            </a:r>
          </a:p>
          <a:p>
            <a:r>
              <a:rPr lang="en-IE" dirty="0"/>
              <a:t>Inclusion of numbers is good </a:t>
            </a:r>
          </a:p>
          <a:p>
            <a:pPr lvl="1"/>
            <a:r>
              <a:rPr lang="en-IE" dirty="0"/>
              <a:t>However they force us to do the math.</a:t>
            </a:r>
          </a:p>
          <a:p>
            <a:pPr lvl="1"/>
            <a:r>
              <a:rPr lang="en-IE" dirty="0"/>
              <a:t>Thus we lose the advantage of the </a:t>
            </a:r>
            <a:r>
              <a:rPr lang="en-IE" dirty="0" err="1"/>
              <a:t>visualisaion</a:t>
            </a:r>
            <a:r>
              <a:rPr lang="en-IE" dirty="0"/>
              <a:t>. </a:t>
            </a:r>
          </a:p>
        </p:txBody>
      </p:sp>
    </p:spTree>
    <p:extLst>
      <p:ext uri="{BB962C8B-B14F-4D97-AF65-F5344CB8AC3E}">
        <p14:creationId xmlns:p14="http://schemas.microsoft.com/office/powerpoint/2010/main" val="38686027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Pie Charts Disadvantages</a:t>
            </a:r>
          </a:p>
        </p:txBody>
      </p:sp>
      <p:sp>
        <p:nvSpPr>
          <p:cNvPr id="3" name="Content Placeholder 2"/>
          <p:cNvSpPr>
            <a:spLocks noGrp="1"/>
          </p:cNvSpPr>
          <p:nvPr>
            <p:ph sz="quarter" idx="1"/>
          </p:nvPr>
        </p:nvSpPr>
        <p:spPr/>
        <p:txBody>
          <a:bodyPr/>
          <a:lstStyle/>
          <a:p>
            <a:r>
              <a:rPr lang="en-US" dirty="0"/>
              <a:t>Another disadvantage of pie charts is that they are only suitable for representing a small number of distinct categories. </a:t>
            </a:r>
          </a:p>
          <a:p>
            <a:r>
              <a:rPr lang="en-US" dirty="0"/>
              <a:t>For example, plotting the number of pedestrians killed in Ireland by month between 1988 and 1999 in Ireland as a pie chart as shown in Figure 10.</a:t>
            </a:r>
          </a:p>
        </p:txBody>
      </p:sp>
    </p:spTree>
    <p:extLst>
      <p:ext uri="{BB962C8B-B14F-4D97-AF65-F5344CB8AC3E}">
        <p14:creationId xmlns:p14="http://schemas.microsoft.com/office/powerpoint/2010/main" val="31737111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Figure 10: </a:t>
            </a:r>
            <a:r>
              <a:rPr lang="en-US" dirty="0"/>
              <a:t>Pedestrians Killed in Ireland Classified by Month, 1988-1999</a:t>
            </a:r>
            <a:endParaRPr lang="en-IE" dirty="0"/>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03648" y="1516345"/>
            <a:ext cx="6552728" cy="4360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58594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a:t>This graphic produces a cluttered image of 12 sectors representing the 12 months of the year. </a:t>
            </a:r>
          </a:p>
          <a:p>
            <a:r>
              <a:rPr lang="en-US" dirty="0"/>
              <a:t>It is very difficult to </a:t>
            </a:r>
            <a:r>
              <a:rPr lang="en-US" dirty="0" err="1"/>
              <a:t>visualise</a:t>
            </a:r>
            <a:r>
              <a:rPr lang="en-US" dirty="0"/>
              <a:t> the monthly variation in accidents from this chart. </a:t>
            </a:r>
          </a:p>
          <a:p>
            <a:r>
              <a:rPr lang="en-US" dirty="0"/>
              <a:t>In contrast the alternative bar chart representation in Figure 11 allows the monthly variation in fatal accidents and a striking U shape to be readily viewed.</a:t>
            </a:r>
            <a:endParaRPr lang="en-IE" dirty="0"/>
          </a:p>
        </p:txBody>
      </p:sp>
    </p:spTree>
    <p:extLst>
      <p:ext uri="{BB962C8B-B14F-4D97-AF65-F5344CB8AC3E}">
        <p14:creationId xmlns:p14="http://schemas.microsoft.com/office/powerpoint/2010/main" val="18725028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Figure 11: </a:t>
            </a:r>
            <a:r>
              <a:rPr lang="en-US" dirty="0"/>
              <a:t>Pedestrians Killed in Ireland Classified by Month, 1988-1999</a:t>
            </a:r>
            <a:endParaRPr lang="en-IE" dirty="0"/>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99592" y="1847876"/>
            <a:ext cx="7560840" cy="4461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46899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a:bodyPr>
          <a:lstStyle/>
          <a:p>
            <a:r>
              <a:rPr lang="en-US" dirty="0"/>
              <a:t>One further difficulty with pie charts is that it is difficult to compare subgroups. </a:t>
            </a:r>
          </a:p>
          <a:p>
            <a:r>
              <a:rPr lang="en-US" dirty="0"/>
              <a:t>For bar and line charts we will see that it is possible to compare two or more subgroups using stratified or grouped line or bar charts. </a:t>
            </a:r>
          </a:p>
          <a:p>
            <a:r>
              <a:rPr lang="en-US" dirty="0"/>
              <a:t>However, there is no easy way of computing a pie chart that allows for comparisons between groups.</a:t>
            </a:r>
          </a:p>
          <a:p>
            <a:r>
              <a:rPr lang="en-IE" dirty="0"/>
              <a:t>The </a:t>
            </a:r>
            <a:r>
              <a:rPr lang="en-US" dirty="0"/>
              <a:t>solution in this case is to compute a different pie chart for each group and visually compare the respective slices in each group.</a:t>
            </a:r>
            <a:endParaRPr lang="en-IE" dirty="0"/>
          </a:p>
        </p:txBody>
      </p:sp>
    </p:spTree>
    <p:extLst>
      <p:ext uri="{BB962C8B-B14F-4D97-AF65-F5344CB8AC3E}">
        <p14:creationId xmlns:p14="http://schemas.microsoft.com/office/powerpoint/2010/main" val="537035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EC710E0D8D9544ACF2EC91479BAAFD" ma:contentTypeVersion="4" ma:contentTypeDescription="Create a new document." ma:contentTypeScope="" ma:versionID="6e6bf18a2d2f39515e9633d62baef453">
  <xsd:schema xmlns:xsd="http://www.w3.org/2001/XMLSchema" xmlns:xs="http://www.w3.org/2001/XMLSchema" xmlns:p="http://schemas.microsoft.com/office/2006/metadata/properties" xmlns:ns2="58bbdef7-c38a-4b98-9990-6977a493c6fe" targetNamespace="http://schemas.microsoft.com/office/2006/metadata/properties" ma:root="true" ma:fieldsID="15288ca21aea8afc70788cfcbe078e1d" ns2:_="">
    <xsd:import namespace="58bbdef7-c38a-4b98-9990-6977a493c6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bbdef7-c38a-4b98-9990-6977a493c6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C8660F-5988-4310-9AB0-E251655E4ACC}"/>
</file>

<file path=customXml/itemProps2.xml><?xml version="1.0" encoding="utf-8"?>
<ds:datastoreItem xmlns:ds="http://schemas.openxmlformats.org/officeDocument/2006/customXml" ds:itemID="{AAD06CEA-198F-49A1-8C34-7B8B29824873}"/>
</file>

<file path=customXml/itemProps3.xml><?xml version="1.0" encoding="utf-8"?>
<ds:datastoreItem xmlns:ds="http://schemas.openxmlformats.org/officeDocument/2006/customXml" ds:itemID="{85DFF371-CEEE-4530-AB28-56A749EB5BBA}"/>
</file>

<file path=docProps/app.xml><?xml version="1.0" encoding="utf-8"?>
<Properties xmlns="http://schemas.openxmlformats.org/officeDocument/2006/extended-properties" xmlns:vt="http://schemas.openxmlformats.org/officeDocument/2006/docPropsVTypes">
  <Template>Equity</Template>
  <TotalTime>0</TotalTime>
  <Words>5836</Words>
  <Application>Microsoft Office PowerPoint</Application>
  <PresentationFormat>On-screen Show (4:3)</PresentationFormat>
  <Paragraphs>418</Paragraphs>
  <Slides>130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130</vt:i4>
      </vt:variant>
    </vt:vector>
  </HeadingPairs>
  <TitlesOfParts>
    <vt:vector size="136" baseType="lpstr">
      <vt:lpstr>Calibri</vt:lpstr>
      <vt:lpstr>Cambria Math</vt:lpstr>
      <vt:lpstr>Franklin Gothic Book</vt:lpstr>
      <vt:lpstr>Perpetua</vt:lpstr>
      <vt:lpstr>Wingdings 2</vt:lpstr>
      <vt:lpstr>Equity</vt:lpstr>
      <vt:lpstr>Creative Coding 2</vt:lpstr>
      <vt:lpstr>PowerPoint Presentation</vt:lpstr>
      <vt:lpstr>Overview</vt:lpstr>
      <vt:lpstr>Section 1  </vt:lpstr>
      <vt:lpstr>PowerPoint Presentation</vt:lpstr>
      <vt:lpstr>PowerPoint Presentation</vt:lpstr>
      <vt:lpstr>PowerPoint Presentation</vt:lpstr>
      <vt:lpstr>PowerPoint Presentation</vt:lpstr>
      <vt:lpstr>PowerPoint Presentation</vt:lpstr>
      <vt:lpstr>Discrete versus Continuous Data</vt:lpstr>
      <vt:lpstr>Discrete Data</vt:lpstr>
      <vt:lpstr>PowerPoint Presentation</vt:lpstr>
      <vt:lpstr>PowerPoint Presentation</vt:lpstr>
      <vt:lpstr>PowerPoint Presentation</vt:lpstr>
      <vt:lpstr>Continuous Data</vt:lpstr>
      <vt:lpstr>PowerPoint Presentation</vt:lpstr>
      <vt:lpstr>PowerPoint Presentation</vt:lpstr>
      <vt:lpstr>Discrete or Continuous?</vt:lpstr>
      <vt:lpstr>Univariate, Bivariate or Multivariate Data?</vt:lpstr>
      <vt:lpstr>Definition</vt:lpstr>
      <vt:lpstr>Example </vt:lpstr>
      <vt:lpstr>Numeric vs Non-numeric</vt:lpstr>
      <vt:lpstr>PowerPoint Presentation</vt:lpstr>
      <vt:lpstr>1. Continuous Data (Univariate)</vt:lpstr>
      <vt:lpstr>Outliers</vt:lpstr>
      <vt:lpstr>Example </vt:lpstr>
      <vt:lpstr>Table 1</vt:lpstr>
      <vt:lpstr>PowerPoint Presentation</vt:lpstr>
      <vt:lpstr>PowerPoint Presentation</vt:lpstr>
      <vt:lpstr>Calculating the Number of Intervals </vt:lpstr>
      <vt:lpstr>Table 2</vt:lpstr>
      <vt:lpstr>Calculating the Width of Each Interval</vt:lpstr>
      <vt:lpstr>PowerPoint Presentation</vt:lpstr>
      <vt:lpstr>Table 3</vt:lpstr>
      <vt:lpstr>Figure 1</vt:lpstr>
      <vt:lpstr>Measures of Location and Dispersion</vt:lpstr>
      <vt:lpstr>Discrete Data</vt:lpstr>
      <vt:lpstr>Dot Plots</vt:lpstr>
      <vt:lpstr>Example</vt:lpstr>
      <vt:lpstr>Figure 2: Dot plot of Motor Insurance Quotes</vt:lpstr>
      <vt:lpstr>PowerPoint Presentation</vt:lpstr>
      <vt:lpstr>Figure 3</vt:lpstr>
      <vt:lpstr>Or</vt:lpstr>
      <vt:lpstr>PowerPoint Presentation</vt:lpstr>
      <vt:lpstr>Example</vt:lpstr>
      <vt:lpstr>PowerPoint Presentation</vt:lpstr>
      <vt:lpstr>Figure 4</vt:lpstr>
      <vt:lpstr>PowerPoint Presentation</vt:lpstr>
      <vt:lpstr>Stem and Leaf Plots</vt:lpstr>
      <vt:lpstr>Example</vt:lpstr>
      <vt:lpstr>Table 4</vt:lpstr>
      <vt:lpstr>PowerPoint Presentation</vt:lpstr>
      <vt:lpstr>PowerPoint Presentation</vt:lpstr>
      <vt:lpstr>Figure 5: Stem and Leaf Plot for the Times of a Sample of 30 Road Accidents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Discrete Data (Univariate) </vt:lpstr>
      <vt:lpstr>Bar Chart </vt:lpstr>
      <vt:lpstr>Figure 6</vt:lpstr>
      <vt:lpstr>PowerPoint Presentation</vt:lpstr>
      <vt:lpstr>Bar Charts </vt:lpstr>
      <vt:lpstr>Scales</vt:lpstr>
      <vt:lpstr>3D</vt:lpstr>
      <vt:lpstr>Pareto Chart </vt:lpstr>
      <vt:lpstr>PowerPoint Presentation</vt:lpstr>
      <vt:lpstr>Example 1</vt:lpstr>
      <vt:lpstr>Figure 7a</vt:lpstr>
      <vt:lpstr>Example 2</vt:lpstr>
      <vt:lpstr>Table 5</vt:lpstr>
      <vt:lpstr>Figure 7b </vt:lpstr>
      <vt:lpstr>Pie Chart</vt:lpstr>
      <vt:lpstr>Pie Chart </vt:lpstr>
      <vt:lpstr>PowerPoint Presentation</vt:lpstr>
      <vt:lpstr>Pie Charts: Perceptually Difficult</vt:lpstr>
      <vt:lpstr>Example</vt:lpstr>
      <vt:lpstr>Table 6</vt:lpstr>
      <vt:lpstr>Figure 8: Distribution of Vehicle Occupancy the M50.</vt:lpstr>
      <vt:lpstr>PowerPoint Presentation</vt:lpstr>
      <vt:lpstr>Pie Charts Disadvantages</vt:lpstr>
      <vt:lpstr>Aside: Psychophysics </vt:lpstr>
      <vt:lpstr>JND</vt:lpstr>
      <vt:lpstr>Example</vt:lpstr>
      <vt:lpstr>PowerPoint Presentation</vt:lpstr>
      <vt:lpstr>PowerPoint Presentation</vt:lpstr>
      <vt:lpstr>Length</vt:lpstr>
      <vt:lpstr>Area</vt:lpstr>
      <vt:lpstr>Figure 9: Psychophysical Functions for Length and Area Stimuli</vt:lpstr>
      <vt:lpstr>End of Aside: Apple Example</vt:lpstr>
      <vt:lpstr>PowerPoint Presentation</vt:lpstr>
      <vt:lpstr>Pie Charts Disadvantages</vt:lpstr>
      <vt:lpstr>Figure 10: Pedestrians Killed in Ireland Classified by Month, 1988-1999</vt:lpstr>
      <vt:lpstr>PowerPoint Presentation</vt:lpstr>
      <vt:lpstr>Figure 11: Pedestrians Killed in Ireland Classified by Month, 1988-1999</vt:lpstr>
      <vt:lpstr>PowerPoint Presentation</vt:lpstr>
      <vt:lpstr>Example</vt:lpstr>
      <vt:lpstr>Figure 12</vt:lpstr>
      <vt:lpstr>PowerPoint Presentation</vt:lpstr>
      <vt:lpstr>Figure 13</vt:lpstr>
      <vt:lpstr>Area Example Where We Dontate vs Diseases that Kill Us </vt:lpstr>
      <vt:lpstr>Improvements 1</vt:lpstr>
      <vt:lpstr>Improvements 2</vt:lpstr>
      <vt:lpstr>Improvements 3</vt:lpstr>
      <vt:lpstr>3. Both Variables Continuous (Bivariate)</vt:lpstr>
      <vt:lpstr>PowerPoint Presentation</vt:lpstr>
      <vt:lpstr>Scatterplots</vt:lpstr>
      <vt:lpstr>Example </vt:lpstr>
      <vt:lpstr>Figure 14</vt:lpstr>
      <vt:lpstr>Regression and Correlation</vt:lpstr>
      <vt:lpstr>Regression Definition</vt:lpstr>
      <vt:lpstr>Simple Linear Regression</vt:lpstr>
      <vt:lpstr>Example</vt:lpstr>
      <vt:lpstr>Line (or Run) Plots</vt:lpstr>
      <vt:lpstr>PowerPoint Presentation</vt:lpstr>
      <vt:lpstr>Scales – Which Graph Tells the ‘Truth’?</vt:lpstr>
      <vt:lpstr>Scale Breaks</vt:lpstr>
      <vt:lpstr>(Semi-) Log Scales Definition</vt:lpstr>
      <vt:lpstr>(Semi-) Log Scales</vt:lpstr>
      <vt:lpstr>(Semi-) Log Scales</vt:lpstr>
      <vt:lpstr>Example</vt:lpstr>
      <vt:lpstr>Table 7</vt:lpstr>
      <vt:lpstr>PowerPoint Presentation</vt:lpstr>
      <vt:lpstr>Figure 15</vt:lpstr>
      <vt:lpstr>PowerPoint Presentation</vt:lpstr>
      <vt:lpstr>Figure 16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Noonan</dc:creator>
  <cp:lastModifiedBy>Catherine Noonan</cp:lastModifiedBy>
  <cp:revision>180</cp:revision>
  <dcterms:created xsi:type="dcterms:W3CDTF">2014-09-03T18:53:20Z</dcterms:created>
  <dcterms:modified xsi:type="dcterms:W3CDTF">2022-03-03T22:52:36Z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0x010100CDEC710E0D8D9544ACF2EC91479BAAFD</vt:lpwstr>
  </property>
</Properties>
</file>