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58.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5.xml" ContentType="application/vnd.openxmlformats-officedocument.presentationml.notesSlide+xml"/>
  <Override PartName="/ppt/notesSlides/notesSlide52.xml" ContentType="application/vnd.openxmlformats-officedocument.presentationml.notesSlide+xml"/>
  <Override PartName="/ppt/notesSlides/notesSlide56.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256" r:id="rId2"/>
    <p:sldId id="263" r:id="rId3"/>
    <p:sldId id="259" r:id="rId4"/>
    <p:sldId id="260" r:id="rId5"/>
    <p:sldId id="327" r:id="rId6"/>
    <p:sldId id="261" r:id="rId7"/>
    <p:sldId id="328" r:id="rId8"/>
    <p:sldId id="257" r:id="rId9"/>
    <p:sldId id="258" r:id="rId10"/>
    <p:sldId id="262" r:id="rId11"/>
    <p:sldId id="264" r:id="rId12"/>
    <p:sldId id="266" r:id="rId13"/>
    <p:sldId id="267" r:id="rId14"/>
    <p:sldId id="268" r:id="rId15"/>
    <p:sldId id="326" r:id="rId16"/>
    <p:sldId id="269" r:id="rId17"/>
    <p:sldId id="270" r:id="rId18"/>
    <p:sldId id="271" r:id="rId19"/>
    <p:sldId id="273" r:id="rId20"/>
    <p:sldId id="272" r:id="rId21"/>
    <p:sldId id="274" r:id="rId22"/>
    <p:sldId id="302" r:id="rId23"/>
    <p:sldId id="275" r:id="rId24"/>
    <p:sldId id="283" r:id="rId25"/>
    <p:sldId id="291" r:id="rId26"/>
    <p:sldId id="284" r:id="rId27"/>
    <p:sldId id="292" r:id="rId28"/>
    <p:sldId id="293" r:id="rId29"/>
    <p:sldId id="294" r:id="rId30"/>
    <p:sldId id="295" r:id="rId31"/>
    <p:sldId id="296" r:id="rId32"/>
    <p:sldId id="297" r:id="rId33"/>
    <p:sldId id="285" r:id="rId34"/>
    <p:sldId id="286" r:id="rId35"/>
    <p:sldId id="287" r:id="rId36"/>
    <p:sldId id="288" r:id="rId37"/>
    <p:sldId id="289" r:id="rId38"/>
    <p:sldId id="290" r:id="rId39"/>
    <p:sldId id="299" r:id="rId40"/>
    <p:sldId id="301" r:id="rId41"/>
    <p:sldId id="298" r:id="rId42"/>
    <p:sldId id="300"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7" r:id="rId57"/>
    <p:sldId id="316" r:id="rId58"/>
    <p:sldId id="325" r:id="rId59"/>
    <p:sldId id="321" r:id="rId60"/>
    <p:sldId id="322" r:id="rId61"/>
    <p:sldId id="323" r:id="rId62"/>
    <p:sldId id="324" r:id="rId63"/>
    <p:sldId id="318" r:id="rId64"/>
    <p:sldId id="319" r:id="rId65"/>
    <p:sldId id="320" r:id="rId6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29" autoAdjust="0"/>
  </p:normalViewPr>
  <p:slideViewPr>
    <p:cSldViewPr>
      <p:cViewPr varScale="1">
        <p:scale>
          <a:sx n="98" d="100"/>
          <a:sy n="98" d="100"/>
        </p:scale>
        <p:origin x="19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spPr>
            <a:ln>
              <a:noFill/>
            </a:ln>
          </c:spPr>
          <c:marker>
            <c:symbol val="circle"/>
            <c:size val="12"/>
          </c:marker>
          <c:cat>
            <c:numRef>
              <c:f>Sheet1!$A$26:$A$31</c:f>
              <c:numCache>
                <c:formatCode>General</c:formatCode>
                <c:ptCount val="6"/>
                <c:pt idx="0">
                  <c:v>2005</c:v>
                </c:pt>
                <c:pt idx="1">
                  <c:v>2006</c:v>
                </c:pt>
                <c:pt idx="2">
                  <c:v>2007</c:v>
                </c:pt>
                <c:pt idx="3">
                  <c:v>2008</c:v>
                </c:pt>
                <c:pt idx="4">
                  <c:v>2009</c:v>
                </c:pt>
                <c:pt idx="5">
                  <c:v>2010</c:v>
                </c:pt>
              </c:numCache>
            </c:numRef>
          </c:cat>
          <c:val>
            <c:numRef>
              <c:f>Sheet1!$B$26:$B$31</c:f>
              <c:numCache>
                <c:formatCode>General</c:formatCode>
                <c:ptCount val="6"/>
                <c:pt idx="0">
                  <c:v>1000</c:v>
                </c:pt>
                <c:pt idx="1">
                  <c:v>990</c:v>
                </c:pt>
                <c:pt idx="2">
                  <c:v>1010</c:v>
                </c:pt>
                <c:pt idx="3">
                  <c:v>1020</c:v>
                </c:pt>
                <c:pt idx="4">
                  <c:v>1000</c:v>
                </c:pt>
                <c:pt idx="5">
                  <c:v>901</c:v>
                </c:pt>
              </c:numCache>
            </c:numRef>
          </c:val>
          <c:smooth val="0"/>
          <c:extLst>
            <c:ext xmlns:c16="http://schemas.microsoft.com/office/drawing/2014/chart" uri="{C3380CC4-5D6E-409C-BE32-E72D297353CC}">
              <c16:uniqueId val="{00000000-EA5E-41F1-99DF-57A16EC89628}"/>
            </c:ext>
          </c:extLst>
        </c:ser>
        <c:dLbls>
          <c:showLegendKey val="0"/>
          <c:showVal val="0"/>
          <c:showCatName val="0"/>
          <c:showSerName val="0"/>
          <c:showPercent val="0"/>
          <c:showBubbleSize val="0"/>
        </c:dLbls>
        <c:marker val="1"/>
        <c:smooth val="0"/>
        <c:axId val="36274176"/>
        <c:axId val="36275712"/>
      </c:lineChart>
      <c:catAx>
        <c:axId val="36274176"/>
        <c:scaling>
          <c:orientation val="minMax"/>
        </c:scaling>
        <c:delete val="0"/>
        <c:axPos val="b"/>
        <c:numFmt formatCode="General" sourceLinked="1"/>
        <c:majorTickMark val="out"/>
        <c:minorTickMark val="none"/>
        <c:tickLblPos val="nextTo"/>
        <c:spPr>
          <a:ln w="38100"/>
        </c:spPr>
        <c:txPr>
          <a:bodyPr/>
          <a:lstStyle/>
          <a:p>
            <a:pPr>
              <a:defRPr sz="2000"/>
            </a:pPr>
            <a:endParaRPr lang="en-US"/>
          </a:p>
        </c:txPr>
        <c:crossAx val="36275712"/>
        <c:crosses val="autoZero"/>
        <c:auto val="1"/>
        <c:lblAlgn val="ctr"/>
        <c:lblOffset val="100"/>
        <c:noMultiLvlLbl val="0"/>
      </c:catAx>
      <c:valAx>
        <c:axId val="36275712"/>
        <c:scaling>
          <c:orientation val="minMax"/>
          <c:min val="880"/>
        </c:scaling>
        <c:delete val="0"/>
        <c:axPos val="l"/>
        <c:majorGridlines>
          <c:spPr>
            <a:ln>
              <a:solidFill>
                <a:schemeClr val="bg1"/>
              </a:solidFill>
            </a:ln>
          </c:spPr>
        </c:majorGridlines>
        <c:numFmt formatCode="General" sourceLinked="1"/>
        <c:majorTickMark val="out"/>
        <c:minorTickMark val="none"/>
        <c:tickLblPos val="nextTo"/>
        <c:spPr>
          <a:ln w="38100"/>
        </c:spPr>
        <c:txPr>
          <a:bodyPr/>
          <a:lstStyle/>
          <a:p>
            <a:pPr>
              <a:defRPr sz="2000"/>
            </a:pPr>
            <a:endParaRPr lang="en-US"/>
          </a:p>
        </c:txPr>
        <c:crossAx val="36274176"/>
        <c:crosses val="autoZero"/>
        <c:crossBetween val="midCat"/>
      </c:valAx>
      <c:spPr>
        <a:noFill/>
        <a:ln>
          <a:noFill/>
        </a:ln>
      </c:spPr>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spPr>
            <a:ln>
              <a:noFill/>
            </a:ln>
          </c:spPr>
          <c:marker>
            <c:symbol val="circle"/>
            <c:size val="12"/>
          </c:marker>
          <c:cat>
            <c:numRef>
              <c:f>Sheet1!$A$26:$A$31</c:f>
              <c:numCache>
                <c:formatCode>General</c:formatCode>
                <c:ptCount val="6"/>
                <c:pt idx="0">
                  <c:v>2005</c:v>
                </c:pt>
                <c:pt idx="1">
                  <c:v>2006</c:v>
                </c:pt>
                <c:pt idx="2">
                  <c:v>2007</c:v>
                </c:pt>
                <c:pt idx="3">
                  <c:v>2008</c:v>
                </c:pt>
                <c:pt idx="4">
                  <c:v>2009</c:v>
                </c:pt>
                <c:pt idx="5">
                  <c:v>2010</c:v>
                </c:pt>
              </c:numCache>
            </c:numRef>
          </c:cat>
          <c:val>
            <c:numRef>
              <c:f>Sheet1!$B$26:$B$31</c:f>
              <c:numCache>
                <c:formatCode>General</c:formatCode>
                <c:ptCount val="6"/>
                <c:pt idx="0">
                  <c:v>1000</c:v>
                </c:pt>
                <c:pt idx="1">
                  <c:v>990</c:v>
                </c:pt>
                <c:pt idx="2">
                  <c:v>1010</c:v>
                </c:pt>
                <c:pt idx="3">
                  <c:v>1020</c:v>
                </c:pt>
                <c:pt idx="4">
                  <c:v>1000</c:v>
                </c:pt>
                <c:pt idx="5">
                  <c:v>901</c:v>
                </c:pt>
              </c:numCache>
            </c:numRef>
          </c:val>
          <c:smooth val="0"/>
          <c:extLst>
            <c:ext xmlns:c16="http://schemas.microsoft.com/office/drawing/2014/chart" uri="{C3380CC4-5D6E-409C-BE32-E72D297353CC}">
              <c16:uniqueId val="{00000000-5954-445F-9AFE-F303BC721F5E}"/>
            </c:ext>
          </c:extLst>
        </c:ser>
        <c:dLbls>
          <c:showLegendKey val="0"/>
          <c:showVal val="0"/>
          <c:showCatName val="0"/>
          <c:showSerName val="0"/>
          <c:showPercent val="0"/>
          <c:showBubbleSize val="0"/>
        </c:dLbls>
        <c:marker val="1"/>
        <c:smooth val="0"/>
        <c:axId val="36460032"/>
        <c:axId val="36461568"/>
      </c:lineChart>
      <c:catAx>
        <c:axId val="36460032"/>
        <c:scaling>
          <c:orientation val="minMax"/>
        </c:scaling>
        <c:delete val="0"/>
        <c:axPos val="b"/>
        <c:numFmt formatCode="General" sourceLinked="1"/>
        <c:majorTickMark val="out"/>
        <c:minorTickMark val="none"/>
        <c:tickLblPos val="nextTo"/>
        <c:spPr>
          <a:ln w="38100"/>
        </c:spPr>
        <c:txPr>
          <a:bodyPr/>
          <a:lstStyle/>
          <a:p>
            <a:pPr>
              <a:defRPr sz="2000"/>
            </a:pPr>
            <a:endParaRPr lang="en-US"/>
          </a:p>
        </c:txPr>
        <c:crossAx val="36461568"/>
        <c:crosses val="autoZero"/>
        <c:auto val="1"/>
        <c:lblAlgn val="ctr"/>
        <c:lblOffset val="100"/>
        <c:noMultiLvlLbl val="0"/>
      </c:catAx>
      <c:valAx>
        <c:axId val="36461568"/>
        <c:scaling>
          <c:orientation val="minMax"/>
          <c:max val="1040"/>
          <c:min val="0"/>
        </c:scaling>
        <c:delete val="0"/>
        <c:axPos val="l"/>
        <c:majorGridlines>
          <c:spPr>
            <a:ln>
              <a:solidFill>
                <a:schemeClr val="bg1"/>
              </a:solidFill>
            </a:ln>
          </c:spPr>
        </c:majorGridlines>
        <c:numFmt formatCode="General" sourceLinked="1"/>
        <c:majorTickMark val="out"/>
        <c:minorTickMark val="none"/>
        <c:tickLblPos val="nextTo"/>
        <c:spPr>
          <a:ln w="38100"/>
        </c:spPr>
        <c:txPr>
          <a:bodyPr/>
          <a:lstStyle/>
          <a:p>
            <a:pPr>
              <a:defRPr sz="2000"/>
            </a:pPr>
            <a:endParaRPr lang="en-US"/>
          </a:p>
        </c:txPr>
        <c:crossAx val="36460032"/>
        <c:crosses val="autoZero"/>
        <c:crossBetween val="midCat"/>
      </c:valAx>
      <c:spPr>
        <a:noFill/>
        <a:ln>
          <a:noFill/>
        </a:ln>
      </c:spPr>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spPr>
            <a:ln>
              <a:noFill/>
            </a:ln>
          </c:spPr>
          <c:marker>
            <c:symbol val="circle"/>
            <c:size val="12"/>
          </c:marker>
          <c:cat>
            <c:numRef>
              <c:f>Sheet1!$A$1:$A$31</c:f>
              <c:numCache>
                <c:formatCode>General</c:formatCode>
                <c:ptCount val="3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numCache>
            </c:numRef>
          </c:cat>
          <c:val>
            <c:numRef>
              <c:f>Sheet1!$B$1:$B$31</c:f>
              <c:numCache>
                <c:formatCode>General</c:formatCode>
                <c:ptCount val="31"/>
                <c:pt idx="0">
                  <c:v>375</c:v>
                </c:pt>
                <c:pt idx="1">
                  <c:v>430</c:v>
                </c:pt>
                <c:pt idx="2">
                  <c:v>380</c:v>
                </c:pt>
                <c:pt idx="3">
                  <c:v>320</c:v>
                </c:pt>
                <c:pt idx="4">
                  <c:v>450</c:v>
                </c:pt>
                <c:pt idx="5">
                  <c:v>500</c:v>
                </c:pt>
                <c:pt idx="6">
                  <c:v>600</c:v>
                </c:pt>
                <c:pt idx="7">
                  <c:v>580</c:v>
                </c:pt>
                <c:pt idx="8">
                  <c:v>610</c:v>
                </c:pt>
                <c:pt idx="9">
                  <c:v>700</c:v>
                </c:pt>
                <c:pt idx="10">
                  <c:v>720</c:v>
                </c:pt>
                <c:pt idx="11">
                  <c:v>730</c:v>
                </c:pt>
                <c:pt idx="12">
                  <c:v>690</c:v>
                </c:pt>
                <c:pt idx="13">
                  <c:v>680</c:v>
                </c:pt>
                <c:pt idx="14">
                  <c:v>750</c:v>
                </c:pt>
                <c:pt idx="15">
                  <c:v>760</c:v>
                </c:pt>
                <c:pt idx="16">
                  <c:v>760</c:v>
                </c:pt>
                <c:pt idx="17">
                  <c:v>800</c:v>
                </c:pt>
                <c:pt idx="18">
                  <c:v>810</c:v>
                </c:pt>
                <c:pt idx="19">
                  <c:v>810</c:v>
                </c:pt>
                <c:pt idx="20">
                  <c:v>810</c:v>
                </c:pt>
                <c:pt idx="21">
                  <c:v>850</c:v>
                </c:pt>
                <c:pt idx="22">
                  <c:v>900</c:v>
                </c:pt>
                <c:pt idx="23">
                  <c:v>950</c:v>
                </c:pt>
                <c:pt idx="24">
                  <c:v>900</c:v>
                </c:pt>
                <c:pt idx="25">
                  <c:v>1000</c:v>
                </c:pt>
                <c:pt idx="26">
                  <c:v>990</c:v>
                </c:pt>
                <c:pt idx="27">
                  <c:v>1010</c:v>
                </c:pt>
                <c:pt idx="28">
                  <c:v>1020</c:v>
                </c:pt>
                <c:pt idx="29">
                  <c:v>1000</c:v>
                </c:pt>
                <c:pt idx="30">
                  <c:v>901</c:v>
                </c:pt>
              </c:numCache>
            </c:numRef>
          </c:val>
          <c:smooth val="0"/>
          <c:extLst>
            <c:ext xmlns:c16="http://schemas.microsoft.com/office/drawing/2014/chart" uri="{C3380CC4-5D6E-409C-BE32-E72D297353CC}">
              <c16:uniqueId val="{00000000-4C89-48EC-A29C-CA8EA13AA88B}"/>
            </c:ext>
          </c:extLst>
        </c:ser>
        <c:dLbls>
          <c:showLegendKey val="0"/>
          <c:showVal val="0"/>
          <c:showCatName val="0"/>
          <c:showSerName val="0"/>
          <c:showPercent val="0"/>
          <c:showBubbleSize val="0"/>
        </c:dLbls>
        <c:marker val="1"/>
        <c:smooth val="0"/>
        <c:axId val="36469760"/>
        <c:axId val="36496128"/>
      </c:lineChart>
      <c:catAx>
        <c:axId val="36469760"/>
        <c:scaling>
          <c:orientation val="minMax"/>
        </c:scaling>
        <c:delete val="0"/>
        <c:axPos val="b"/>
        <c:numFmt formatCode="General" sourceLinked="1"/>
        <c:majorTickMark val="out"/>
        <c:minorTickMark val="none"/>
        <c:tickLblPos val="nextTo"/>
        <c:spPr>
          <a:ln w="38100"/>
        </c:spPr>
        <c:txPr>
          <a:bodyPr/>
          <a:lstStyle/>
          <a:p>
            <a:pPr>
              <a:defRPr sz="2000"/>
            </a:pPr>
            <a:endParaRPr lang="en-US"/>
          </a:p>
        </c:txPr>
        <c:crossAx val="36496128"/>
        <c:crosses val="autoZero"/>
        <c:auto val="1"/>
        <c:lblAlgn val="ctr"/>
        <c:lblOffset val="100"/>
        <c:tickLblSkip val="10"/>
        <c:tickMarkSkip val="10"/>
        <c:noMultiLvlLbl val="0"/>
      </c:catAx>
      <c:valAx>
        <c:axId val="36496128"/>
        <c:scaling>
          <c:orientation val="minMax"/>
          <c:max val="1040"/>
          <c:min val="0"/>
        </c:scaling>
        <c:delete val="0"/>
        <c:axPos val="l"/>
        <c:majorGridlines>
          <c:spPr>
            <a:ln>
              <a:solidFill>
                <a:schemeClr val="bg1"/>
              </a:solidFill>
            </a:ln>
          </c:spPr>
        </c:majorGridlines>
        <c:numFmt formatCode="General" sourceLinked="1"/>
        <c:majorTickMark val="out"/>
        <c:minorTickMark val="none"/>
        <c:tickLblPos val="nextTo"/>
        <c:spPr>
          <a:ln w="38100"/>
        </c:spPr>
        <c:txPr>
          <a:bodyPr/>
          <a:lstStyle/>
          <a:p>
            <a:pPr>
              <a:defRPr sz="2000"/>
            </a:pPr>
            <a:endParaRPr lang="en-US"/>
          </a:p>
        </c:txPr>
        <c:crossAx val="36469760"/>
        <c:crosses val="autoZero"/>
        <c:crossBetween val="midCat"/>
      </c:valAx>
      <c:spPr>
        <a:noFill/>
        <a:ln>
          <a:noFill/>
        </a:ln>
      </c:spPr>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392" cy="495851"/>
          </a:xfrm>
          <a:prstGeom prst="rect">
            <a:avLst/>
          </a:prstGeom>
        </p:spPr>
        <p:txBody>
          <a:bodyPr vert="horz" lIns="92263" tIns="46131" rIns="92263" bIns="46131" rtlCol="0"/>
          <a:lstStyle>
            <a:lvl1pPr algn="l">
              <a:defRPr sz="1200"/>
            </a:lvl1pPr>
          </a:lstStyle>
          <a:p>
            <a:endParaRPr lang="en-IE"/>
          </a:p>
        </p:txBody>
      </p:sp>
      <p:sp>
        <p:nvSpPr>
          <p:cNvPr id="3" name="Date Placeholder 2"/>
          <p:cNvSpPr>
            <a:spLocks noGrp="1"/>
          </p:cNvSpPr>
          <p:nvPr>
            <p:ph type="dt" sz="quarter" idx="1"/>
          </p:nvPr>
        </p:nvSpPr>
        <p:spPr>
          <a:xfrm>
            <a:off x="3850678" y="1"/>
            <a:ext cx="2945391" cy="495851"/>
          </a:xfrm>
          <a:prstGeom prst="rect">
            <a:avLst/>
          </a:prstGeom>
        </p:spPr>
        <p:txBody>
          <a:bodyPr vert="horz" lIns="92263" tIns="46131" rIns="92263" bIns="46131" rtlCol="0"/>
          <a:lstStyle>
            <a:lvl1pPr algn="r">
              <a:defRPr sz="1200"/>
            </a:lvl1pPr>
          </a:lstStyle>
          <a:p>
            <a:fld id="{B0551219-82FB-406B-8628-245A12E1A29E}" type="datetimeFigureOut">
              <a:rPr lang="en-IE" smtClean="0"/>
              <a:t>02/03/2022</a:t>
            </a:fld>
            <a:endParaRPr lang="en-IE"/>
          </a:p>
        </p:txBody>
      </p:sp>
      <p:sp>
        <p:nvSpPr>
          <p:cNvPr id="4" name="Footer Placeholder 3"/>
          <p:cNvSpPr>
            <a:spLocks noGrp="1"/>
          </p:cNvSpPr>
          <p:nvPr>
            <p:ph type="ftr" sz="quarter" idx="2"/>
          </p:nvPr>
        </p:nvSpPr>
        <p:spPr>
          <a:xfrm>
            <a:off x="0" y="9430774"/>
            <a:ext cx="2945392" cy="495851"/>
          </a:xfrm>
          <a:prstGeom prst="rect">
            <a:avLst/>
          </a:prstGeom>
        </p:spPr>
        <p:txBody>
          <a:bodyPr vert="horz" lIns="92263" tIns="46131" rIns="92263" bIns="46131" rtlCol="0" anchor="b"/>
          <a:lstStyle>
            <a:lvl1pPr algn="l">
              <a:defRPr sz="1200"/>
            </a:lvl1pPr>
          </a:lstStyle>
          <a:p>
            <a:endParaRPr lang="en-IE"/>
          </a:p>
        </p:txBody>
      </p:sp>
      <p:sp>
        <p:nvSpPr>
          <p:cNvPr id="5" name="Slide Number Placeholder 4"/>
          <p:cNvSpPr>
            <a:spLocks noGrp="1"/>
          </p:cNvSpPr>
          <p:nvPr>
            <p:ph type="sldNum" sz="quarter" idx="3"/>
          </p:nvPr>
        </p:nvSpPr>
        <p:spPr>
          <a:xfrm>
            <a:off x="3850678" y="9430774"/>
            <a:ext cx="2945391" cy="495851"/>
          </a:xfrm>
          <a:prstGeom prst="rect">
            <a:avLst/>
          </a:prstGeom>
        </p:spPr>
        <p:txBody>
          <a:bodyPr vert="horz" lIns="92263" tIns="46131" rIns="92263" bIns="46131" rtlCol="0" anchor="b"/>
          <a:lstStyle>
            <a:lvl1pPr algn="r">
              <a:defRPr sz="1200"/>
            </a:lvl1pPr>
          </a:lstStyle>
          <a:p>
            <a:fld id="{B953E6FB-6DDF-46FA-88E3-526AEBD4B1E6}" type="slidenum">
              <a:rPr lang="en-IE" smtClean="0"/>
              <a:t>‹#›</a:t>
            </a:fld>
            <a:endParaRPr lang="en-IE"/>
          </a:p>
        </p:txBody>
      </p:sp>
    </p:spTree>
    <p:extLst>
      <p:ext uri="{BB962C8B-B14F-4D97-AF65-F5344CB8AC3E}">
        <p14:creationId xmlns:p14="http://schemas.microsoft.com/office/powerpoint/2010/main" val="3590523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2"/>
          </a:xfrm>
          <a:prstGeom prst="rect">
            <a:avLst/>
          </a:prstGeom>
        </p:spPr>
        <p:txBody>
          <a:bodyPr vert="horz" lIns="92263" tIns="46131" rIns="92263" bIns="46131" rtlCol="0"/>
          <a:lstStyle>
            <a:lvl1pPr algn="l">
              <a:defRPr sz="1200"/>
            </a:lvl1pPr>
          </a:lstStyle>
          <a:p>
            <a:endParaRPr lang="en-IE"/>
          </a:p>
        </p:txBody>
      </p:sp>
      <p:sp>
        <p:nvSpPr>
          <p:cNvPr id="3" name="Date Placeholder 2"/>
          <p:cNvSpPr>
            <a:spLocks noGrp="1"/>
          </p:cNvSpPr>
          <p:nvPr>
            <p:ph type="dt" idx="1"/>
          </p:nvPr>
        </p:nvSpPr>
        <p:spPr>
          <a:xfrm>
            <a:off x="3850443" y="0"/>
            <a:ext cx="2945659" cy="496412"/>
          </a:xfrm>
          <a:prstGeom prst="rect">
            <a:avLst/>
          </a:prstGeom>
        </p:spPr>
        <p:txBody>
          <a:bodyPr vert="horz" lIns="92263" tIns="46131" rIns="92263" bIns="46131" rtlCol="0"/>
          <a:lstStyle>
            <a:lvl1pPr algn="r">
              <a:defRPr sz="1200"/>
            </a:lvl1pPr>
          </a:lstStyle>
          <a:p>
            <a:fld id="{898FA685-80AF-4190-B9CF-FE4F76241CF9}" type="datetimeFigureOut">
              <a:rPr lang="en-IE" smtClean="0"/>
              <a:t>02/03/2022</a:t>
            </a:fld>
            <a:endParaRPr lang="en-IE"/>
          </a:p>
        </p:txBody>
      </p:sp>
      <p:sp>
        <p:nvSpPr>
          <p:cNvPr id="4" name="Slide Image Placeholder 3"/>
          <p:cNvSpPr>
            <a:spLocks noGrp="1" noRot="1" noChangeAspect="1"/>
          </p:cNvSpPr>
          <p:nvPr>
            <p:ph type="sldImg" idx="2"/>
          </p:nvPr>
        </p:nvSpPr>
        <p:spPr>
          <a:xfrm>
            <a:off x="917575" y="746125"/>
            <a:ext cx="4962525" cy="3721100"/>
          </a:xfrm>
          <a:prstGeom prst="rect">
            <a:avLst/>
          </a:prstGeom>
          <a:noFill/>
          <a:ln w="12700">
            <a:solidFill>
              <a:prstClr val="black"/>
            </a:solidFill>
          </a:ln>
        </p:spPr>
        <p:txBody>
          <a:bodyPr vert="horz" lIns="92263" tIns="46131" rIns="92263" bIns="46131"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2263" tIns="46131" rIns="92263" bIns="461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30091"/>
            <a:ext cx="2945659" cy="496412"/>
          </a:xfrm>
          <a:prstGeom prst="rect">
            <a:avLst/>
          </a:prstGeom>
        </p:spPr>
        <p:txBody>
          <a:bodyPr vert="horz" lIns="92263" tIns="46131" rIns="92263" bIns="46131"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2"/>
          </a:xfrm>
          <a:prstGeom prst="rect">
            <a:avLst/>
          </a:prstGeom>
        </p:spPr>
        <p:txBody>
          <a:bodyPr vert="horz" lIns="92263" tIns="46131" rIns="92263" bIns="46131" rtlCol="0" anchor="b"/>
          <a:lstStyle>
            <a:lvl1pPr algn="r">
              <a:defRPr sz="1200"/>
            </a:lvl1pPr>
          </a:lstStyle>
          <a:p>
            <a:fld id="{C0F7C5C6-C08E-49E4-9B3E-1FBF53AD9BE9}" type="slidenum">
              <a:rPr lang="en-IE" smtClean="0"/>
              <a:t>‹#›</a:t>
            </a:fld>
            <a:endParaRPr lang="en-IE"/>
          </a:p>
        </p:txBody>
      </p:sp>
    </p:spTree>
    <p:extLst>
      <p:ext uri="{BB962C8B-B14F-4D97-AF65-F5344CB8AC3E}">
        <p14:creationId xmlns:p14="http://schemas.microsoft.com/office/powerpoint/2010/main" val="371391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a:t>
            </a:fld>
            <a:endParaRPr lang="en-IE"/>
          </a:p>
        </p:txBody>
      </p:sp>
    </p:spTree>
    <p:extLst>
      <p:ext uri="{BB962C8B-B14F-4D97-AF65-F5344CB8AC3E}">
        <p14:creationId xmlns:p14="http://schemas.microsoft.com/office/powerpoint/2010/main" val="170143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12</a:t>
            </a:fld>
            <a:endParaRPr lang="en-IE"/>
          </a:p>
        </p:txBody>
      </p:sp>
    </p:spTree>
    <p:extLst>
      <p:ext uri="{BB962C8B-B14F-4D97-AF65-F5344CB8AC3E}">
        <p14:creationId xmlns:p14="http://schemas.microsoft.com/office/powerpoint/2010/main" val="264229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13</a:t>
            </a:fld>
            <a:endParaRPr lang="en-IE"/>
          </a:p>
        </p:txBody>
      </p:sp>
    </p:spTree>
    <p:extLst>
      <p:ext uri="{BB962C8B-B14F-4D97-AF65-F5344CB8AC3E}">
        <p14:creationId xmlns:p14="http://schemas.microsoft.com/office/powerpoint/2010/main" val="359243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14</a:t>
            </a:fld>
            <a:endParaRPr lang="en-IE"/>
          </a:p>
        </p:txBody>
      </p:sp>
    </p:spTree>
    <p:extLst>
      <p:ext uri="{BB962C8B-B14F-4D97-AF65-F5344CB8AC3E}">
        <p14:creationId xmlns:p14="http://schemas.microsoft.com/office/powerpoint/2010/main" val="330348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16</a:t>
            </a:fld>
            <a:endParaRPr lang="en-IE"/>
          </a:p>
        </p:txBody>
      </p:sp>
    </p:spTree>
    <p:extLst>
      <p:ext uri="{BB962C8B-B14F-4D97-AF65-F5344CB8AC3E}">
        <p14:creationId xmlns:p14="http://schemas.microsoft.com/office/powerpoint/2010/main" val="1338114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17</a:t>
            </a:fld>
            <a:endParaRPr lang="en-IE"/>
          </a:p>
        </p:txBody>
      </p:sp>
    </p:spTree>
    <p:extLst>
      <p:ext uri="{BB962C8B-B14F-4D97-AF65-F5344CB8AC3E}">
        <p14:creationId xmlns:p14="http://schemas.microsoft.com/office/powerpoint/2010/main" val="130839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18</a:t>
            </a:fld>
            <a:endParaRPr lang="en-IE"/>
          </a:p>
        </p:txBody>
      </p:sp>
    </p:spTree>
    <p:extLst>
      <p:ext uri="{BB962C8B-B14F-4D97-AF65-F5344CB8AC3E}">
        <p14:creationId xmlns:p14="http://schemas.microsoft.com/office/powerpoint/2010/main" val="648713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19</a:t>
            </a:fld>
            <a:endParaRPr lang="en-IE"/>
          </a:p>
        </p:txBody>
      </p:sp>
    </p:spTree>
    <p:extLst>
      <p:ext uri="{BB962C8B-B14F-4D97-AF65-F5344CB8AC3E}">
        <p14:creationId xmlns:p14="http://schemas.microsoft.com/office/powerpoint/2010/main" val="277718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20</a:t>
            </a:fld>
            <a:endParaRPr lang="en-IE"/>
          </a:p>
        </p:txBody>
      </p:sp>
    </p:spTree>
    <p:extLst>
      <p:ext uri="{BB962C8B-B14F-4D97-AF65-F5344CB8AC3E}">
        <p14:creationId xmlns:p14="http://schemas.microsoft.com/office/powerpoint/2010/main" val="3437999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21</a:t>
            </a:fld>
            <a:endParaRPr lang="en-IE"/>
          </a:p>
        </p:txBody>
      </p:sp>
    </p:spTree>
    <p:extLst>
      <p:ext uri="{BB962C8B-B14F-4D97-AF65-F5344CB8AC3E}">
        <p14:creationId xmlns:p14="http://schemas.microsoft.com/office/powerpoint/2010/main" val="2051041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22</a:t>
            </a:fld>
            <a:endParaRPr lang="en-IE"/>
          </a:p>
        </p:txBody>
      </p:sp>
    </p:spTree>
    <p:extLst>
      <p:ext uri="{BB962C8B-B14F-4D97-AF65-F5344CB8AC3E}">
        <p14:creationId xmlns:p14="http://schemas.microsoft.com/office/powerpoint/2010/main" val="280017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a:t>
            </a:fld>
            <a:endParaRPr lang="en-IE"/>
          </a:p>
        </p:txBody>
      </p:sp>
    </p:spTree>
    <p:extLst>
      <p:ext uri="{BB962C8B-B14F-4D97-AF65-F5344CB8AC3E}">
        <p14:creationId xmlns:p14="http://schemas.microsoft.com/office/powerpoint/2010/main" val="1580249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Also overlaid</a:t>
            </a:r>
            <a:r>
              <a:rPr lang="en-IE" baseline="0" dirty="0"/>
              <a:t> perspective and </a:t>
            </a:r>
          </a:p>
          <a:p>
            <a:r>
              <a:rPr lang="en-IE" baseline="0" dirty="0"/>
              <a:t>Incorrect horizontal spacing</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23</a:t>
            </a:fld>
            <a:endParaRPr lang="en-IE"/>
          </a:p>
        </p:txBody>
      </p:sp>
    </p:spTree>
    <p:extLst>
      <p:ext uri="{BB962C8B-B14F-4D97-AF65-F5344CB8AC3E}">
        <p14:creationId xmlns:p14="http://schemas.microsoft.com/office/powerpoint/2010/main" val="2367140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24</a:t>
            </a:fld>
            <a:endParaRPr lang="en-IE"/>
          </a:p>
        </p:txBody>
      </p:sp>
    </p:spTree>
    <p:extLst>
      <p:ext uri="{BB962C8B-B14F-4D97-AF65-F5344CB8AC3E}">
        <p14:creationId xmlns:p14="http://schemas.microsoft.com/office/powerpoint/2010/main" val="126013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25</a:t>
            </a:fld>
            <a:endParaRPr lang="en-IE"/>
          </a:p>
        </p:txBody>
      </p:sp>
    </p:spTree>
    <p:extLst>
      <p:ext uri="{BB962C8B-B14F-4D97-AF65-F5344CB8AC3E}">
        <p14:creationId xmlns:p14="http://schemas.microsoft.com/office/powerpoint/2010/main" val="2884221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aseline="0" dirty="0"/>
              <a:t>[Cyril Connolly]</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26</a:t>
            </a:fld>
            <a:endParaRPr lang="en-IE"/>
          </a:p>
        </p:txBody>
      </p:sp>
    </p:spTree>
    <p:extLst>
      <p:ext uri="{BB962C8B-B14F-4D97-AF65-F5344CB8AC3E}">
        <p14:creationId xmlns:p14="http://schemas.microsoft.com/office/powerpoint/2010/main" val="2049982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27</a:t>
            </a:fld>
            <a:endParaRPr lang="en-IE"/>
          </a:p>
        </p:txBody>
      </p:sp>
    </p:spTree>
    <p:extLst>
      <p:ext uri="{BB962C8B-B14F-4D97-AF65-F5344CB8AC3E}">
        <p14:creationId xmlns:p14="http://schemas.microsoft.com/office/powerpoint/2010/main" val="2182625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28</a:t>
            </a:fld>
            <a:endParaRPr lang="en-IE"/>
          </a:p>
        </p:txBody>
      </p:sp>
    </p:spTree>
    <p:extLst>
      <p:ext uri="{BB962C8B-B14F-4D97-AF65-F5344CB8AC3E}">
        <p14:creationId xmlns:p14="http://schemas.microsoft.com/office/powerpoint/2010/main" val="207710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630">
              <a:defRPr/>
            </a:pPr>
            <a:r>
              <a:rPr lang="en-IE" baseline="0" dirty="0"/>
              <a:t>[Cyril Connolly]</a:t>
            </a:r>
            <a:endParaRPr lang="en-IE" dirty="0"/>
          </a:p>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29</a:t>
            </a:fld>
            <a:endParaRPr lang="en-IE"/>
          </a:p>
        </p:txBody>
      </p:sp>
    </p:spTree>
    <p:extLst>
      <p:ext uri="{BB962C8B-B14F-4D97-AF65-F5344CB8AC3E}">
        <p14:creationId xmlns:p14="http://schemas.microsoft.com/office/powerpoint/2010/main" val="2456599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30</a:t>
            </a:fld>
            <a:endParaRPr lang="en-IE"/>
          </a:p>
        </p:txBody>
      </p:sp>
    </p:spTree>
    <p:extLst>
      <p:ext uri="{BB962C8B-B14F-4D97-AF65-F5344CB8AC3E}">
        <p14:creationId xmlns:p14="http://schemas.microsoft.com/office/powerpoint/2010/main" val="2160439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630">
              <a:defRPr/>
            </a:pPr>
            <a:r>
              <a:rPr lang="en-IE" baseline="0" dirty="0"/>
              <a:t>[Cyril Connolly]</a:t>
            </a:r>
            <a:endParaRPr lang="en-IE" dirty="0"/>
          </a:p>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31</a:t>
            </a:fld>
            <a:endParaRPr lang="en-IE"/>
          </a:p>
        </p:txBody>
      </p:sp>
    </p:spTree>
    <p:extLst>
      <p:ext uri="{BB962C8B-B14F-4D97-AF65-F5344CB8AC3E}">
        <p14:creationId xmlns:p14="http://schemas.microsoft.com/office/powerpoint/2010/main" val="118092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32</a:t>
            </a:fld>
            <a:endParaRPr lang="en-IE"/>
          </a:p>
        </p:txBody>
      </p:sp>
    </p:spTree>
    <p:extLst>
      <p:ext uri="{BB962C8B-B14F-4D97-AF65-F5344CB8AC3E}">
        <p14:creationId xmlns:p14="http://schemas.microsoft.com/office/powerpoint/2010/main" val="108623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a:t>
            </a:fld>
            <a:endParaRPr lang="en-IE"/>
          </a:p>
        </p:txBody>
      </p:sp>
    </p:spTree>
    <p:extLst>
      <p:ext uri="{BB962C8B-B14F-4D97-AF65-F5344CB8AC3E}">
        <p14:creationId xmlns:p14="http://schemas.microsoft.com/office/powerpoint/2010/main" val="4287702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33</a:t>
            </a:fld>
            <a:endParaRPr lang="en-IE"/>
          </a:p>
        </p:txBody>
      </p:sp>
    </p:spTree>
    <p:extLst>
      <p:ext uri="{BB962C8B-B14F-4D97-AF65-F5344CB8AC3E}">
        <p14:creationId xmlns:p14="http://schemas.microsoft.com/office/powerpoint/2010/main" val="1539617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34</a:t>
            </a:fld>
            <a:endParaRPr lang="en-IE"/>
          </a:p>
        </p:txBody>
      </p:sp>
    </p:spTree>
    <p:extLst>
      <p:ext uri="{BB962C8B-B14F-4D97-AF65-F5344CB8AC3E}">
        <p14:creationId xmlns:p14="http://schemas.microsoft.com/office/powerpoint/2010/main" val="199559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35</a:t>
            </a:fld>
            <a:endParaRPr lang="en-IE"/>
          </a:p>
        </p:txBody>
      </p:sp>
    </p:spTree>
    <p:extLst>
      <p:ext uri="{BB962C8B-B14F-4D97-AF65-F5344CB8AC3E}">
        <p14:creationId xmlns:p14="http://schemas.microsoft.com/office/powerpoint/2010/main" val="1985234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36</a:t>
            </a:fld>
            <a:endParaRPr lang="en-IE"/>
          </a:p>
        </p:txBody>
      </p:sp>
    </p:spTree>
    <p:extLst>
      <p:ext uri="{BB962C8B-B14F-4D97-AF65-F5344CB8AC3E}">
        <p14:creationId xmlns:p14="http://schemas.microsoft.com/office/powerpoint/2010/main" val="352854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37</a:t>
            </a:fld>
            <a:endParaRPr lang="en-IE"/>
          </a:p>
        </p:txBody>
      </p:sp>
    </p:spTree>
    <p:extLst>
      <p:ext uri="{BB962C8B-B14F-4D97-AF65-F5344CB8AC3E}">
        <p14:creationId xmlns:p14="http://schemas.microsoft.com/office/powerpoint/2010/main" val="1851443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38</a:t>
            </a:fld>
            <a:endParaRPr lang="en-IE"/>
          </a:p>
        </p:txBody>
      </p:sp>
    </p:spTree>
    <p:extLst>
      <p:ext uri="{BB962C8B-B14F-4D97-AF65-F5344CB8AC3E}">
        <p14:creationId xmlns:p14="http://schemas.microsoft.com/office/powerpoint/2010/main" val="3079648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39</a:t>
            </a:fld>
            <a:endParaRPr lang="en-IE"/>
          </a:p>
        </p:txBody>
      </p:sp>
    </p:spTree>
    <p:extLst>
      <p:ext uri="{BB962C8B-B14F-4D97-AF65-F5344CB8AC3E}">
        <p14:creationId xmlns:p14="http://schemas.microsoft.com/office/powerpoint/2010/main" val="2086682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40</a:t>
            </a:fld>
            <a:endParaRPr lang="en-IE"/>
          </a:p>
        </p:txBody>
      </p:sp>
    </p:spTree>
    <p:extLst>
      <p:ext uri="{BB962C8B-B14F-4D97-AF65-F5344CB8AC3E}">
        <p14:creationId xmlns:p14="http://schemas.microsoft.com/office/powerpoint/2010/main" val="2660900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41</a:t>
            </a:fld>
            <a:endParaRPr lang="en-IE"/>
          </a:p>
        </p:txBody>
      </p:sp>
    </p:spTree>
    <p:extLst>
      <p:ext uri="{BB962C8B-B14F-4D97-AF65-F5344CB8AC3E}">
        <p14:creationId xmlns:p14="http://schemas.microsoft.com/office/powerpoint/2010/main" val="2105648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42</a:t>
            </a:fld>
            <a:endParaRPr lang="en-IE"/>
          </a:p>
        </p:txBody>
      </p:sp>
    </p:spTree>
    <p:extLst>
      <p:ext uri="{BB962C8B-B14F-4D97-AF65-F5344CB8AC3E}">
        <p14:creationId xmlns:p14="http://schemas.microsoft.com/office/powerpoint/2010/main" val="212092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4</a:t>
            </a:fld>
            <a:endParaRPr lang="en-IE"/>
          </a:p>
        </p:txBody>
      </p:sp>
    </p:spTree>
    <p:extLst>
      <p:ext uri="{BB962C8B-B14F-4D97-AF65-F5344CB8AC3E}">
        <p14:creationId xmlns:p14="http://schemas.microsoft.com/office/powerpoint/2010/main" val="2507225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43</a:t>
            </a:fld>
            <a:endParaRPr lang="en-IE"/>
          </a:p>
        </p:txBody>
      </p:sp>
    </p:spTree>
    <p:extLst>
      <p:ext uri="{BB962C8B-B14F-4D97-AF65-F5344CB8AC3E}">
        <p14:creationId xmlns:p14="http://schemas.microsoft.com/office/powerpoint/2010/main" val="582820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44</a:t>
            </a:fld>
            <a:endParaRPr lang="en-IE"/>
          </a:p>
        </p:txBody>
      </p:sp>
    </p:spTree>
    <p:extLst>
      <p:ext uri="{BB962C8B-B14F-4D97-AF65-F5344CB8AC3E}">
        <p14:creationId xmlns:p14="http://schemas.microsoft.com/office/powerpoint/2010/main" val="340138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Due to holiday traffic</a:t>
            </a:r>
          </a:p>
        </p:txBody>
      </p:sp>
      <p:sp>
        <p:nvSpPr>
          <p:cNvPr id="4" name="Slide Number Placeholder 3"/>
          <p:cNvSpPr>
            <a:spLocks noGrp="1"/>
          </p:cNvSpPr>
          <p:nvPr>
            <p:ph type="sldNum" sz="quarter" idx="10"/>
          </p:nvPr>
        </p:nvSpPr>
        <p:spPr/>
        <p:txBody>
          <a:bodyPr/>
          <a:lstStyle/>
          <a:p>
            <a:fld id="{C0F7C5C6-C08E-49E4-9B3E-1FBF53AD9BE9}" type="slidenum">
              <a:rPr lang="en-IE" smtClean="0"/>
              <a:t>45</a:t>
            </a:fld>
            <a:endParaRPr lang="en-IE"/>
          </a:p>
        </p:txBody>
      </p:sp>
    </p:spTree>
    <p:extLst>
      <p:ext uri="{BB962C8B-B14F-4D97-AF65-F5344CB8AC3E}">
        <p14:creationId xmlns:p14="http://schemas.microsoft.com/office/powerpoint/2010/main" val="3404443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46</a:t>
            </a:fld>
            <a:endParaRPr lang="en-IE"/>
          </a:p>
        </p:txBody>
      </p:sp>
    </p:spTree>
    <p:extLst>
      <p:ext uri="{BB962C8B-B14F-4D97-AF65-F5344CB8AC3E}">
        <p14:creationId xmlns:p14="http://schemas.microsoft.com/office/powerpoint/2010/main" val="512121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47</a:t>
            </a:fld>
            <a:endParaRPr lang="en-IE"/>
          </a:p>
        </p:txBody>
      </p:sp>
    </p:spTree>
    <p:extLst>
      <p:ext uri="{BB962C8B-B14F-4D97-AF65-F5344CB8AC3E}">
        <p14:creationId xmlns:p14="http://schemas.microsoft.com/office/powerpoint/2010/main" val="987318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48</a:t>
            </a:fld>
            <a:endParaRPr lang="en-IE"/>
          </a:p>
        </p:txBody>
      </p:sp>
    </p:spTree>
    <p:extLst>
      <p:ext uri="{BB962C8B-B14F-4D97-AF65-F5344CB8AC3E}">
        <p14:creationId xmlns:p14="http://schemas.microsoft.com/office/powerpoint/2010/main" val="1287776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49</a:t>
            </a:fld>
            <a:endParaRPr lang="en-IE"/>
          </a:p>
        </p:txBody>
      </p:sp>
    </p:spTree>
    <p:extLst>
      <p:ext uri="{BB962C8B-B14F-4D97-AF65-F5344CB8AC3E}">
        <p14:creationId xmlns:p14="http://schemas.microsoft.com/office/powerpoint/2010/main" val="179895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50</a:t>
            </a:fld>
            <a:endParaRPr lang="en-IE"/>
          </a:p>
        </p:txBody>
      </p:sp>
    </p:spTree>
    <p:extLst>
      <p:ext uri="{BB962C8B-B14F-4D97-AF65-F5344CB8AC3E}">
        <p14:creationId xmlns:p14="http://schemas.microsoft.com/office/powerpoint/2010/main" val="3872202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51</a:t>
            </a:fld>
            <a:endParaRPr lang="en-IE"/>
          </a:p>
        </p:txBody>
      </p:sp>
    </p:spTree>
    <p:extLst>
      <p:ext uri="{BB962C8B-B14F-4D97-AF65-F5344CB8AC3E}">
        <p14:creationId xmlns:p14="http://schemas.microsoft.com/office/powerpoint/2010/main" val="2672563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52</a:t>
            </a:fld>
            <a:endParaRPr lang="en-IE"/>
          </a:p>
        </p:txBody>
      </p:sp>
    </p:spTree>
    <p:extLst>
      <p:ext uri="{BB962C8B-B14F-4D97-AF65-F5344CB8AC3E}">
        <p14:creationId xmlns:p14="http://schemas.microsoft.com/office/powerpoint/2010/main" val="403242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6</a:t>
            </a:fld>
            <a:endParaRPr lang="en-IE"/>
          </a:p>
        </p:txBody>
      </p:sp>
    </p:spTree>
    <p:extLst>
      <p:ext uri="{BB962C8B-B14F-4D97-AF65-F5344CB8AC3E}">
        <p14:creationId xmlns:p14="http://schemas.microsoft.com/office/powerpoint/2010/main" val="172555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53</a:t>
            </a:fld>
            <a:endParaRPr lang="en-IE"/>
          </a:p>
        </p:txBody>
      </p:sp>
    </p:spTree>
    <p:extLst>
      <p:ext uri="{BB962C8B-B14F-4D97-AF65-F5344CB8AC3E}">
        <p14:creationId xmlns:p14="http://schemas.microsoft.com/office/powerpoint/2010/main" val="31917723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630">
              <a:defRPr/>
            </a:pPr>
            <a:r>
              <a:rPr lang="en-IE" baseline="0"/>
              <a:t>[Cyril Connolly]</a:t>
            </a:r>
            <a:endParaRPr lang="en-IE"/>
          </a:p>
          <a:p>
            <a:endParaRPr lang="en-IE"/>
          </a:p>
        </p:txBody>
      </p:sp>
      <p:sp>
        <p:nvSpPr>
          <p:cNvPr id="4" name="Slide Number Placeholder 3"/>
          <p:cNvSpPr>
            <a:spLocks noGrp="1"/>
          </p:cNvSpPr>
          <p:nvPr>
            <p:ph type="sldNum" sz="quarter" idx="10"/>
          </p:nvPr>
        </p:nvSpPr>
        <p:spPr/>
        <p:txBody>
          <a:bodyPr/>
          <a:lstStyle/>
          <a:p>
            <a:fld id="{C0F7C5C6-C08E-49E4-9B3E-1FBF53AD9BE9}" type="slidenum">
              <a:rPr lang="en-IE" smtClean="0"/>
              <a:t>54</a:t>
            </a:fld>
            <a:endParaRPr lang="en-IE"/>
          </a:p>
        </p:txBody>
      </p:sp>
    </p:spTree>
    <p:extLst>
      <p:ext uri="{BB962C8B-B14F-4D97-AF65-F5344CB8AC3E}">
        <p14:creationId xmlns:p14="http://schemas.microsoft.com/office/powerpoint/2010/main" val="11385660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55</a:t>
            </a:fld>
            <a:endParaRPr lang="en-IE"/>
          </a:p>
        </p:txBody>
      </p:sp>
    </p:spTree>
    <p:extLst>
      <p:ext uri="{BB962C8B-B14F-4D97-AF65-F5344CB8AC3E}">
        <p14:creationId xmlns:p14="http://schemas.microsoft.com/office/powerpoint/2010/main" val="3546306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56</a:t>
            </a:fld>
            <a:endParaRPr lang="en-IE"/>
          </a:p>
        </p:txBody>
      </p:sp>
    </p:spTree>
    <p:extLst>
      <p:ext uri="{BB962C8B-B14F-4D97-AF65-F5344CB8AC3E}">
        <p14:creationId xmlns:p14="http://schemas.microsoft.com/office/powerpoint/2010/main" val="26166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57</a:t>
            </a:fld>
            <a:endParaRPr lang="en-IE"/>
          </a:p>
        </p:txBody>
      </p:sp>
    </p:spTree>
    <p:extLst>
      <p:ext uri="{BB962C8B-B14F-4D97-AF65-F5344CB8AC3E}">
        <p14:creationId xmlns:p14="http://schemas.microsoft.com/office/powerpoint/2010/main" val="529538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58</a:t>
            </a:fld>
            <a:endParaRPr lang="en-IE"/>
          </a:p>
        </p:txBody>
      </p:sp>
    </p:spTree>
    <p:extLst>
      <p:ext uri="{BB962C8B-B14F-4D97-AF65-F5344CB8AC3E}">
        <p14:creationId xmlns:p14="http://schemas.microsoft.com/office/powerpoint/2010/main" val="5695491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59</a:t>
            </a:fld>
            <a:endParaRPr lang="en-IE"/>
          </a:p>
        </p:txBody>
      </p:sp>
    </p:spTree>
    <p:extLst>
      <p:ext uri="{BB962C8B-B14F-4D97-AF65-F5344CB8AC3E}">
        <p14:creationId xmlns:p14="http://schemas.microsoft.com/office/powerpoint/2010/main" val="31351481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Remove grid lines, the</a:t>
            </a:r>
            <a:r>
              <a:rPr lang="en-IE" baseline="0" dirty="0"/>
              <a:t> box enclosing the graph and the vertical axis except for the ticks</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60</a:t>
            </a:fld>
            <a:endParaRPr lang="en-IE"/>
          </a:p>
        </p:txBody>
      </p:sp>
    </p:spTree>
    <p:extLst>
      <p:ext uri="{BB962C8B-B14F-4D97-AF65-F5344CB8AC3E}">
        <p14:creationId xmlns:p14="http://schemas.microsoft.com/office/powerpoint/2010/main" val="3982055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Part of the data measures can be erased making</a:t>
            </a:r>
            <a:r>
              <a:rPr lang="en-IE" baseline="0" dirty="0"/>
              <a:t> a white grid which shows the coordinate lines more precisely than ticks alone</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61</a:t>
            </a:fld>
            <a:endParaRPr lang="en-IE"/>
          </a:p>
        </p:txBody>
      </p:sp>
    </p:spTree>
    <p:extLst>
      <p:ext uri="{BB962C8B-B14F-4D97-AF65-F5344CB8AC3E}">
        <p14:creationId xmlns:p14="http://schemas.microsoft.com/office/powerpoint/2010/main" val="15777290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white grid removes the need for</a:t>
            </a:r>
            <a:r>
              <a:rPr lang="en-IE" baseline="0" dirty="0"/>
              <a:t> tick marks</a:t>
            </a:r>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62</a:t>
            </a:fld>
            <a:endParaRPr lang="en-IE"/>
          </a:p>
        </p:txBody>
      </p:sp>
    </p:spTree>
    <p:extLst>
      <p:ext uri="{BB962C8B-B14F-4D97-AF65-F5344CB8AC3E}">
        <p14:creationId xmlns:p14="http://schemas.microsoft.com/office/powerpoint/2010/main" val="167769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8</a:t>
            </a:fld>
            <a:endParaRPr lang="en-IE"/>
          </a:p>
        </p:txBody>
      </p:sp>
    </p:spTree>
    <p:extLst>
      <p:ext uri="{BB962C8B-B14F-4D97-AF65-F5344CB8AC3E}">
        <p14:creationId xmlns:p14="http://schemas.microsoft.com/office/powerpoint/2010/main" val="4000696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63</a:t>
            </a:fld>
            <a:endParaRPr lang="en-IE"/>
          </a:p>
        </p:txBody>
      </p:sp>
    </p:spTree>
    <p:extLst>
      <p:ext uri="{BB962C8B-B14F-4D97-AF65-F5344CB8AC3E}">
        <p14:creationId xmlns:p14="http://schemas.microsoft.com/office/powerpoint/2010/main" val="30254950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64</a:t>
            </a:fld>
            <a:endParaRPr lang="en-IE"/>
          </a:p>
        </p:txBody>
      </p:sp>
    </p:spTree>
    <p:extLst>
      <p:ext uri="{BB962C8B-B14F-4D97-AF65-F5344CB8AC3E}">
        <p14:creationId xmlns:p14="http://schemas.microsoft.com/office/powerpoint/2010/main" val="9434655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65</a:t>
            </a:fld>
            <a:endParaRPr lang="en-IE"/>
          </a:p>
        </p:txBody>
      </p:sp>
    </p:spTree>
    <p:extLst>
      <p:ext uri="{BB962C8B-B14F-4D97-AF65-F5344CB8AC3E}">
        <p14:creationId xmlns:p14="http://schemas.microsoft.com/office/powerpoint/2010/main" val="377182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theory of psychophysics is built on the term just-noticeable-difference (JND):</a:t>
            </a:r>
          </a:p>
          <a:p>
            <a:r>
              <a:rPr lang="en-US" dirty="0"/>
              <a:t>The JND is the change in magnitude of a stimulus needed to produce a JND in</a:t>
            </a:r>
          </a:p>
          <a:p>
            <a:r>
              <a:rPr lang="en-US" dirty="0"/>
              <a:t>sensation. This effect was determined by the German, scientist Ernst Heinrich, to be a</a:t>
            </a:r>
          </a:p>
          <a:p>
            <a:r>
              <a:rPr lang="en-IE" dirty="0"/>
              <a:t>constant.</a:t>
            </a:r>
          </a:p>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9</a:t>
            </a:fld>
            <a:endParaRPr lang="en-IE"/>
          </a:p>
        </p:txBody>
      </p:sp>
    </p:spTree>
    <p:extLst>
      <p:ext uri="{BB962C8B-B14F-4D97-AF65-F5344CB8AC3E}">
        <p14:creationId xmlns:p14="http://schemas.microsoft.com/office/powerpoint/2010/main" val="286796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0F7C5C6-C08E-49E4-9B3E-1FBF53AD9BE9}" type="slidenum">
              <a:rPr lang="en-IE" smtClean="0"/>
              <a:t>10</a:t>
            </a:fld>
            <a:endParaRPr lang="en-IE"/>
          </a:p>
        </p:txBody>
      </p:sp>
    </p:spTree>
    <p:extLst>
      <p:ext uri="{BB962C8B-B14F-4D97-AF65-F5344CB8AC3E}">
        <p14:creationId xmlns:p14="http://schemas.microsoft.com/office/powerpoint/2010/main" val="3521795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C0F7C5C6-C08E-49E4-9B3E-1FBF53AD9BE9}" type="slidenum">
              <a:rPr lang="en-IE" smtClean="0"/>
              <a:t>11</a:t>
            </a:fld>
            <a:endParaRPr lang="en-IE"/>
          </a:p>
        </p:txBody>
      </p:sp>
    </p:spTree>
    <p:extLst>
      <p:ext uri="{BB962C8B-B14F-4D97-AF65-F5344CB8AC3E}">
        <p14:creationId xmlns:p14="http://schemas.microsoft.com/office/powerpoint/2010/main" val="416942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A1CFA27-8406-4AF5-8DD0-1938FF8AF082}" type="datetimeFigureOut">
              <a:rPr lang="en-IE" smtClean="0"/>
              <a:t>02/03/2022</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DA32BD-5068-4BC4-94C2-F2AB69DEA986}"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1CFA27-8406-4AF5-8DD0-1938FF8AF082}" type="datetimeFigureOut">
              <a:rPr lang="en-IE" smtClean="0"/>
              <a:t>02/03/2022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DA32BD-5068-4BC4-94C2-F2AB69DEA986}"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1CFA27-8406-4AF5-8DD0-1938FF8AF082}" type="datetimeFigureOut">
              <a:rPr lang="en-IE" smtClean="0"/>
              <a:t>02/03/2022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DA32BD-5068-4BC4-94C2-F2AB69DEA986}"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A1CFA27-8406-4AF5-8DD0-1938FF8AF082}" type="datetimeFigureOut">
              <a:rPr lang="en-IE" smtClean="0"/>
              <a:t>02/03/2022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DA32BD-5068-4BC4-94C2-F2AB69DEA986}"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A1CFA27-8406-4AF5-8DD0-1938FF8AF082}" type="datetimeFigureOut">
              <a:rPr lang="en-IE" smtClean="0"/>
              <a:t>02/03/2022</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5DA32BD-5068-4BC4-94C2-F2AB69DEA986}"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A1CFA27-8406-4AF5-8DD0-1938FF8AF082}" type="datetimeFigureOut">
              <a:rPr lang="en-IE" smtClean="0"/>
              <a:t>02/03/2022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DA32BD-5068-4BC4-94C2-F2AB69DEA986}"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A1CFA27-8406-4AF5-8DD0-1938FF8AF082}" type="datetimeFigureOut">
              <a:rPr lang="en-IE" smtClean="0"/>
              <a:t>02/03/2022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5DA32BD-5068-4BC4-94C2-F2AB69DEA986}"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A1CFA27-8406-4AF5-8DD0-1938FF8AF082}" type="datetimeFigureOut">
              <a:rPr lang="en-IE" smtClean="0"/>
              <a:t>02/03/2022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5DA32BD-5068-4BC4-94C2-F2AB69DEA986}"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CFA27-8406-4AF5-8DD0-1938FF8AF082}" type="datetimeFigureOut">
              <a:rPr lang="en-IE" smtClean="0"/>
              <a:t>02/03/2022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5DA32BD-5068-4BC4-94C2-F2AB69DEA986}"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A1CFA27-8406-4AF5-8DD0-1938FF8AF082}" type="datetimeFigureOut">
              <a:rPr lang="en-IE" smtClean="0"/>
              <a:t>02/03/2022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DA32BD-5068-4BC4-94C2-F2AB69DEA986}"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A1CFA27-8406-4AF5-8DD0-1938FF8AF082}" type="datetimeFigureOut">
              <a:rPr lang="en-IE" smtClean="0"/>
              <a:t>02/03/2022</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D5DA32BD-5068-4BC4-94C2-F2AB69DEA986}"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A1CFA27-8406-4AF5-8DD0-1938FF8AF082}" type="datetimeFigureOut">
              <a:rPr lang="en-IE" smtClean="0"/>
              <a:t>02/03/2022</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DA32BD-5068-4BC4-94C2-F2AB69DEA986}"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a:t>Statistical Graphics 2</a:t>
            </a:r>
          </a:p>
        </p:txBody>
      </p:sp>
      <p:sp>
        <p:nvSpPr>
          <p:cNvPr id="2" name="Title 1"/>
          <p:cNvSpPr>
            <a:spLocks noGrp="1"/>
          </p:cNvSpPr>
          <p:nvPr>
            <p:ph type="ctrTitle"/>
          </p:nvPr>
        </p:nvSpPr>
        <p:spPr/>
        <p:txBody>
          <a:bodyPr/>
          <a:lstStyle/>
          <a:p>
            <a:r>
              <a:rPr lang="en-IE" dirty="0"/>
              <a:t>Data Visualisation</a:t>
            </a:r>
          </a:p>
        </p:txBody>
      </p:sp>
    </p:spTree>
    <p:extLst>
      <p:ext uri="{BB962C8B-B14F-4D97-AF65-F5344CB8AC3E}">
        <p14:creationId xmlns:p14="http://schemas.microsoft.com/office/powerpoint/2010/main" val="397100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To Minimise Graphic Distortion..</a:t>
            </a:r>
            <a:endParaRPr lang="en-IE" dirty="0"/>
          </a:p>
        </p:txBody>
      </p:sp>
      <p:sp>
        <p:nvSpPr>
          <p:cNvPr id="3" name="Content Placeholder 2"/>
          <p:cNvSpPr>
            <a:spLocks noGrp="1"/>
          </p:cNvSpPr>
          <p:nvPr>
            <p:ph sz="quarter" idx="1"/>
          </p:nvPr>
        </p:nvSpPr>
        <p:spPr/>
        <p:txBody>
          <a:bodyPr/>
          <a:lstStyle/>
          <a:p>
            <a:pPr marL="274320" lvl="1" indent="-274320">
              <a:spcBef>
                <a:spcPts val="580"/>
              </a:spcBef>
              <a:buClr>
                <a:schemeClr val="accent1"/>
              </a:buClr>
            </a:pPr>
            <a:r>
              <a:rPr lang="en-IE" dirty="0"/>
              <a:t>The representation of numbers, as physically measured on the surface of the graphic should be directly proportional to the numerical quantities represented.</a:t>
            </a:r>
          </a:p>
          <a:p>
            <a:pPr marL="274320" lvl="1" indent="-274320">
              <a:spcBef>
                <a:spcPts val="580"/>
              </a:spcBef>
              <a:buClr>
                <a:schemeClr val="accent1"/>
              </a:buClr>
            </a:pPr>
            <a:r>
              <a:rPr lang="en-IE" dirty="0"/>
              <a:t>Clear and detailed labelling should be used. </a:t>
            </a:r>
          </a:p>
        </p:txBody>
      </p:sp>
    </p:spTree>
    <p:extLst>
      <p:ext uri="{BB962C8B-B14F-4D97-AF65-F5344CB8AC3E}">
        <p14:creationId xmlns:p14="http://schemas.microsoft.com/office/powerpoint/2010/main" val="65900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Lie Factor</a:t>
            </a:r>
          </a:p>
        </p:txBody>
      </p:sp>
      <p:sp>
        <p:nvSpPr>
          <p:cNvPr id="3" name="Content Placeholder 2"/>
          <p:cNvSpPr>
            <a:spLocks noGrp="1"/>
          </p:cNvSpPr>
          <p:nvPr>
            <p:ph sz="quarter" idx="1"/>
          </p:nvPr>
        </p:nvSpPr>
        <p:spPr/>
        <p:txBody>
          <a:bodyPr/>
          <a:lstStyle/>
          <a:p>
            <a:r>
              <a:rPr lang="en-IE" dirty="0"/>
              <a:t>The effectiveness of the first principle is measured by what </a:t>
            </a:r>
            <a:r>
              <a:rPr lang="en-IE" dirty="0" err="1"/>
              <a:t>Tufte</a:t>
            </a:r>
            <a:r>
              <a:rPr lang="en-IE" dirty="0"/>
              <a:t> refers to as the </a:t>
            </a:r>
            <a:r>
              <a:rPr lang="en-IE" b="1" i="1" dirty="0"/>
              <a:t>lie factor </a:t>
            </a:r>
            <a:r>
              <a:rPr lang="en-IE" dirty="0"/>
              <a:t>defined as:</a:t>
            </a:r>
          </a:p>
          <a:p>
            <a:pPr lvl="1"/>
            <a:r>
              <a:rPr lang="en-IE" dirty="0"/>
              <a:t>Lie Factor = </a:t>
            </a:r>
            <a:r>
              <a:rPr lang="en-IE" u="sng" dirty="0"/>
              <a:t>size of effect shown in graphic</a:t>
            </a:r>
          </a:p>
          <a:p>
            <a:pPr marL="320040" lvl="1" indent="0">
              <a:buNone/>
            </a:pPr>
            <a:r>
              <a:rPr lang="en-IE" dirty="0"/>
              <a:t>		     size of effect in data                         </a:t>
            </a:r>
          </a:p>
          <a:p>
            <a:r>
              <a:rPr lang="en-IE" dirty="0"/>
              <a:t>Lie Factor = 1</a:t>
            </a:r>
          </a:p>
          <a:p>
            <a:pPr lvl="1"/>
            <a:r>
              <a:rPr lang="en-IE" dirty="0"/>
              <a:t>Indicates an accurate representation.</a:t>
            </a:r>
          </a:p>
          <a:p>
            <a:r>
              <a:rPr lang="en-IE" dirty="0"/>
              <a:t>Lie Factor &gt; 1.05 or LF &lt; 0.95</a:t>
            </a:r>
          </a:p>
          <a:p>
            <a:pPr lvl="1"/>
            <a:r>
              <a:rPr lang="en-IE" dirty="0"/>
              <a:t>Indicates a substantial distortion.</a:t>
            </a:r>
          </a:p>
          <a:p>
            <a:pPr marL="320040" lvl="1" indent="0">
              <a:buNone/>
            </a:pPr>
            <a:endParaRPr lang="en-IE" dirty="0"/>
          </a:p>
        </p:txBody>
      </p:sp>
    </p:spTree>
    <p:extLst>
      <p:ext uri="{BB962C8B-B14F-4D97-AF65-F5344CB8AC3E}">
        <p14:creationId xmlns:p14="http://schemas.microsoft.com/office/powerpoint/2010/main" val="196359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1</a:t>
            </a:r>
          </a:p>
        </p:txBody>
      </p:sp>
      <p:sp>
        <p:nvSpPr>
          <p:cNvPr id="3" name="Content Placeholder 2"/>
          <p:cNvSpPr>
            <a:spLocks noGrp="1"/>
          </p:cNvSpPr>
          <p:nvPr>
            <p:ph sz="quarter" idx="1"/>
          </p:nvPr>
        </p:nvSpPr>
        <p:spPr/>
        <p:txBody>
          <a:bodyPr/>
          <a:lstStyle/>
          <a:p>
            <a:r>
              <a:rPr lang="en-IE" dirty="0"/>
              <a:t>A newspaper reported that the U.S. Congress and the Department of Transportation had set a series of fuel economy standards to be met by automobile manufacturers, beginning with 18 miles per gallon in 1978 and moving up in steps to 27.5 by 1985, with an increase of 53 </a:t>
            </a:r>
            <a:r>
              <a:rPr lang="en-IE" dirty="0" err="1"/>
              <a:t>percent</a:t>
            </a:r>
            <a:r>
              <a:rPr lang="en-IE" dirty="0"/>
              <a:t>:</a:t>
            </a:r>
          </a:p>
          <a:p>
            <a:pPr lvl="1"/>
            <a:r>
              <a:rPr lang="en-IE" u="sng" dirty="0"/>
              <a:t>27.5 – 18.0</a:t>
            </a:r>
            <a:r>
              <a:rPr lang="en-IE" dirty="0"/>
              <a:t> x 100  = 53%</a:t>
            </a:r>
          </a:p>
          <a:p>
            <a:pPr marL="320040" lvl="1" indent="0">
              <a:buNone/>
            </a:pPr>
            <a:r>
              <a:rPr lang="en-IE" dirty="0"/>
              <a:t>        18.0</a:t>
            </a:r>
          </a:p>
          <a:p>
            <a:r>
              <a:rPr lang="en-IE" dirty="0"/>
              <a:t>Figure 2 shows the accompanying picture published in the New York Times.</a:t>
            </a:r>
          </a:p>
        </p:txBody>
      </p:sp>
    </p:spTree>
    <p:extLst>
      <p:ext uri="{BB962C8B-B14F-4D97-AF65-F5344CB8AC3E}">
        <p14:creationId xmlns:p14="http://schemas.microsoft.com/office/powerpoint/2010/main" val="216807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2 (New York Times, August 1978)</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11560" y="1616758"/>
            <a:ext cx="7704856" cy="411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4330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r>
              <a:rPr lang="en-IE" dirty="0"/>
              <a:t>The magnitude of the change from 1978 to 1985 is shown in the graph by the relative lengths of the two lines:</a:t>
            </a:r>
          </a:p>
          <a:p>
            <a:pPr lvl="1"/>
            <a:r>
              <a:rPr lang="en-IE" u="sng" dirty="0"/>
              <a:t>5.3 – 0.6 </a:t>
            </a:r>
            <a:r>
              <a:rPr lang="en-IE" dirty="0"/>
              <a:t>x 100 = 783%          </a:t>
            </a:r>
          </a:p>
          <a:p>
            <a:pPr marL="320040" lvl="1" indent="0">
              <a:buNone/>
            </a:pPr>
            <a:r>
              <a:rPr lang="en-IE" dirty="0"/>
              <a:t>        0.6         </a:t>
            </a:r>
          </a:p>
          <a:p>
            <a:pPr marL="320040" lvl="1" indent="0">
              <a:buNone/>
            </a:pPr>
            <a:r>
              <a:rPr lang="en-IE" dirty="0"/>
              <a:t>Thus the numerical change of 53 </a:t>
            </a:r>
            <a:r>
              <a:rPr lang="en-IE" dirty="0" err="1"/>
              <a:t>percent</a:t>
            </a:r>
            <a:r>
              <a:rPr lang="en-IE" dirty="0"/>
              <a:t> is presented by some lines that changed 783 </a:t>
            </a:r>
            <a:r>
              <a:rPr lang="en-IE" dirty="0" err="1"/>
              <a:t>percent</a:t>
            </a:r>
            <a:r>
              <a:rPr lang="en-IE" dirty="0"/>
              <a:t>, giving:</a:t>
            </a:r>
          </a:p>
          <a:p>
            <a:pPr lvl="1"/>
            <a:r>
              <a:rPr lang="en-IE" dirty="0"/>
              <a:t>LF = </a:t>
            </a:r>
            <a:r>
              <a:rPr lang="en-IE" u="sng" dirty="0"/>
              <a:t>783</a:t>
            </a:r>
            <a:r>
              <a:rPr lang="en-IE" dirty="0"/>
              <a:t> = 14.8                  </a:t>
            </a:r>
          </a:p>
          <a:p>
            <a:pPr marL="320040" lvl="1" indent="0">
              <a:buNone/>
            </a:pPr>
            <a:r>
              <a:rPr lang="en-IE" dirty="0"/>
              <a:t>             53</a:t>
            </a:r>
          </a:p>
        </p:txBody>
      </p:sp>
    </p:spTree>
    <p:extLst>
      <p:ext uri="{BB962C8B-B14F-4D97-AF65-F5344CB8AC3E}">
        <p14:creationId xmlns:p14="http://schemas.microsoft.com/office/powerpoint/2010/main" val="23857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7845-4D04-4301-96B1-43524DFB0E79}"/>
              </a:ext>
            </a:extLst>
          </p:cNvPr>
          <p:cNvSpPr>
            <a:spLocks noGrp="1"/>
          </p:cNvSpPr>
          <p:nvPr>
            <p:ph type="title"/>
          </p:nvPr>
        </p:nvSpPr>
        <p:spPr/>
        <p:txBody>
          <a:bodyPr/>
          <a:lstStyle/>
          <a:p>
            <a:r>
              <a:rPr lang="en-IE" dirty="0"/>
              <a:t>Also Perspective</a:t>
            </a:r>
          </a:p>
        </p:txBody>
      </p:sp>
      <p:sp>
        <p:nvSpPr>
          <p:cNvPr id="3" name="Content Placeholder 2">
            <a:extLst>
              <a:ext uri="{FF2B5EF4-FFF2-40B4-BE49-F238E27FC236}">
                <a16:creationId xmlns:a16="http://schemas.microsoft.com/office/drawing/2014/main" id="{5C0061AA-4FF0-4A84-B01B-A505C0FE5C05}"/>
              </a:ext>
            </a:extLst>
          </p:cNvPr>
          <p:cNvSpPr>
            <a:spLocks noGrp="1"/>
          </p:cNvSpPr>
          <p:nvPr>
            <p:ph sz="quarter" idx="1"/>
          </p:nvPr>
        </p:nvSpPr>
        <p:spPr/>
        <p:txBody>
          <a:bodyPr/>
          <a:lstStyle/>
          <a:p>
            <a:r>
              <a:rPr lang="en-IE" dirty="0"/>
              <a:t>On most roads</a:t>
            </a:r>
            <a:r>
              <a:rPr lang="en-IE" baseline="0" dirty="0"/>
              <a:t> the future is in front of us, toward the horizon, and the present is at our feet. This display reverses the convention so as to exaggerate the severity of the mileage standards.</a:t>
            </a:r>
          </a:p>
          <a:p>
            <a:r>
              <a:rPr lang="en-IE" baseline="0" dirty="0"/>
              <a:t>The dates on the left remain a constant size on the page even as they move toward the horizon</a:t>
            </a:r>
          </a:p>
          <a:p>
            <a:r>
              <a:rPr lang="en-IE" baseline="0" dirty="0"/>
              <a:t>The values on the right are shrinking as the width of the road shrinks because of change in perspective and change in the actual values - confusing</a:t>
            </a:r>
            <a:endParaRPr lang="en-IE" dirty="0"/>
          </a:p>
          <a:p>
            <a:endParaRPr lang="en-IE" dirty="0"/>
          </a:p>
        </p:txBody>
      </p:sp>
    </p:spTree>
    <p:extLst>
      <p:ext uri="{BB962C8B-B14F-4D97-AF65-F5344CB8AC3E}">
        <p14:creationId xmlns:p14="http://schemas.microsoft.com/office/powerpoint/2010/main" val="41515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2</a:t>
            </a:r>
          </a:p>
        </p:txBody>
      </p:sp>
      <p:sp>
        <p:nvSpPr>
          <p:cNvPr id="3" name="Content Placeholder 2"/>
          <p:cNvSpPr>
            <a:spLocks noGrp="1"/>
          </p:cNvSpPr>
          <p:nvPr>
            <p:ph sz="quarter" idx="1"/>
          </p:nvPr>
        </p:nvSpPr>
        <p:spPr/>
        <p:txBody>
          <a:bodyPr/>
          <a:lstStyle/>
          <a:p>
            <a:r>
              <a:rPr lang="en-IE" dirty="0"/>
              <a:t>In Figure 3, the size of the barrel is supposed to represent price.</a:t>
            </a:r>
          </a:p>
          <a:p>
            <a:r>
              <a:rPr lang="en-IE" dirty="0"/>
              <a:t>Lie Factor = 9.4 </a:t>
            </a:r>
          </a:p>
          <a:p>
            <a:r>
              <a:rPr lang="en-IE" dirty="0"/>
              <a:t>Problem is exacerbated when dealing with three dimensions (</a:t>
            </a:r>
            <a:r>
              <a:rPr lang="en-IE" sz="2400" dirty="0"/>
              <a:t>psychophysics – differences in perception).</a:t>
            </a:r>
            <a:endParaRPr lang="en-IE" dirty="0"/>
          </a:p>
        </p:txBody>
      </p:sp>
    </p:spTree>
    <p:extLst>
      <p:ext uri="{BB962C8B-B14F-4D97-AF65-F5344CB8AC3E}">
        <p14:creationId xmlns:p14="http://schemas.microsoft.com/office/powerpoint/2010/main" val="267314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3</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27584" y="1340768"/>
            <a:ext cx="6768752" cy="510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7274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2. Remove Graphic Design Variation</a:t>
            </a:r>
          </a:p>
        </p:txBody>
      </p:sp>
      <p:sp>
        <p:nvSpPr>
          <p:cNvPr id="3" name="Content Placeholder 2"/>
          <p:cNvSpPr>
            <a:spLocks noGrp="1"/>
          </p:cNvSpPr>
          <p:nvPr>
            <p:ph sz="quarter" idx="1"/>
          </p:nvPr>
        </p:nvSpPr>
        <p:spPr/>
        <p:txBody>
          <a:bodyPr/>
          <a:lstStyle/>
          <a:p>
            <a:r>
              <a:rPr lang="en-IE" dirty="0"/>
              <a:t>Non uniform changes in a graph are called design variation. </a:t>
            </a:r>
          </a:p>
          <a:p>
            <a:r>
              <a:rPr lang="en-IE" dirty="0"/>
              <a:t>For example, tick marks representing time (e.g. years, months, days) on the x-axis of a graph should be consistent. </a:t>
            </a:r>
          </a:p>
          <a:p>
            <a:r>
              <a:rPr lang="en-IE" dirty="0"/>
              <a:t>That is there should be no variation in the distance between ticks or in the units that the ticks represent. </a:t>
            </a:r>
          </a:p>
          <a:p>
            <a:r>
              <a:rPr lang="en-IE" dirty="0"/>
              <a:t>Design variation of this kind distorts the message of the graph and can lead to ambiguity and confusion to the viewer as the variation of the data is confused (or confounded) with the variation in the design. </a:t>
            </a:r>
          </a:p>
        </p:txBody>
      </p:sp>
    </p:spTree>
    <p:extLst>
      <p:ext uri="{BB962C8B-B14F-4D97-AF65-F5344CB8AC3E}">
        <p14:creationId xmlns:p14="http://schemas.microsoft.com/office/powerpoint/2010/main" val="399832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1</a:t>
            </a:r>
          </a:p>
        </p:txBody>
      </p:sp>
      <p:sp>
        <p:nvSpPr>
          <p:cNvPr id="3" name="Content Placeholder 2"/>
          <p:cNvSpPr>
            <a:spLocks noGrp="1"/>
          </p:cNvSpPr>
          <p:nvPr>
            <p:ph sz="quarter" idx="1"/>
          </p:nvPr>
        </p:nvSpPr>
        <p:spPr/>
        <p:txBody>
          <a:bodyPr/>
          <a:lstStyle/>
          <a:p>
            <a:r>
              <a:rPr lang="en-IE" dirty="0"/>
              <a:t>The line graph in Figure 4 shows that the percentage of materials recycled was increasing from the late eighties. to the late nineties.</a:t>
            </a:r>
          </a:p>
          <a:p>
            <a:r>
              <a:rPr lang="en-IE" dirty="0"/>
              <a:t>It is highest for glass, at 60%, and lowest for plastics and paper (about 10%).</a:t>
            </a:r>
          </a:p>
          <a:p>
            <a:r>
              <a:rPr lang="en-IE" dirty="0"/>
              <a:t>However note that the horizontal scale is not evenly spaced which distorts the graph</a:t>
            </a:r>
          </a:p>
          <a:p>
            <a:endParaRPr lang="en-IE" dirty="0"/>
          </a:p>
        </p:txBody>
      </p:sp>
    </p:spTree>
    <p:extLst>
      <p:ext uri="{BB962C8B-B14F-4D97-AF65-F5344CB8AC3E}">
        <p14:creationId xmlns:p14="http://schemas.microsoft.com/office/powerpoint/2010/main" val="15887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Graphical Excellence Principles</a:t>
            </a:r>
          </a:p>
        </p:txBody>
      </p:sp>
      <p:sp>
        <p:nvSpPr>
          <p:cNvPr id="3" name="Content Placeholder 2"/>
          <p:cNvSpPr>
            <a:spLocks noGrp="1"/>
          </p:cNvSpPr>
          <p:nvPr>
            <p:ph sz="quarter" idx="1"/>
          </p:nvPr>
        </p:nvSpPr>
        <p:spPr/>
        <p:txBody>
          <a:bodyPr/>
          <a:lstStyle/>
          <a:p>
            <a:r>
              <a:rPr lang="en-IE" dirty="0"/>
              <a:t>The communication of complex ideas with clarity, precision and efficiency </a:t>
            </a:r>
          </a:p>
          <a:p>
            <a:r>
              <a:rPr lang="en-IE" dirty="0"/>
              <a:t>The viewer can visualise the greatest number of ideas in the shortest time with the least ink in the smallest space</a:t>
            </a:r>
          </a:p>
          <a:p>
            <a:r>
              <a:rPr lang="en-IE" dirty="0"/>
              <a:t>Excellent graphics tend to be multivariate (many variables)</a:t>
            </a:r>
          </a:p>
          <a:p>
            <a:r>
              <a:rPr lang="en-IE" b="1" i="1" dirty="0"/>
              <a:t>Tells the truth about data.</a:t>
            </a:r>
          </a:p>
        </p:txBody>
      </p:sp>
    </p:spTree>
    <p:extLst>
      <p:ext uri="{BB962C8B-B14F-4D97-AF65-F5344CB8AC3E}">
        <p14:creationId xmlns:p14="http://schemas.microsoft.com/office/powerpoint/2010/main" val="1192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4</a:t>
            </a:r>
          </a:p>
        </p:txBody>
      </p:sp>
      <p:pic>
        <p:nvPicPr>
          <p:cNvPr id="4" name="Content Placeholder 3" descr="Example 2"/>
          <p:cNvPicPr>
            <a:picLocks noGrp="1"/>
          </p:cNvPicPr>
          <p:nvPr>
            <p:ph sz="quarter" idx="1"/>
          </p:nvPr>
        </p:nvPicPr>
        <p:blipFill rotWithShape="1">
          <a:blip r:embed="rId3" cstate="print"/>
          <a:srcRect l="44526" t="14873" r="27841" b="59884"/>
          <a:stretch/>
        </p:blipFill>
        <p:spPr bwMode="auto">
          <a:xfrm>
            <a:off x="539552" y="1556792"/>
            <a:ext cx="8064896" cy="47525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073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2</a:t>
            </a:r>
          </a:p>
        </p:txBody>
      </p:sp>
      <p:sp>
        <p:nvSpPr>
          <p:cNvPr id="3" name="Content Placeholder 2"/>
          <p:cNvSpPr>
            <a:spLocks noGrp="1"/>
          </p:cNvSpPr>
          <p:nvPr>
            <p:ph sz="quarter" idx="1"/>
          </p:nvPr>
        </p:nvSpPr>
        <p:spPr/>
        <p:txBody>
          <a:bodyPr/>
          <a:lstStyle/>
          <a:p>
            <a:r>
              <a:rPr lang="en-US" dirty="0"/>
              <a:t>Figure 5 is an example of confounding design variation with data variation [Friendly, 2005]. </a:t>
            </a:r>
          </a:p>
          <a:p>
            <a:r>
              <a:rPr lang="en-US" dirty="0"/>
              <a:t>In other words, the scale of the graphic should always correspond to changes in the data being represented [Friendly, 2005]. </a:t>
            </a:r>
          </a:p>
          <a:p>
            <a:r>
              <a:rPr lang="en-US" dirty="0"/>
              <a:t>The graph shown in this example breaks that rule by using area to show one-dimensional data, giving a: </a:t>
            </a:r>
          </a:p>
          <a:p>
            <a:pPr lvl="1"/>
            <a:r>
              <a:rPr lang="en-US" dirty="0"/>
              <a:t>Lie Factor = 2.8 [Friendly, 2005].</a:t>
            </a:r>
            <a:endParaRPr lang="en-IE" dirty="0"/>
          </a:p>
        </p:txBody>
      </p:sp>
    </p:spTree>
    <p:extLst>
      <p:ext uri="{BB962C8B-B14F-4D97-AF65-F5344CB8AC3E}">
        <p14:creationId xmlns:p14="http://schemas.microsoft.com/office/powerpoint/2010/main" val="310930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Conclusion</a:t>
            </a:r>
          </a:p>
        </p:txBody>
      </p:sp>
      <p:sp>
        <p:nvSpPr>
          <p:cNvPr id="3" name="Content Placeholder 2"/>
          <p:cNvSpPr>
            <a:spLocks noGrp="1"/>
          </p:cNvSpPr>
          <p:nvPr>
            <p:ph sz="quarter" idx="1"/>
          </p:nvPr>
        </p:nvSpPr>
        <p:spPr/>
        <p:txBody>
          <a:bodyPr/>
          <a:lstStyle/>
          <a:p>
            <a:r>
              <a:rPr lang="en-IE" dirty="0"/>
              <a:t>The use of two (or three) varying dimensions to show one-dimensional data is not to be recommended.</a:t>
            </a:r>
          </a:p>
          <a:p>
            <a:pPr lvl="1"/>
            <a:r>
              <a:rPr lang="en-IE" dirty="0"/>
              <a:t>An inefficient technique</a:t>
            </a:r>
          </a:p>
          <a:p>
            <a:pPr lvl="1"/>
            <a:r>
              <a:rPr lang="en-IE" dirty="0"/>
              <a:t>Capable of handling only very small data sets</a:t>
            </a:r>
          </a:p>
          <a:p>
            <a:pPr lvl="1"/>
            <a:r>
              <a:rPr lang="en-IE" dirty="0"/>
              <a:t>Ambiguity in perception</a:t>
            </a:r>
          </a:p>
          <a:p>
            <a:pPr lvl="1"/>
            <a:r>
              <a:rPr lang="en-IE" dirty="0"/>
              <a:t>Therefore the number of information carrying (variable) dimensions depicted should not exceed the number of dimensions in the data. </a:t>
            </a:r>
          </a:p>
        </p:txBody>
      </p:sp>
    </p:spTree>
    <p:extLst>
      <p:ext uri="{BB962C8B-B14F-4D97-AF65-F5344CB8AC3E}">
        <p14:creationId xmlns:p14="http://schemas.microsoft.com/office/powerpoint/2010/main" val="88057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5</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043608" y="1484784"/>
            <a:ext cx="7416823" cy="4680519"/>
          </a:xfrm>
        </p:spPr>
      </p:pic>
    </p:spTree>
    <p:extLst>
      <p:ext uri="{BB962C8B-B14F-4D97-AF65-F5344CB8AC3E}">
        <p14:creationId xmlns:p14="http://schemas.microsoft.com/office/powerpoint/2010/main" val="2967275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3. Plot Time Series Using Standardised Units</a:t>
            </a:r>
          </a:p>
        </p:txBody>
      </p:sp>
      <p:sp>
        <p:nvSpPr>
          <p:cNvPr id="3" name="Content Placeholder 2"/>
          <p:cNvSpPr>
            <a:spLocks noGrp="1"/>
          </p:cNvSpPr>
          <p:nvPr>
            <p:ph sz="quarter" idx="1"/>
          </p:nvPr>
        </p:nvSpPr>
        <p:spPr/>
        <p:txBody>
          <a:bodyPr/>
          <a:lstStyle/>
          <a:p>
            <a:r>
              <a:rPr lang="en-IE" dirty="0"/>
              <a:t>Time series that plot financial data should be adjusted for inflation (i.e. discounted) as standardised units of monetary measurement are nearly always better than nominal values. </a:t>
            </a:r>
          </a:p>
          <a:p>
            <a:r>
              <a:rPr lang="en-IE" dirty="0"/>
              <a:t>For non monetary plots, standardised rates are generally preferable than the actual values. </a:t>
            </a:r>
          </a:p>
        </p:txBody>
      </p:sp>
    </p:spTree>
    <p:extLst>
      <p:ext uri="{BB962C8B-B14F-4D97-AF65-F5344CB8AC3E}">
        <p14:creationId xmlns:p14="http://schemas.microsoft.com/office/powerpoint/2010/main" val="209522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Figure 6 shows that the number of people killed in road accidents in Ireland had remained relatively stable between 1990 and 1999.</a:t>
            </a:r>
          </a:p>
          <a:p>
            <a:r>
              <a:rPr lang="en-IE" dirty="0"/>
              <a:t>However when fatalities are expressed as the standardised rate per million registered vehicles, a sharp decline in the fatal accident rate is apparent over the 10 year period. </a:t>
            </a:r>
          </a:p>
        </p:txBody>
      </p:sp>
    </p:spTree>
    <p:extLst>
      <p:ext uri="{BB962C8B-B14F-4D97-AF65-F5344CB8AC3E}">
        <p14:creationId xmlns:p14="http://schemas.microsoft.com/office/powerpoint/2010/main" val="1624914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6</a:t>
            </a:r>
          </a:p>
        </p:txBody>
      </p:sp>
      <p:sp>
        <p:nvSpPr>
          <p:cNvPr id="4" name="Rectangle 19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6464" tIns="45720" rIns="1066464"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500</a:t>
            </a:r>
            <a:endPar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br>
            <a:endParaRPr kumimoji="0" lang="en-IE"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E"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246" name="Picture 1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630362"/>
            <a:ext cx="676212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25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4. Plot Time Series Using a Sufficiently Long Time Window</a:t>
            </a:r>
          </a:p>
        </p:txBody>
      </p:sp>
      <p:sp>
        <p:nvSpPr>
          <p:cNvPr id="3" name="Content Placeholder 2"/>
          <p:cNvSpPr>
            <a:spLocks noGrp="1"/>
          </p:cNvSpPr>
          <p:nvPr>
            <p:ph sz="quarter" idx="1"/>
          </p:nvPr>
        </p:nvSpPr>
        <p:spPr/>
        <p:txBody>
          <a:bodyPr/>
          <a:lstStyle/>
          <a:p>
            <a:r>
              <a:rPr lang="en-IE" dirty="0"/>
              <a:t>To be truthful and revealing, data graphics should focus on the question which is at the core of quantitative thinking:</a:t>
            </a:r>
          </a:p>
          <a:p>
            <a:pPr lvl="1"/>
            <a:r>
              <a:rPr lang="en-IE" dirty="0"/>
              <a:t>Compared to what?</a:t>
            </a:r>
          </a:p>
          <a:p>
            <a:r>
              <a:rPr lang="en-IE" dirty="0"/>
              <a:t>Staying with Irish road accidents, the media and other road safety organisations have highlighted the road accident in Ireland over the last number of years.</a:t>
            </a:r>
          </a:p>
          <a:p>
            <a:r>
              <a:rPr lang="en-IE" dirty="0"/>
              <a:t>The coverage normally concentrates on the number of, say, fatal accidents in the current month compared with the last number of months or since the start of the year. </a:t>
            </a:r>
          </a:p>
        </p:txBody>
      </p:sp>
    </p:spTree>
    <p:extLst>
      <p:ext uri="{BB962C8B-B14F-4D97-AF65-F5344CB8AC3E}">
        <p14:creationId xmlns:p14="http://schemas.microsoft.com/office/powerpoint/2010/main" val="293203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IE" dirty="0"/>
              <a:t>For example, in 1999 the number of fatal accidents decreased from 35 in October to 14 in November as shown in Figure 7. </a:t>
            </a:r>
          </a:p>
          <a:p>
            <a:r>
              <a:rPr lang="en-IE" dirty="0"/>
              <a:t>The question that needs to be asked is if this reduction is significant or just part of the random up and down movement (or variability) in accident numbers. </a:t>
            </a:r>
          </a:p>
          <a:p>
            <a:r>
              <a:rPr lang="en-IE" dirty="0"/>
              <a:t>From Figure 7 it is impossible to tell. </a:t>
            </a:r>
          </a:p>
          <a:p>
            <a:endParaRPr lang="en-IE" dirty="0"/>
          </a:p>
        </p:txBody>
      </p:sp>
    </p:spTree>
    <p:extLst>
      <p:ext uri="{BB962C8B-B14F-4D97-AF65-F5344CB8AC3E}">
        <p14:creationId xmlns:p14="http://schemas.microsoft.com/office/powerpoint/2010/main" val="349634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7</a:t>
            </a:r>
          </a:p>
        </p:txBody>
      </p:sp>
      <p:pic>
        <p:nvPicPr>
          <p:cNvPr id="15362"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03649" y="1632260"/>
            <a:ext cx="6264696" cy="398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42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Graphical Integrity</a:t>
            </a:r>
          </a:p>
        </p:txBody>
      </p:sp>
      <p:sp>
        <p:nvSpPr>
          <p:cNvPr id="3" name="Content Placeholder 2"/>
          <p:cNvSpPr>
            <a:spLocks noGrp="1"/>
          </p:cNvSpPr>
          <p:nvPr>
            <p:ph sz="quarter" idx="1"/>
          </p:nvPr>
        </p:nvSpPr>
        <p:spPr/>
        <p:txBody>
          <a:bodyPr>
            <a:normAutofit lnSpcReduction="10000"/>
          </a:bodyPr>
          <a:lstStyle/>
          <a:p>
            <a:r>
              <a:rPr lang="en-IE" dirty="0"/>
              <a:t>Assumptions (1930 to 1970):</a:t>
            </a:r>
          </a:p>
          <a:p>
            <a:pPr lvl="1"/>
            <a:r>
              <a:rPr lang="en-IE" dirty="0"/>
              <a:t>Audience were easily duped </a:t>
            </a:r>
          </a:p>
          <a:p>
            <a:pPr lvl="1"/>
            <a:r>
              <a:rPr lang="en-IE" dirty="0"/>
              <a:t>Statistics is boring.</a:t>
            </a:r>
          </a:p>
          <a:p>
            <a:r>
              <a:rPr lang="en-IE" dirty="0"/>
              <a:t>This led to:</a:t>
            </a:r>
          </a:p>
          <a:p>
            <a:pPr lvl="1"/>
            <a:r>
              <a:rPr lang="en-IE" dirty="0"/>
              <a:t>Over embellished graphics</a:t>
            </a:r>
          </a:p>
          <a:p>
            <a:pPr lvl="1"/>
            <a:r>
              <a:rPr lang="en-IE" dirty="0"/>
              <a:t>Too much of an emphasis on finding the lies in the data.</a:t>
            </a:r>
          </a:p>
          <a:p>
            <a:pPr lvl="1"/>
            <a:endParaRPr lang="en-IE" dirty="0"/>
          </a:p>
          <a:p>
            <a:pPr marL="274320" lvl="1" indent="-274320">
              <a:spcBef>
                <a:spcPts val="580"/>
              </a:spcBef>
              <a:buClr>
                <a:schemeClr val="accent1"/>
              </a:buClr>
            </a:pPr>
            <a:r>
              <a:rPr lang="en-IE" sz="2600" dirty="0"/>
              <a:t>John </a:t>
            </a:r>
            <a:r>
              <a:rPr lang="en-IE" sz="2600" dirty="0" err="1"/>
              <a:t>Tukey</a:t>
            </a:r>
            <a:r>
              <a:rPr lang="en-IE" sz="2600" dirty="0"/>
              <a:t> (late 1960’s):</a:t>
            </a:r>
          </a:p>
          <a:p>
            <a:pPr marL="548640" lvl="2"/>
            <a:r>
              <a:rPr lang="en-IE" sz="2400" dirty="0"/>
              <a:t>The emphasis moved from “Showing the obvious to the ignorant” (</a:t>
            </a:r>
            <a:r>
              <a:rPr lang="en-IE" sz="2400" dirty="0" err="1"/>
              <a:t>Tufte</a:t>
            </a:r>
            <a:r>
              <a:rPr lang="en-IE" sz="2400" dirty="0"/>
              <a:t>, 2001) to creating graphics for statistical analysis of complex data. </a:t>
            </a:r>
          </a:p>
        </p:txBody>
      </p:sp>
    </p:spTree>
    <p:extLst>
      <p:ext uri="{BB962C8B-B14F-4D97-AF65-F5344CB8AC3E}">
        <p14:creationId xmlns:p14="http://schemas.microsoft.com/office/powerpoint/2010/main" val="1960878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To overcome this problem a longer time series window is required as shown in Figure 8 which includes three years data by month. </a:t>
            </a:r>
          </a:p>
          <a:p>
            <a:r>
              <a:rPr lang="en-IE" dirty="0"/>
              <a:t>From this plot it is clear that the large change between October and November 1999 is not that unusual.</a:t>
            </a:r>
          </a:p>
          <a:p>
            <a:r>
              <a:rPr lang="en-IE" dirty="0"/>
              <a:t>For example similar large movements can be seen in November/December 1999, and in March/April 1988.</a:t>
            </a:r>
          </a:p>
          <a:p>
            <a:endParaRPr lang="en-IE" dirty="0"/>
          </a:p>
        </p:txBody>
      </p:sp>
    </p:spTree>
    <p:extLst>
      <p:ext uri="{BB962C8B-B14F-4D97-AF65-F5344CB8AC3E}">
        <p14:creationId xmlns:p14="http://schemas.microsoft.com/office/powerpoint/2010/main" val="2183534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8</a:t>
            </a:r>
          </a:p>
        </p:txBody>
      </p:sp>
      <p:pic>
        <p:nvPicPr>
          <p:cNvPr id="1638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43608" y="1473570"/>
            <a:ext cx="7488832" cy="454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780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E" dirty="0"/>
          </a:p>
        </p:txBody>
      </p:sp>
      <p:sp>
        <p:nvSpPr>
          <p:cNvPr id="5" name="Text Placeholder 4"/>
          <p:cNvSpPr>
            <a:spLocks noGrp="1"/>
          </p:cNvSpPr>
          <p:nvPr>
            <p:ph type="body" idx="1"/>
          </p:nvPr>
        </p:nvSpPr>
        <p:spPr/>
        <p:txBody>
          <a:bodyPr>
            <a:normAutofit/>
          </a:bodyPr>
          <a:lstStyle/>
          <a:p>
            <a:r>
              <a:rPr lang="en-IE" sz="3200" dirty="0"/>
              <a:t>More Graphical Integrity Examples </a:t>
            </a:r>
          </a:p>
        </p:txBody>
      </p:sp>
    </p:spTree>
    <p:extLst>
      <p:ext uri="{BB962C8B-B14F-4D97-AF65-F5344CB8AC3E}">
        <p14:creationId xmlns:p14="http://schemas.microsoft.com/office/powerpoint/2010/main" val="566966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9 – Scale Distortions </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9761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10 – Scale Distortions – Show Entire Scale</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486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Figure 11 - Scale Distortions – Show in Context</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213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12 - Context (1)</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99592" y="1450074"/>
            <a:ext cx="7560840" cy="456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02111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13 - Context (2)</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55576" y="1289795"/>
            <a:ext cx="8064896" cy="473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5304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14 - Context (3)</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899592" y="1447800"/>
            <a:ext cx="748883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89903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Graphical Integrity Summary</a:t>
            </a:r>
          </a:p>
        </p:txBody>
      </p:sp>
      <p:sp>
        <p:nvSpPr>
          <p:cNvPr id="3" name="Content Placeholder 2"/>
          <p:cNvSpPr>
            <a:spLocks noGrp="1"/>
          </p:cNvSpPr>
          <p:nvPr>
            <p:ph sz="quarter" idx="1"/>
          </p:nvPr>
        </p:nvSpPr>
        <p:spPr/>
        <p:txBody>
          <a:bodyPr>
            <a:normAutofit/>
          </a:bodyPr>
          <a:lstStyle/>
          <a:p>
            <a:r>
              <a:rPr lang="en-IE" sz="3200" dirty="0"/>
              <a:t>Don’t lie</a:t>
            </a:r>
          </a:p>
          <a:p>
            <a:r>
              <a:rPr lang="en-IE" sz="3200" dirty="0"/>
              <a:t>Use clear labels to defeat ambiguity and graphical distortion</a:t>
            </a:r>
          </a:p>
          <a:p>
            <a:r>
              <a:rPr lang="en-IE" sz="3200" dirty="0"/>
              <a:t>Show entire scales</a:t>
            </a:r>
          </a:p>
          <a:p>
            <a:r>
              <a:rPr lang="en-IE" sz="3200" dirty="0"/>
              <a:t>Show in context.</a:t>
            </a:r>
          </a:p>
        </p:txBody>
      </p:sp>
    </p:spTree>
    <p:extLst>
      <p:ext uri="{BB962C8B-B14F-4D97-AF65-F5344CB8AC3E}">
        <p14:creationId xmlns:p14="http://schemas.microsoft.com/office/powerpoint/2010/main" val="17512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1 - Example</a:t>
            </a:r>
          </a:p>
        </p:txBody>
      </p:sp>
      <p:pic>
        <p:nvPicPr>
          <p:cNvPr id="4" name="Picture 7"/>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71600" y="1772816"/>
            <a:ext cx="6680596" cy="413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05135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IE" dirty="0"/>
              <a:t>Principles of Data Graphics</a:t>
            </a:r>
          </a:p>
        </p:txBody>
      </p:sp>
    </p:spTree>
    <p:extLst>
      <p:ext uri="{BB962C8B-B14F-4D97-AF65-F5344CB8AC3E}">
        <p14:creationId xmlns:p14="http://schemas.microsoft.com/office/powerpoint/2010/main" val="1873192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Data-Ink Ratio</a:t>
            </a:r>
          </a:p>
        </p:txBody>
      </p:sp>
      <p:sp>
        <p:nvSpPr>
          <p:cNvPr id="3" name="Content Placeholder 2"/>
          <p:cNvSpPr>
            <a:spLocks noGrp="1"/>
          </p:cNvSpPr>
          <p:nvPr>
            <p:ph sz="quarter" idx="1"/>
          </p:nvPr>
        </p:nvSpPr>
        <p:spPr/>
        <p:txBody>
          <a:bodyPr>
            <a:normAutofit lnSpcReduction="10000"/>
          </a:bodyPr>
          <a:lstStyle/>
          <a:p>
            <a:r>
              <a:rPr lang="en-IE" dirty="0"/>
              <a:t>A fundamental principle of good statistical graphics is to show, as far as possible, the data, and remove those parts of the graphic that contain non essential information. </a:t>
            </a:r>
          </a:p>
          <a:p>
            <a:r>
              <a:rPr lang="en-IE" dirty="0" err="1"/>
              <a:t>Tufte</a:t>
            </a:r>
            <a:r>
              <a:rPr lang="en-IE" dirty="0"/>
              <a:t> defines what is known as the data-ink ratio which assess the proportion of a graphics ink devoted to the non redundant display of data information.</a:t>
            </a:r>
          </a:p>
          <a:p>
            <a:r>
              <a:rPr lang="en-IE" dirty="0"/>
              <a:t>The ratio is defined as:</a:t>
            </a:r>
          </a:p>
          <a:p>
            <a:pPr lvl="1"/>
            <a:r>
              <a:rPr lang="en-IE" dirty="0"/>
              <a:t>Data-Ink Ratio = </a:t>
            </a:r>
            <a:r>
              <a:rPr lang="en-IE" u="sng" dirty="0"/>
              <a:t>Data ink</a:t>
            </a:r>
          </a:p>
          <a:p>
            <a:pPr marL="320040" lvl="1" indent="0">
              <a:buNone/>
            </a:pPr>
            <a:r>
              <a:rPr lang="en-IE" dirty="0"/>
              <a:t>		Total ink used to print the graphic</a:t>
            </a:r>
          </a:p>
          <a:p>
            <a:r>
              <a:rPr lang="en-IE" dirty="0"/>
              <a:t>Or the proportion of a graphic’s ink devoted to the non-redundant display of data information. </a:t>
            </a:r>
          </a:p>
          <a:p>
            <a:pPr marL="320040" lvl="1" indent="0">
              <a:buNone/>
            </a:pPr>
            <a:endParaRPr lang="en-IE" dirty="0"/>
          </a:p>
        </p:txBody>
      </p:sp>
    </p:spTree>
    <p:extLst>
      <p:ext uri="{BB962C8B-B14F-4D97-AF65-F5344CB8AC3E}">
        <p14:creationId xmlns:p14="http://schemas.microsoft.com/office/powerpoint/2010/main" val="3770556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If the ratio is one, then this means that no part of a graphic can be erased without loss of some relevant information. </a:t>
            </a:r>
          </a:p>
          <a:p>
            <a:r>
              <a:rPr lang="en-IE" dirty="0"/>
              <a:t>The larger the share of a graphic’s ink devoted to data, the better (other relevant matters being equal).</a:t>
            </a:r>
          </a:p>
          <a:p>
            <a:r>
              <a:rPr lang="en-IE" dirty="0"/>
              <a:t>That is, maximise the data-ink ratio (within reason).</a:t>
            </a:r>
          </a:p>
          <a:p>
            <a:endParaRPr lang="en-IE" dirty="0"/>
          </a:p>
        </p:txBody>
      </p:sp>
    </p:spTree>
    <p:extLst>
      <p:ext uri="{BB962C8B-B14F-4D97-AF65-F5344CB8AC3E}">
        <p14:creationId xmlns:p14="http://schemas.microsoft.com/office/powerpoint/2010/main" val="1923920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1 (good ratio)</a:t>
            </a:r>
          </a:p>
        </p:txBody>
      </p:sp>
      <p:sp>
        <p:nvSpPr>
          <p:cNvPr id="3" name="Content Placeholder 2"/>
          <p:cNvSpPr>
            <a:spLocks noGrp="1"/>
          </p:cNvSpPr>
          <p:nvPr>
            <p:ph sz="quarter" idx="1"/>
          </p:nvPr>
        </p:nvSpPr>
        <p:spPr/>
        <p:txBody>
          <a:bodyPr>
            <a:normAutofit/>
          </a:bodyPr>
          <a:lstStyle/>
          <a:p>
            <a:r>
              <a:rPr lang="en-IE" dirty="0"/>
              <a:t>Figure 15 is a time series of the number of serious injury accidents on National Routes by month between 1988 and 1995 (from the 1995 National Roads Authority annual report on road accidents). </a:t>
            </a:r>
          </a:p>
          <a:p>
            <a:r>
              <a:rPr lang="en-IE" dirty="0"/>
              <a:t>The graphic has a data ink ratio close to 1.0.</a:t>
            </a:r>
          </a:p>
          <a:p>
            <a:r>
              <a:rPr lang="en-IE" dirty="0"/>
              <a:t>The only part of the graphic below that can be erased without loss of data information are the axis lines and the tick marks.  </a:t>
            </a:r>
          </a:p>
        </p:txBody>
      </p:sp>
    </p:spTree>
    <p:extLst>
      <p:ext uri="{BB962C8B-B14F-4D97-AF65-F5344CB8AC3E}">
        <p14:creationId xmlns:p14="http://schemas.microsoft.com/office/powerpoint/2010/main" val="1847168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15</a:t>
            </a:r>
          </a:p>
        </p:txBody>
      </p:sp>
      <p:pic>
        <p:nvPicPr>
          <p:cNvPr id="5" name="Content Placeholder 4"/>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15616" y="1556792"/>
            <a:ext cx="7101100" cy="4463008"/>
          </a:xfrm>
          <a:prstGeom prst="rect">
            <a:avLst/>
          </a:prstGeom>
          <a:noFill/>
          <a:ln>
            <a:noFill/>
          </a:ln>
        </p:spPr>
      </p:pic>
    </p:spTree>
    <p:extLst>
      <p:ext uri="{BB962C8B-B14F-4D97-AF65-F5344CB8AC3E}">
        <p14:creationId xmlns:p14="http://schemas.microsoft.com/office/powerpoint/2010/main" val="3459996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The red line is known as a median trend which </a:t>
            </a:r>
            <a:r>
              <a:rPr lang="en-IE" dirty="0" err="1"/>
              <a:t>smooths</a:t>
            </a:r>
            <a:r>
              <a:rPr lang="en-IE" dirty="0"/>
              <a:t> the data revealing the strong seasonality of serious accidents which are highest during the Summer and lowest during the Winter.</a:t>
            </a:r>
          </a:p>
        </p:txBody>
      </p:sp>
    </p:spTree>
    <p:extLst>
      <p:ext uri="{BB962C8B-B14F-4D97-AF65-F5344CB8AC3E}">
        <p14:creationId xmlns:p14="http://schemas.microsoft.com/office/powerpoint/2010/main" val="4176691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2 (not so good ratio)</a:t>
            </a:r>
          </a:p>
        </p:txBody>
      </p:sp>
      <p:sp>
        <p:nvSpPr>
          <p:cNvPr id="3" name="Content Placeholder 2"/>
          <p:cNvSpPr>
            <a:spLocks noGrp="1"/>
          </p:cNvSpPr>
          <p:nvPr>
            <p:ph sz="quarter" idx="1"/>
          </p:nvPr>
        </p:nvSpPr>
        <p:spPr/>
        <p:txBody>
          <a:bodyPr/>
          <a:lstStyle/>
          <a:p>
            <a:r>
              <a:rPr lang="en-IE" dirty="0"/>
              <a:t>Figure 16 has nearly all its ink devoted to non data related matters. </a:t>
            </a:r>
          </a:p>
          <a:p>
            <a:r>
              <a:rPr lang="en-IE" dirty="0"/>
              <a:t>The thick mesh of gridlines overwhelms the numbers (the dots on the graph).</a:t>
            </a:r>
          </a:p>
        </p:txBody>
      </p:sp>
    </p:spTree>
    <p:extLst>
      <p:ext uri="{BB962C8B-B14F-4D97-AF65-F5344CB8AC3E}">
        <p14:creationId xmlns:p14="http://schemas.microsoft.com/office/powerpoint/2010/main" val="3334841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16</a:t>
            </a:r>
          </a:p>
        </p:txBody>
      </p:sp>
      <p:sp>
        <p:nvSpPr>
          <p:cNvPr id="3" name="Content Placeholder 2"/>
          <p:cNvSpPr>
            <a:spLocks noGrp="1"/>
          </p:cNvSpPr>
          <p:nvPr>
            <p:ph sz="quarter" idx="1"/>
          </p:nvPr>
        </p:nvSpPr>
        <p:spPr/>
        <p:txBody>
          <a:bodyPr/>
          <a:lstStyle/>
          <a:p>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556792"/>
            <a:ext cx="675322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8544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2 (improved)</a:t>
            </a:r>
          </a:p>
        </p:txBody>
      </p:sp>
      <p:sp>
        <p:nvSpPr>
          <p:cNvPr id="3" name="Content Placeholder 2"/>
          <p:cNvSpPr>
            <a:spLocks noGrp="1"/>
          </p:cNvSpPr>
          <p:nvPr>
            <p:ph sz="quarter" idx="1"/>
          </p:nvPr>
        </p:nvSpPr>
        <p:spPr/>
        <p:txBody>
          <a:bodyPr/>
          <a:lstStyle/>
          <a:p>
            <a:r>
              <a:rPr lang="en-IE" dirty="0"/>
              <a:t>In a subsequent published version of the same data (Figure 17), the data-ink share was increased to 0.7.</a:t>
            </a:r>
          </a:p>
        </p:txBody>
      </p:sp>
    </p:spTree>
    <p:extLst>
      <p:ext uri="{BB962C8B-B14F-4D97-AF65-F5344CB8AC3E}">
        <p14:creationId xmlns:p14="http://schemas.microsoft.com/office/powerpoint/2010/main" val="1911485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17</a:t>
            </a:r>
          </a:p>
        </p:txBody>
      </p:sp>
      <p:pic>
        <p:nvPicPr>
          <p:cNvPr id="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043608" y="1412776"/>
            <a:ext cx="748883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99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4417-B0BF-4338-A4C4-10D497F336E2}"/>
              </a:ext>
            </a:extLst>
          </p:cNvPr>
          <p:cNvSpPr>
            <a:spLocks noGrp="1"/>
          </p:cNvSpPr>
          <p:nvPr>
            <p:ph type="title"/>
          </p:nvPr>
        </p:nvSpPr>
        <p:spPr/>
        <p:txBody>
          <a:bodyPr/>
          <a:lstStyle/>
          <a:p>
            <a:r>
              <a:rPr lang="en-IE" dirty="0"/>
              <a:t>Problems</a:t>
            </a:r>
          </a:p>
        </p:txBody>
      </p:sp>
      <p:sp>
        <p:nvSpPr>
          <p:cNvPr id="3" name="Content Placeholder 2">
            <a:extLst>
              <a:ext uri="{FF2B5EF4-FFF2-40B4-BE49-F238E27FC236}">
                <a16:creationId xmlns:a16="http://schemas.microsoft.com/office/drawing/2014/main" id="{1CC427E7-BB4F-4091-9EAC-C0A32D31D88E}"/>
              </a:ext>
            </a:extLst>
          </p:cNvPr>
          <p:cNvSpPr>
            <a:spLocks noGrp="1"/>
          </p:cNvSpPr>
          <p:nvPr>
            <p:ph sz="quarter" idx="1"/>
          </p:nvPr>
        </p:nvSpPr>
        <p:spPr/>
        <p:txBody>
          <a:bodyPr/>
          <a:lstStyle/>
          <a:p>
            <a:r>
              <a:rPr lang="en-IE" dirty="0"/>
              <a:t>Pictures in bars – distracting, humans have evolved to see faces</a:t>
            </a:r>
          </a:p>
          <a:p>
            <a:r>
              <a:rPr lang="en-IE" dirty="0"/>
              <a:t>No scale</a:t>
            </a:r>
          </a:p>
          <a:p>
            <a:r>
              <a:rPr lang="en-IE" dirty="0"/>
              <a:t>Scale not the same</a:t>
            </a:r>
          </a:p>
          <a:p>
            <a:r>
              <a:rPr lang="en-IE" dirty="0"/>
              <a:t>Difficult to compare years</a:t>
            </a:r>
          </a:p>
          <a:p>
            <a:endParaRPr lang="en-IE" dirty="0"/>
          </a:p>
        </p:txBody>
      </p:sp>
    </p:spTree>
    <p:extLst>
      <p:ext uri="{BB962C8B-B14F-4D97-AF65-F5344CB8AC3E}">
        <p14:creationId xmlns:p14="http://schemas.microsoft.com/office/powerpoint/2010/main" val="505126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18 - Example 3</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14400" y="1845754"/>
            <a:ext cx="7772400" cy="3776091"/>
          </a:xfrm>
        </p:spPr>
      </p:pic>
    </p:spTree>
    <p:extLst>
      <p:ext uri="{BB962C8B-B14F-4D97-AF65-F5344CB8AC3E}">
        <p14:creationId xmlns:p14="http://schemas.microsoft.com/office/powerpoint/2010/main" val="84203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Chartjunk</a:t>
            </a:r>
            <a:endParaRPr lang="en-IE" dirty="0"/>
          </a:p>
        </p:txBody>
      </p:sp>
      <p:sp>
        <p:nvSpPr>
          <p:cNvPr id="3" name="Content Placeholder 2"/>
          <p:cNvSpPr>
            <a:spLocks noGrp="1"/>
          </p:cNvSpPr>
          <p:nvPr>
            <p:ph sz="quarter" idx="1"/>
          </p:nvPr>
        </p:nvSpPr>
        <p:spPr/>
        <p:txBody>
          <a:bodyPr/>
          <a:lstStyle/>
          <a:p>
            <a:r>
              <a:rPr lang="en-IE" dirty="0"/>
              <a:t>A related concept known as </a:t>
            </a:r>
            <a:r>
              <a:rPr lang="en-IE" dirty="0" err="1"/>
              <a:t>chartjunk</a:t>
            </a:r>
            <a:r>
              <a:rPr lang="en-IE" dirty="0"/>
              <a:t> was also devised by </a:t>
            </a:r>
            <a:r>
              <a:rPr lang="en-IE" dirty="0" err="1"/>
              <a:t>Tufte</a:t>
            </a:r>
            <a:r>
              <a:rPr lang="en-IE" dirty="0"/>
              <a:t>.</a:t>
            </a:r>
          </a:p>
          <a:p>
            <a:r>
              <a:rPr lang="en-IE" dirty="0" err="1"/>
              <a:t>Chartjunk</a:t>
            </a:r>
            <a:r>
              <a:rPr lang="en-IE" dirty="0"/>
              <a:t> is defined as:</a:t>
            </a:r>
          </a:p>
          <a:p>
            <a:pPr lvl="1"/>
            <a:r>
              <a:rPr lang="en-IE" dirty="0"/>
              <a:t>Any extra elements that may distract from the data.   </a:t>
            </a:r>
          </a:p>
          <a:p>
            <a:r>
              <a:rPr lang="en-IE" dirty="0"/>
              <a:t>Examples of these elements are:</a:t>
            </a:r>
          </a:p>
          <a:p>
            <a:pPr lvl="1"/>
            <a:r>
              <a:rPr lang="en-IE" dirty="0"/>
              <a:t>Moiré shading</a:t>
            </a:r>
          </a:p>
          <a:p>
            <a:pPr lvl="1"/>
            <a:r>
              <a:rPr lang="en-IE" dirty="0"/>
              <a:t>Artificial colour</a:t>
            </a:r>
          </a:p>
          <a:p>
            <a:pPr lvl="1"/>
            <a:r>
              <a:rPr lang="en-IE" dirty="0"/>
              <a:t>Hard to read fonts</a:t>
            </a:r>
          </a:p>
          <a:p>
            <a:pPr lvl="1"/>
            <a:r>
              <a:rPr lang="en-IE" dirty="0"/>
              <a:t>Pseudo-3D</a:t>
            </a:r>
          </a:p>
          <a:p>
            <a:pPr lvl="1"/>
            <a:r>
              <a:rPr lang="en-IE" dirty="0"/>
              <a:t>Artificial chart decoration.</a:t>
            </a:r>
          </a:p>
        </p:txBody>
      </p:sp>
    </p:spTree>
    <p:extLst>
      <p:ext uri="{BB962C8B-B14F-4D97-AF65-F5344CB8AC3E}">
        <p14:creationId xmlns:p14="http://schemas.microsoft.com/office/powerpoint/2010/main" val="237793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In other words, </a:t>
            </a:r>
            <a:r>
              <a:rPr lang="en-IE" dirty="0" err="1"/>
              <a:t>chartjunk</a:t>
            </a:r>
            <a:r>
              <a:rPr lang="en-IE" dirty="0"/>
              <a:t> is redundant ink.</a:t>
            </a:r>
          </a:p>
          <a:p>
            <a:r>
              <a:rPr lang="en-IE" dirty="0"/>
              <a:t>Moiré shading is one of the most common </a:t>
            </a:r>
            <a:r>
              <a:rPr lang="en-IE" dirty="0" err="1"/>
              <a:t>chartjunk</a:t>
            </a:r>
            <a:r>
              <a:rPr lang="en-IE" dirty="0"/>
              <a:t> elements particularly in bar charts where it is used to fill the bar components.   </a:t>
            </a:r>
          </a:p>
        </p:txBody>
      </p:sp>
    </p:spTree>
    <p:extLst>
      <p:ext uri="{BB962C8B-B14F-4D97-AF65-F5344CB8AC3E}">
        <p14:creationId xmlns:p14="http://schemas.microsoft.com/office/powerpoint/2010/main" val="86050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Figure 19 shows the number of pedestrians killed by hour of day in Great Britain between 1991 and 1995.</a:t>
            </a:r>
          </a:p>
          <a:p>
            <a:r>
              <a:rPr lang="en-IE" dirty="0"/>
              <a:t>The chart on the right contains no Moiré shading and is easier to read as a result.         </a:t>
            </a:r>
          </a:p>
          <a:p>
            <a:r>
              <a:rPr lang="en-IE" dirty="0"/>
              <a:t>Moiré effects are, as </a:t>
            </a:r>
            <a:r>
              <a:rPr lang="en-IE" dirty="0" err="1"/>
              <a:t>Tufte</a:t>
            </a:r>
            <a:r>
              <a:rPr lang="en-IE" dirty="0"/>
              <a:t> states, ‘undoubtedly eye-catching but they are bad art and bad data graphics’.</a:t>
            </a:r>
          </a:p>
          <a:p>
            <a:r>
              <a:rPr lang="en-IE" dirty="0"/>
              <a:t>Moiré effects involve the design interacting with the physiological tremor of the eye to produce a distracting appearance of vibration and movement (Figure 20).</a:t>
            </a:r>
          </a:p>
        </p:txBody>
      </p:sp>
    </p:spTree>
    <p:extLst>
      <p:ext uri="{BB962C8B-B14F-4D97-AF65-F5344CB8AC3E}">
        <p14:creationId xmlns:p14="http://schemas.microsoft.com/office/powerpoint/2010/main" val="598513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19</a:t>
            </a:r>
          </a:p>
        </p:txBody>
      </p:sp>
      <p:sp>
        <p:nvSpPr>
          <p:cNvPr id="3" name="Content Placeholder 2"/>
          <p:cNvSpPr>
            <a:spLocks noGrp="1"/>
          </p:cNvSpPr>
          <p:nvPr>
            <p:ph sz="quarter" idx="1"/>
          </p:nvPr>
        </p:nvSpPr>
        <p:spPr/>
        <p:txBody>
          <a:bodyPr/>
          <a:lstStyle/>
          <a:p>
            <a:endParaRPr lang="en-I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8028475"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1502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20</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33" y="2564904"/>
            <a:ext cx="8712967" cy="2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150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sp>
        <p:nvSpPr>
          <p:cNvPr id="3" name="Content Placeholder 2"/>
          <p:cNvSpPr>
            <a:spLocks noGrp="1"/>
          </p:cNvSpPr>
          <p:nvPr>
            <p:ph sz="quarter" idx="1"/>
          </p:nvPr>
        </p:nvSpPr>
        <p:spPr/>
        <p:txBody>
          <a:bodyPr/>
          <a:lstStyle/>
          <a:p>
            <a:r>
              <a:rPr lang="en-IE" dirty="0"/>
              <a:t>The lip that has been added to make this pie-chart in Figure 21 three dimensional gives a misleading impression.</a:t>
            </a:r>
          </a:p>
          <a:p>
            <a:r>
              <a:rPr lang="en-US" dirty="0"/>
              <a:t>The eye perceives both the front lip and the segment on top of the pie as a single entity, making the share of the United States seem larger than the others.</a:t>
            </a:r>
            <a:endParaRPr lang="en-IE" dirty="0"/>
          </a:p>
        </p:txBody>
      </p:sp>
    </p:spTree>
    <p:extLst>
      <p:ext uri="{BB962C8B-B14F-4D97-AF65-F5344CB8AC3E}">
        <p14:creationId xmlns:p14="http://schemas.microsoft.com/office/powerpoint/2010/main" val="2393806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21 – Maize Production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844824"/>
            <a:ext cx="7560840" cy="454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71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Erasing and data-ink maximising have induced changes in the bar chart in Figure 22. </a:t>
            </a:r>
          </a:p>
        </p:txBody>
      </p:sp>
    </p:spTree>
    <p:extLst>
      <p:ext uri="{BB962C8B-B14F-4D97-AF65-F5344CB8AC3E}">
        <p14:creationId xmlns:p14="http://schemas.microsoft.com/office/powerpoint/2010/main" val="19614813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22 - Common Bar Chart 1</a:t>
            </a:r>
          </a:p>
        </p:txBody>
      </p:sp>
      <p:pic>
        <p:nvPicPr>
          <p:cNvPr id="4" name="Content Placeholder 3"/>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5656" y="1447800"/>
            <a:ext cx="6192688" cy="4572000"/>
          </a:xfrm>
          <a:prstGeom prst="rect">
            <a:avLst/>
          </a:prstGeom>
          <a:noFill/>
          <a:ln>
            <a:noFill/>
          </a:ln>
        </p:spPr>
      </p:pic>
    </p:spTree>
    <p:extLst>
      <p:ext uri="{BB962C8B-B14F-4D97-AF65-F5344CB8AC3E}">
        <p14:creationId xmlns:p14="http://schemas.microsoft.com/office/powerpoint/2010/main" val="176037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‘Disguising’ a loss</a:t>
            </a:r>
          </a:p>
        </p:txBody>
      </p:sp>
      <p:pic>
        <p:nvPicPr>
          <p:cNvPr id="4" name="Picture 7"/>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971600" y="1700808"/>
            <a:ext cx="7200800" cy="441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Oval 5"/>
          <p:cNvSpPr>
            <a:spLocks noChangeArrowheads="1"/>
          </p:cNvSpPr>
          <p:nvPr/>
        </p:nvSpPr>
        <p:spPr bwMode="auto">
          <a:xfrm>
            <a:off x="3347244" y="3615422"/>
            <a:ext cx="576262" cy="431800"/>
          </a:xfrm>
          <a:prstGeom prst="ellipse">
            <a:avLst/>
          </a:prstGeom>
          <a:noFill/>
          <a:ln w="25400" algn="ctr">
            <a:solidFill>
              <a:srgbClr val="E6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74570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23 - Bar Chart 2 </a:t>
            </a:r>
          </a:p>
        </p:txBody>
      </p:sp>
      <p:pic>
        <p:nvPicPr>
          <p:cNvPr id="4" name="Content Placeholder 3"/>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03648" y="1447800"/>
            <a:ext cx="6696744" cy="4572000"/>
          </a:xfrm>
          <a:prstGeom prst="rect">
            <a:avLst/>
          </a:prstGeom>
          <a:noFill/>
          <a:ln>
            <a:noFill/>
          </a:ln>
        </p:spPr>
      </p:pic>
    </p:spTree>
    <p:extLst>
      <p:ext uri="{BB962C8B-B14F-4D97-AF65-F5344CB8AC3E}">
        <p14:creationId xmlns:p14="http://schemas.microsoft.com/office/powerpoint/2010/main" val="2359099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24 - Bar Chart 3</a:t>
            </a:r>
          </a:p>
        </p:txBody>
      </p:sp>
      <p:pic>
        <p:nvPicPr>
          <p:cNvPr id="5" name="Content Placeholder 4"/>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5656" y="1447800"/>
            <a:ext cx="6480719" cy="4572000"/>
          </a:xfrm>
          <a:prstGeom prst="rect">
            <a:avLst/>
          </a:prstGeom>
          <a:noFill/>
          <a:ln>
            <a:noFill/>
          </a:ln>
          <a:effectLst/>
        </p:spPr>
      </p:pic>
    </p:spTree>
    <p:extLst>
      <p:ext uri="{BB962C8B-B14F-4D97-AF65-F5344CB8AC3E}">
        <p14:creationId xmlns:p14="http://schemas.microsoft.com/office/powerpoint/2010/main" val="35144885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Figure 25 – Bar Chart 4</a:t>
            </a:r>
          </a:p>
        </p:txBody>
      </p:sp>
      <p:pic>
        <p:nvPicPr>
          <p:cNvPr id="4" name="Content Placeholder 3"/>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15616" y="1447800"/>
            <a:ext cx="7344815" cy="4572000"/>
          </a:xfrm>
          <a:prstGeom prst="rect">
            <a:avLst/>
          </a:prstGeom>
          <a:noFill/>
          <a:ln>
            <a:noFill/>
          </a:ln>
        </p:spPr>
      </p:pic>
    </p:spTree>
    <p:extLst>
      <p:ext uri="{BB962C8B-B14F-4D97-AF65-F5344CB8AC3E}">
        <p14:creationId xmlns:p14="http://schemas.microsoft.com/office/powerpoint/2010/main" val="2046991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Tufte’s</a:t>
            </a:r>
            <a:r>
              <a:rPr lang="en-IE" dirty="0"/>
              <a:t> </a:t>
            </a:r>
            <a:r>
              <a:rPr lang="en-IE" dirty="0" err="1"/>
              <a:t>Principes</a:t>
            </a:r>
            <a:r>
              <a:rPr lang="en-IE" dirty="0"/>
              <a:t> of Data Graphics</a:t>
            </a:r>
          </a:p>
        </p:txBody>
      </p:sp>
      <p:sp>
        <p:nvSpPr>
          <p:cNvPr id="3" name="Content Placeholder 2"/>
          <p:cNvSpPr>
            <a:spLocks noGrp="1"/>
          </p:cNvSpPr>
          <p:nvPr>
            <p:ph sz="quarter" idx="1"/>
          </p:nvPr>
        </p:nvSpPr>
        <p:spPr/>
        <p:txBody>
          <a:bodyPr/>
          <a:lstStyle/>
          <a:p>
            <a:r>
              <a:rPr lang="en-IE" dirty="0"/>
              <a:t>Above all else show the data</a:t>
            </a:r>
          </a:p>
          <a:p>
            <a:r>
              <a:rPr lang="en-IE" dirty="0"/>
              <a:t>Maximise the data-ink ratio</a:t>
            </a:r>
          </a:p>
          <a:p>
            <a:r>
              <a:rPr lang="en-IE" dirty="0"/>
              <a:t>Erase non-data ink</a:t>
            </a:r>
          </a:p>
          <a:p>
            <a:r>
              <a:rPr lang="en-IE" dirty="0"/>
              <a:t>Erase redundant data-ink</a:t>
            </a:r>
          </a:p>
          <a:p>
            <a:r>
              <a:rPr lang="en-IE" dirty="0"/>
              <a:t>Revise and edit.</a:t>
            </a:r>
          </a:p>
        </p:txBody>
      </p:sp>
    </p:spTree>
    <p:extLst>
      <p:ext uri="{BB962C8B-B14F-4D97-AF65-F5344CB8AC3E}">
        <p14:creationId xmlns:p14="http://schemas.microsoft.com/office/powerpoint/2010/main" val="3668043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However…</a:t>
            </a:r>
          </a:p>
        </p:txBody>
      </p:sp>
      <p:sp>
        <p:nvSpPr>
          <p:cNvPr id="3" name="Content Placeholder 2"/>
          <p:cNvSpPr>
            <a:spLocks noGrp="1"/>
          </p:cNvSpPr>
          <p:nvPr>
            <p:ph sz="quarter" idx="1"/>
          </p:nvPr>
        </p:nvSpPr>
        <p:spPr/>
        <p:txBody>
          <a:bodyPr>
            <a:normAutofit fontScale="92500" lnSpcReduction="10000"/>
          </a:bodyPr>
          <a:lstStyle/>
          <a:p>
            <a:r>
              <a:rPr lang="en-IE" dirty="0"/>
              <a:t>This are principles, not rules that cannot be broken.</a:t>
            </a:r>
          </a:p>
          <a:p>
            <a:r>
              <a:rPr lang="en-IE" sz="2800" dirty="0"/>
              <a:t>“Design is choice. The theory of the visual display of quantitative information consists of principles that generate design options and that guide choices among options. The principles should not be applied rigidly or in a peevish spirit; they are not logically or mathematically certain; and it is better to violate any principle than to place graceless or inelegant marks on paper. Most principles of design should be greeted with some </a:t>
            </a:r>
            <a:r>
              <a:rPr lang="en-IE" sz="2800" dirty="0" err="1"/>
              <a:t>skepticism</a:t>
            </a:r>
            <a:r>
              <a:rPr lang="en-IE" sz="2800" dirty="0"/>
              <a:t>, for word authority can dominate our vision, and we may come to see only through the lenses of word authority rather than with our own eyes.” (</a:t>
            </a:r>
            <a:r>
              <a:rPr lang="en-IE" sz="2800" dirty="0" err="1"/>
              <a:t>Tufte</a:t>
            </a:r>
            <a:r>
              <a:rPr lang="en-IE" sz="2800" dirty="0"/>
              <a:t>, 1983)</a:t>
            </a:r>
          </a:p>
          <a:p>
            <a:pPr lvl="4"/>
            <a:endParaRPr lang="en-IE" dirty="0"/>
          </a:p>
          <a:p>
            <a:endParaRPr lang="en-IE" dirty="0"/>
          </a:p>
        </p:txBody>
      </p:sp>
    </p:spTree>
    <p:extLst>
      <p:ext uri="{BB962C8B-B14F-4D97-AF65-F5344CB8AC3E}">
        <p14:creationId xmlns:p14="http://schemas.microsoft.com/office/powerpoint/2010/main" val="3541979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Task</a:t>
            </a:r>
          </a:p>
        </p:txBody>
      </p:sp>
      <p:sp>
        <p:nvSpPr>
          <p:cNvPr id="3" name="Content Placeholder 2"/>
          <p:cNvSpPr>
            <a:spLocks noGrp="1"/>
          </p:cNvSpPr>
          <p:nvPr>
            <p:ph sz="quarter" idx="1"/>
          </p:nvPr>
        </p:nvSpPr>
        <p:spPr/>
        <p:txBody>
          <a:bodyPr/>
          <a:lstStyle/>
          <a:p>
            <a:r>
              <a:rPr lang="en-IE" dirty="0"/>
              <a:t>Find 2 junky charts.</a:t>
            </a:r>
          </a:p>
          <a:p>
            <a:r>
              <a:rPr lang="en-IE" dirty="0"/>
              <a:t>Discuss how they could be improved. </a:t>
            </a:r>
          </a:p>
        </p:txBody>
      </p:sp>
    </p:spTree>
    <p:extLst>
      <p:ext uri="{BB962C8B-B14F-4D97-AF65-F5344CB8AC3E}">
        <p14:creationId xmlns:p14="http://schemas.microsoft.com/office/powerpoint/2010/main" val="300105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E667-1321-42F4-8C3B-860ECF530F2E}"/>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a16="http://schemas.microsoft.com/office/drawing/2014/main" id="{D30053FB-0852-4427-B4D6-7E9155B62993}"/>
              </a:ext>
            </a:extLst>
          </p:cNvPr>
          <p:cNvSpPr>
            <a:spLocks noGrp="1"/>
          </p:cNvSpPr>
          <p:nvPr>
            <p:ph sz="quarter" idx="1"/>
          </p:nvPr>
        </p:nvSpPr>
        <p:spPr/>
        <p:txBody>
          <a:bodyPr/>
          <a:lstStyle/>
          <a:p>
            <a:r>
              <a:rPr lang="en-IE" dirty="0"/>
              <a:t>Middle</a:t>
            </a:r>
            <a:r>
              <a:rPr lang="en-IE" baseline="0" dirty="0"/>
              <a:t> panel:</a:t>
            </a:r>
            <a:br>
              <a:rPr lang="en-IE" baseline="0" dirty="0"/>
            </a:br>
            <a:r>
              <a:rPr lang="en-IE" baseline="0" dirty="0"/>
              <a:t>1970 has a negative income – disguised by having the bars begin at the bottom at approx. minus 4,200,000 dollars.</a:t>
            </a:r>
            <a:endParaRPr lang="en-IE" dirty="0"/>
          </a:p>
          <a:p>
            <a:endParaRPr lang="en-IE" dirty="0"/>
          </a:p>
        </p:txBody>
      </p:sp>
    </p:spTree>
    <p:extLst>
      <p:ext uri="{BB962C8B-B14F-4D97-AF65-F5344CB8AC3E}">
        <p14:creationId xmlns:p14="http://schemas.microsoft.com/office/powerpoint/2010/main" val="54350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Graphical Integrity</a:t>
            </a:r>
          </a:p>
        </p:txBody>
      </p:sp>
      <p:sp>
        <p:nvSpPr>
          <p:cNvPr id="3" name="Content Placeholder 2"/>
          <p:cNvSpPr>
            <a:spLocks noGrp="1"/>
          </p:cNvSpPr>
          <p:nvPr>
            <p:ph sz="quarter" idx="1"/>
          </p:nvPr>
        </p:nvSpPr>
        <p:spPr/>
        <p:txBody>
          <a:bodyPr/>
          <a:lstStyle/>
          <a:p>
            <a:r>
              <a:rPr lang="en-IE" dirty="0"/>
              <a:t>To maintain a high level of graphical integrity, the graphics should:</a:t>
            </a:r>
          </a:p>
          <a:p>
            <a:pPr marL="777240" lvl="1" indent="-457200">
              <a:buFont typeface="+mj-lt"/>
              <a:buAutoNum type="arabicPeriod"/>
            </a:pPr>
            <a:r>
              <a:rPr lang="en-IE" dirty="0"/>
              <a:t>Avoid distortion</a:t>
            </a:r>
          </a:p>
          <a:p>
            <a:pPr marL="777240" lvl="1" indent="-457200">
              <a:buFont typeface="+mj-lt"/>
              <a:buAutoNum type="arabicPeriod"/>
            </a:pPr>
            <a:r>
              <a:rPr lang="en-IE" dirty="0"/>
              <a:t>Remove graphic design variation</a:t>
            </a:r>
          </a:p>
          <a:p>
            <a:pPr marL="777240" lvl="1" indent="-457200">
              <a:buFont typeface="+mj-lt"/>
              <a:buAutoNum type="arabicPeriod"/>
            </a:pPr>
            <a:r>
              <a:rPr lang="en-IE" dirty="0"/>
              <a:t>Ensure data plotted in time contain units that are standardised appropriately</a:t>
            </a:r>
          </a:p>
          <a:p>
            <a:pPr marL="777240" lvl="1" indent="-457200">
              <a:buFont typeface="+mj-lt"/>
              <a:buAutoNum type="arabicPeriod"/>
            </a:pPr>
            <a:r>
              <a:rPr lang="en-IE" dirty="0"/>
              <a:t>Ensure data plotted in time contain a sufficiently long time window</a:t>
            </a:r>
          </a:p>
        </p:txBody>
      </p:sp>
    </p:spTree>
    <p:extLst>
      <p:ext uri="{BB962C8B-B14F-4D97-AF65-F5344CB8AC3E}">
        <p14:creationId xmlns:p14="http://schemas.microsoft.com/office/powerpoint/2010/main" val="54210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1. Avoid Distortion  </a:t>
            </a:r>
          </a:p>
        </p:txBody>
      </p:sp>
      <p:sp>
        <p:nvSpPr>
          <p:cNvPr id="3" name="Content Placeholder 2"/>
          <p:cNvSpPr>
            <a:spLocks noGrp="1"/>
          </p:cNvSpPr>
          <p:nvPr>
            <p:ph sz="quarter" idx="1"/>
          </p:nvPr>
        </p:nvSpPr>
        <p:spPr/>
        <p:txBody>
          <a:bodyPr/>
          <a:lstStyle/>
          <a:p>
            <a:r>
              <a:rPr lang="en-IE" sz="2800" dirty="0"/>
              <a:t>A graphic does not distort if the visual representation of the data is consistent with the numerical representation. </a:t>
            </a:r>
          </a:p>
          <a:p>
            <a:pPr marL="274320" lvl="1" indent="-274320">
              <a:spcBef>
                <a:spcPts val="580"/>
              </a:spcBef>
              <a:buClr>
                <a:schemeClr val="accent1"/>
              </a:buClr>
            </a:pPr>
            <a:r>
              <a:rPr lang="en-IE" sz="2800" dirty="0"/>
              <a:t>For example, the theory of psychophysics has established that people perceive changes in areas slower than the actual physical change.</a:t>
            </a:r>
          </a:p>
          <a:p>
            <a:pPr lvl="1"/>
            <a:r>
              <a:rPr lang="en-IE" dirty="0"/>
              <a:t>To overcome this problem, the designer of the graphic could use length, which matches actual change with perceived change.</a:t>
            </a:r>
          </a:p>
          <a:p>
            <a:pPr lvl="2"/>
            <a:r>
              <a:rPr lang="en-IE" dirty="0"/>
              <a:t>For example a bar chart instead of a pie chart. </a:t>
            </a:r>
          </a:p>
          <a:p>
            <a:endParaRPr lang="en-IE" dirty="0"/>
          </a:p>
        </p:txBody>
      </p:sp>
    </p:spTree>
    <p:extLst>
      <p:ext uri="{BB962C8B-B14F-4D97-AF65-F5344CB8AC3E}">
        <p14:creationId xmlns:p14="http://schemas.microsoft.com/office/powerpoint/2010/main" val="4035001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C710E0D8D9544ACF2EC91479BAAFD" ma:contentTypeVersion="4" ma:contentTypeDescription="Create a new document." ma:contentTypeScope="" ma:versionID="6e6bf18a2d2f39515e9633d62baef453">
  <xsd:schema xmlns:xsd="http://www.w3.org/2001/XMLSchema" xmlns:xs="http://www.w3.org/2001/XMLSchema" xmlns:p="http://schemas.microsoft.com/office/2006/metadata/properties" xmlns:ns2="58bbdef7-c38a-4b98-9990-6977a493c6fe" targetNamespace="http://schemas.microsoft.com/office/2006/metadata/properties" ma:root="true" ma:fieldsID="15288ca21aea8afc70788cfcbe078e1d" ns2:_="">
    <xsd:import namespace="58bbdef7-c38a-4b98-9990-6977a493c6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bdef7-c38a-4b98-9990-6977a493c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984D7F-8E48-4494-8CAE-6318534DE9B3}"/>
</file>

<file path=customXml/itemProps2.xml><?xml version="1.0" encoding="utf-8"?>
<ds:datastoreItem xmlns:ds="http://schemas.openxmlformats.org/officeDocument/2006/customXml" ds:itemID="{F33A921C-1103-4219-8851-5903C83880F4}"/>
</file>

<file path=customXml/itemProps3.xml><?xml version="1.0" encoding="utf-8"?>
<ds:datastoreItem xmlns:ds="http://schemas.openxmlformats.org/officeDocument/2006/customXml" ds:itemID="{57B4CE70-4B39-4183-B00F-EB296872C58A}"/>
</file>

<file path=docProps/app.xml><?xml version="1.0" encoding="utf-8"?>
<Properties xmlns="http://schemas.openxmlformats.org/officeDocument/2006/extended-properties" xmlns:vt="http://schemas.openxmlformats.org/officeDocument/2006/docPropsVTypes">
  <Template>Equity</Template>
  <TotalTime>0</TotalTime>
  <Words>2344</Words>
  <Application>Microsoft Office PowerPoint</Application>
  <PresentationFormat>On-screen Show (4:3)</PresentationFormat>
  <Paragraphs>265</Paragraphs>
  <Slides>65</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Franklin Gothic Book</vt:lpstr>
      <vt:lpstr>Perpetua</vt:lpstr>
      <vt:lpstr>Wingdings 2</vt:lpstr>
      <vt:lpstr>Equity</vt:lpstr>
      <vt:lpstr>Data Visualisation</vt:lpstr>
      <vt:lpstr>Graphical Excellence Principles</vt:lpstr>
      <vt:lpstr>Graphical Integrity</vt:lpstr>
      <vt:lpstr>Figure 1 - Example</vt:lpstr>
      <vt:lpstr>Problems</vt:lpstr>
      <vt:lpstr>‘Disguising’ a loss</vt:lpstr>
      <vt:lpstr>PowerPoint Presentation</vt:lpstr>
      <vt:lpstr>Graphical Integrity</vt:lpstr>
      <vt:lpstr>1. Avoid Distortion  </vt:lpstr>
      <vt:lpstr>To Minimise Graphic Distortion..</vt:lpstr>
      <vt:lpstr>Lie Factor</vt:lpstr>
      <vt:lpstr>Example 1</vt:lpstr>
      <vt:lpstr>Figure 2 (New York Times, August 1978)</vt:lpstr>
      <vt:lpstr>PowerPoint Presentation</vt:lpstr>
      <vt:lpstr>Also Perspective</vt:lpstr>
      <vt:lpstr>Example 2</vt:lpstr>
      <vt:lpstr>Figure 3</vt:lpstr>
      <vt:lpstr>2. Remove Graphic Design Variation</vt:lpstr>
      <vt:lpstr>Example 1</vt:lpstr>
      <vt:lpstr>Figure 4</vt:lpstr>
      <vt:lpstr>Example 2</vt:lpstr>
      <vt:lpstr>Conclusion</vt:lpstr>
      <vt:lpstr>Figure 5</vt:lpstr>
      <vt:lpstr>3. Plot Time Series Using Standardised Units</vt:lpstr>
      <vt:lpstr>Example</vt:lpstr>
      <vt:lpstr>Figure 6</vt:lpstr>
      <vt:lpstr>4. Plot Time Series Using a Sufficiently Long Time Window</vt:lpstr>
      <vt:lpstr>PowerPoint Presentation</vt:lpstr>
      <vt:lpstr>Figure 7</vt:lpstr>
      <vt:lpstr>PowerPoint Presentation</vt:lpstr>
      <vt:lpstr>Figure 8</vt:lpstr>
      <vt:lpstr>PowerPoint Presentation</vt:lpstr>
      <vt:lpstr>Figure 9 – Scale Distortions </vt:lpstr>
      <vt:lpstr>Figure 10 – Scale Distortions – Show Entire Scale</vt:lpstr>
      <vt:lpstr>Figure 11 - Scale Distortions – Show in Context</vt:lpstr>
      <vt:lpstr>Figure 12 - Context (1)</vt:lpstr>
      <vt:lpstr>Figure 13 - Context (2)</vt:lpstr>
      <vt:lpstr>Figure 14 - Context (3)</vt:lpstr>
      <vt:lpstr>Graphical Integrity Summary</vt:lpstr>
      <vt:lpstr>PowerPoint Presentation</vt:lpstr>
      <vt:lpstr>Data-Ink Ratio</vt:lpstr>
      <vt:lpstr>PowerPoint Presentation</vt:lpstr>
      <vt:lpstr>Example 1 (good ratio)</vt:lpstr>
      <vt:lpstr>Figure 15</vt:lpstr>
      <vt:lpstr>PowerPoint Presentation</vt:lpstr>
      <vt:lpstr>Example 2 (not so good ratio)</vt:lpstr>
      <vt:lpstr>Figure 16</vt:lpstr>
      <vt:lpstr>Example 2 (improved)</vt:lpstr>
      <vt:lpstr>Figure 17</vt:lpstr>
      <vt:lpstr>Figure 18 - Example 3</vt:lpstr>
      <vt:lpstr>Chartjunk</vt:lpstr>
      <vt:lpstr>PowerPoint Presentation</vt:lpstr>
      <vt:lpstr>Example</vt:lpstr>
      <vt:lpstr>Figure 19</vt:lpstr>
      <vt:lpstr>Figure 20</vt:lpstr>
      <vt:lpstr>Example</vt:lpstr>
      <vt:lpstr>Figure 21 – Maize Production</vt:lpstr>
      <vt:lpstr>PowerPoint Presentation</vt:lpstr>
      <vt:lpstr>Figure 22 - Common Bar Chart 1</vt:lpstr>
      <vt:lpstr>Figure 23 - Bar Chart 2 </vt:lpstr>
      <vt:lpstr>Figure 24 - Bar Chart 3</vt:lpstr>
      <vt:lpstr>Figure 25 – Bar Chart 4</vt:lpstr>
      <vt:lpstr>Tufte’s Principes of Data Graphics</vt:lpstr>
      <vt:lpstr>However…</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dc:title>
  <dc:creator>Catherine Noonan</dc:creator>
  <cp:lastModifiedBy>Catherine Noonan</cp:lastModifiedBy>
  <cp:revision>66</cp:revision>
  <cp:lastPrinted>2022-03-01T23:14:19Z</cp:lastPrinted>
  <dcterms:created xsi:type="dcterms:W3CDTF">2014-10-06T17:33:52Z</dcterms:created>
  <dcterms:modified xsi:type="dcterms:W3CDTF">2022-03-02T01:05:43Z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0x010100CDEC710E0D8D9544ACF2EC91479BAAFD</vt:lpwstr>
  </property>
</Properties>
</file>