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69" r:id="rId5"/>
    <p:sldId id="270" r:id="rId6"/>
    <p:sldId id="272" r:id="rId7"/>
    <p:sldId id="273" r:id="rId8"/>
    <p:sldId id="274" r:id="rId9"/>
    <p:sldId id="275" r:id="rId10"/>
    <p:sldId id="277" r:id="rId11"/>
    <p:sldId id="278" r:id="rId12"/>
    <p:sldId id="279" r:id="rId13"/>
    <p:sldId id="271" r:id="rId14"/>
    <p:sldId id="261" r:id="rId15"/>
    <p:sldId id="262" r:id="rId16"/>
    <p:sldId id="263" r:id="rId17"/>
    <p:sldId id="264" r:id="rId18"/>
    <p:sldId id="265" r:id="rId19"/>
    <p:sldId id="266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5"/>
    <p:restoredTop sz="94675"/>
  </p:normalViewPr>
  <p:slideViewPr>
    <p:cSldViewPr snapToGrid="0">
      <p:cViewPr varScale="1"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E3D5C-3FBE-524F-B181-AF632121F9FF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00B89-777A-7B44-9212-042C7EEA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9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https://algorithm-</a:t>
            </a:r>
            <a:r>
              <a:rPr lang="en-US" dirty="0" err="1"/>
              <a:t>visualizer.org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00B89-777A-7B44-9212-042C7EEA73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00B89-777A-7B44-9212-042C7EEA73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8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47413E-FB94-7145-5982-00EEFD5ED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5E105-488E-ECBC-C77F-CAC53839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 2024-2025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3FC2-2356-51A7-0C10-08C9E366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56369-601E-AF7C-3C50-CDD149E6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85E12-442C-8447-82AC-1D595A25DC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2B52D23-D776-75E1-85D6-8A58F693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5076-89EE-A58C-0073-B5F716FE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14"/>
            <a:ext cx="8734678" cy="9155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869B1-24B5-62EC-917C-8799B4CB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731"/>
            <a:ext cx="10935712" cy="50082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534F-4FF3-99C9-0A9B-B5D8DF9B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99D43-9375-C24C-58FB-790FE0A8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B0940-940A-0F79-C490-C5F32FE9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9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7E39-C4EA-C9F0-D2AC-8C88EE4EF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A84A1-6F99-FC1F-3591-898DEABFA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A81C2-CED5-4CB9-3514-B9DB7C9C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 2024-2025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FD6E6-CC53-A63B-6A1F-7230ED49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BB89-6725-6F5C-39B3-83716BD1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2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AD6A-FC73-4860-F617-8CFE37AD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507A-EE6B-3E63-39CA-A7605DCD0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063D4-252E-2512-23FC-B38A3084C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409AB-52A4-DE16-82C6-EF906861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 2024-2025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4C9B9-198A-270B-C4E6-EC478BC2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9F5C6-E296-E560-02C6-0D7075F0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8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B1AD-4B69-46BF-E215-7D26FFAA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595CE-29F1-1B82-3D2A-2F98E5C3B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D5D4B-0540-CB10-42A8-6DD654694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25FFE-A09A-CDAF-995A-7B7B36457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9BCCC-0CBD-D906-F205-B574DB092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BCE69-BB61-3D82-E431-4F5C55C0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 2024-2025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98DCA-111E-99B1-E69C-3D9933D2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1301C-7591-F611-9840-0B3B06E6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3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98F3-DDBB-A3D6-3C1D-BFC55738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D49EE-7352-7387-1E6D-15ABA5EB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 2024-2025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4BE0E-013C-B312-B88D-6E63BFA1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45EF3-09A0-CF0C-F54D-56835270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5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AE6BA-C844-1C02-6CA3-CD4051C6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 2024-2025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9EDD6-6FB2-AE28-BD3A-FA607A6D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54BC5-08F5-47F8-91F6-D605D461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7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0251F-E51F-979C-D716-CB05BA5D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446"/>
            <a:ext cx="8734678" cy="735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792B-01C3-B07B-82BF-CA91BD782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8731"/>
            <a:ext cx="10515600" cy="500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B34D-DE4F-85C2-D75F-74B2488BF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GB"/>
              <a:t>Autumn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2F00D-E474-B6BA-4F60-EF54CD6A4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04E10-D028-39E6-7A5F-FC96D1C75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6E82222-0053-774B-8368-B9153ECD39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6AE05208-152A-10F2-7245-82CAAD5361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892" y="15319"/>
            <a:ext cx="3124200" cy="115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10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b="0" kern="1200" dirty="0">
          <a:solidFill>
            <a:srgbClr val="0066FF"/>
          </a:solidFill>
          <a:latin typeface="+mn-lt"/>
          <a:ea typeface="+mj-ea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4536-33BA-94C3-2750-1998EE948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9800" cy="1241275"/>
          </a:xfrm>
        </p:spPr>
        <p:txBody>
          <a:bodyPr>
            <a:normAutofit fontScale="90000"/>
          </a:bodyPr>
          <a:lstStyle/>
          <a:p>
            <a:pPr marL="0" indent="0" algn="ctr"/>
            <a:r>
              <a:rPr lang="en-US" sz="2800" dirty="0"/>
              <a:t>C</a:t>
            </a:r>
            <a:r>
              <a:rPr lang="en-US" sz="2800" dirty="0">
                <a:cs typeface="Arial" charset="0"/>
              </a:rPr>
              <a:t>MPE223</a:t>
            </a:r>
            <a:br>
              <a:rPr lang="en-US" sz="3200" dirty="0">
                <a:cs typeface="Arial" charset="0"/>
              </a:rPr>
            </a:br>
            <a:r>
              <a:rPr lang="en-GB" sz="1400" dirty="0">
                <a:solidFill>
                  <a:schemeClr val="bg1">
                    <a:lumMod val="65000"/>
                  </a:schemeClr>
                </a:solidFill>
                <a:cs typeface="Arial" charset="0"/>
              </a:rPr>
              <a:t>[ISYE223]</a:t>
            </a:r>
            <a:br>
              <a:rPr lang="en-GB" sz="1400" dirty="0">
                <a:cs typeface="Arial" charset="0"/>
              </a:rPr>
            </a:br>
            <a:r>
              <a:rPr lang="en-GB" sz="2800" dirty="0">
                <a:cs typeface="Arial" charset="0"/>
              </a:rPr>
              <a:t>ALGORITHMS AND PROGRAMMING</a:t>
            </a:r>
            <a:br>
              <a:rPr lang="tr-TR" sz="2800" dirty="0">
                <a:cs typeface="Arial" charset="0"/>
              </a:rPr>
            </a:br>
            <a:r>
              <a:rPr lang="tr-TR" sz="1600" dirty="0" err="1"/>
              <a:t>Autumn</a:t>
            </a:r>
            <a:r>
              <a:rPr lang="tr-TR" sz="1600" dirty="0"/>
              <a:t> 2024 </a:t>
            </a:r>
            <a:r>
              <a:rPr lang="mr-IN" sz="1600" dirty="0"/>
              <a:t>–</a:t>
            </a:r>
            <a:r>
              <a:rPr lang="tr-TR" sz="1600" dirty="0"/>
              <a:t> 2025</a:t>
            </a: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4F7D3-0EBA-1263-3FBD-4A2E687DF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4453"/>
            <a:ext cx="9829800" cy="1655762"/>
          </a:xfrm>
        </p:spPr>
        <p:txBody>
          <a:bodyPr>
            <a:noAutofit/>
          </a:bodyPr>
          <a:lstStyle/>
          <a:p>
            <a:r>
              <a:rPr lang="en-US" sz="4000" dirty="0"/>
              <a:t>Lecture 4</a:t>
            </a:r>
          </a:p>
          <a:p>
            <a:r>
              <a:rPr lang="en-US" sz="6000" dirty="0"/>
              <a:t>Sorting Methods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0C446-C936-6C51-23AC-599C2F6F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87CC2D-536F-31A7-BB63-12990256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>
                <a:cs typeface="Arial" charset="0"/>
              </a:rPr>
              <a:t>Autumn 2024-2025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17F671-6C85-34CF-C10B-1EB1A47F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75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91455-64B7-4044-ACD4-4E5CA9063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72" y="471817"/>
            <a:ext cx="11944856" cy="1403020"/>
          </a:xfrm>
        </p:spPr>
        <p:txBody>
          <a:bodyPr/>
          <a:lstStyle/>
          <a:p>
            <a:r>
              <a:rPr lang="en-GB" sz="2000" b="1" dirty="0"/>
              <a:t>Remaining Iteration</a:t>
            </a:r>
            <a:endParaRPr lang="en-GB" sz="2000" dirty="0"/>
          </a:p>
          <a:p>
            <a:pPr algn="just"/>
            <a:r>
              <a:rPr lang="en-GB" sz="2000" dirty="0"/>
              <a:t>The same process goes on for the remaining iterations.</a:t>
            </a:r>
          </a:p>
          <a:p>
            <a:pPr algn="just"/>
            <a:r>
              <a:rPr lang="en-GB" sz="2000" dirty="0"/>
              <a:t>After each iteration, the largest element among the unsorted elements is placed at the end.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EF41C-676A-C043-A612-17C76D89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CCB13-E037-6C44-A1A9-2C8AC9BA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D058A-3AC5-1D42-B0F7-78804A42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44273-6200-9245-A83C-CC7838693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4837"/>
            <a:ext cx="5419725" cy="42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3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639A3-6A03-564F-816A-A6D9B580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A1244-C05A-8A4E-8435-CC4C2AEA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1248C-78D5-DA41-AA87-CF0575DC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F999824-468E-2949-9A70-41915D781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7" y="-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0F44B-721E-CF4F-A972-632F54350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6" y="0"/>
            <a:ext cx="3800624" cy="3003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C04983-22BE-3A45-A978-81FD2D21A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137" y="2839453"/>
            <a:ext cx="3800623" cy="401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7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148D-CECC-4D4C-977D-ED3C2B88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Explanation: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D2E7-E525-6D41-BAB4-DF3CED3E0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selectionSort</a:t>
            </a:r>
            <a:r>
              <a:rPr lang="en-GB" b="1" dirty="0"/>
              <a:t> Function:</a:t>
            </a:r>
            <a:r>
              <a:rPr lang="en-GB" dirty="0"/>
              <a:t> The function iterates through the array with a loop (for loop with index </a:t>
            </a:r>
            <a:r>
              <a:rPr lang="en-GB" dirty="0" err="1"/>
              <a:t>i</a:t>
            </a:r>
            <a:r>
              <a:rPr lang="en-GB" dirty="0"/>
              <a:t>). For each index </a:t>
            </a:r>
            <a:r>
              <a:rPr lang="en-GB" dirty="0" err="1"/>
              <a:t>i</a:t>
            </a:r>
            <a:r>
              <a:rPr lang="en-GB" dirty="0"/>
              <a:t>, it assumes the current position </a:t>
            </a:r>
            <a:r>
              <a:rPr lang="en-GB" dirty="0" err="1"/>
              <a:t>i</a:t>
            </a:r>
            <a:r>
              <a:rPr lang="en-GB" dirty="0"/>
              <a:t> is the minimum. Then, it checks all elements to the right to find the actual minimum.</a:t>
            </a:r>
          </a:p>
          <a:p>
            <a:r>
              <a:rPr lang="en-GB" b="1" dirty="0"/>
              <a:t>Swapping:</a:t>
            </a:r>
            <a:r>
              <a:rPr lang="en-GB" dirty="0"/>
              <a:t> Once it finds the minimum element in the unsorted part, it swaps this minimum element with the element at index </a:t>
            </a:r>
            <a:r>
              <a:rPr lang="en-GB" dirty="0" err="1"/>
              <a:t>i</a:t>
            </a:r>
            <a:r>
              <a:rPr lang="en-GB" dirty="0"/>
              <a:t>.</a:t>
            </a:r>
          </a:p>
          <a:p>
            <a:r>
              <a:rPr lang="en-GB" b="1" dirty="0" err="1"/>
              <a:t>printArray</a:t>
            </a:r>
            <a:r>
              <a:rPr lang="en-GB" b="1" dirty="0"/>
              <a:t> Function:</a:t>
            </a:r>
            <a:r>
              <a:rPr lang="en-GB" dirty="0"/>
              <a:t> This helper function simply prints the contents of the array.</a:t>
            </a:r>
          </a:p>
          <a:p>
            <a:r>
              <a:rPr lang="en-GB" b="1" dirty="0"/>
              <a:t>main Function:</a:t>
            </a:r>
            <a:r>
              <a:rPr lang="en-GB" dirty="0"/>
              <a:t> The main function initializes the array, calls </a:t>
            </a:r>
            <a:r>
              <a:rPr lang="en-GB" dirty="0" err="1"/>
              <a:t>selectionSort</a:t>
            </a:r>
            <a:r>
              <a:rPr lang="en-GB" dirty="0"/>
              <a:t> to sort it, and then prints the sorted array. </a:t>
            </a:r>
          </a:p>
          <a:p>
            <a:pPr marL="0" indent="0">
              <a:buNone/>
            </a:pPr>
            <a:r>
              <a:rPr lang="en-GB" b="1" dirty="0"/>
              <a:t>Example Output: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D2C48-EF77-984A-98B9-12BE01D0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F1520-6733-7B4C-8F07-82AB7BDC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4B46D-AE0C-DC49-914D-679C606A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87AD47-6AA5-E14F-B1DB-F585A31F7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4681714"/>
            <a:ext cx="5291138" cy="167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8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583C-F2AD-5E45-88CF-604D9D30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131214"/>
            <a:ext cx="8734678" cy="915529"/>
          </a:xfrm>
        </p:spPr>
        <p:txBody>
          <a:bodyPr/>
          <a:lstStyle/>
          <a:p>
            <a:r>
              <a:rPr lang="en-GB" dirty="0"/>
              <a:t>ADDITIONAL SLIDES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AC9BD-C43F-E640-A611-9811939A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63594-2EA0-0B46-B73B-40AF8F7E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96FE3-7EBD-F549-8454-0191275E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19FD5-E2C8-DE52-3C52-F5BC98A8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 and Flowchart for the Bubble Sort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2E8B89-1271-6210-BDC8-7BFA7E20B1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5"/>
          <a:stretch/>
        </p:blipFill>
        <p:spPr bwMode="auto">
          <a:xfrm>
            <a:off x="6801282" y="262717"/>
            <a:ext cx="4114800" cy="5850408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F04C9-AD77-5A3B-6749-6AE9D34B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sz="1000">
                <a:solidFill>
                  <a:schemeClr val="tx1">
                    <a:tint val="75000"/>
                  </a:schemeClr>
                </a:solidFill>
              </a:rPr>
              <a:t>Autumn 2024-2025</a:t>
            </a:r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D4C7-FF17-46D8-6CAA-4050B2FF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2436A-EFF3-FD54-84B3-882BB1AA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6E82222-0053-774B-8368-B9153ECD396B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09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7782B-C856-3AAD-AB32-89ABF4FB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 and Flowchart for </a:t>
            </a:r>
            <a:r>
              <a:rPr lang="en-US"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Swap</a:t>
            </a: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254B9-ACCD-1A30-A449-9FB6E6AD0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751" y="711977"/>
            <a:ext cx="5708649" cy="5404071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8ED7E-6281-81A0-1008-941F7077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sz="1000">
                <a:solidFill>
                  <a:schemeClr val="tx1">
                    <a:tint val="75000"/>
                  </a:schemeClr>
                </a:solidFill>
              </a:rPr>
              <a:t>Autumn 2024-2025</a:t>
            </a:r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DC8AA-65A1-61BE-25E2-6948D9BA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F7FC3-128D-D7D2-A95B-C3BCC3E8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6E82222-0053-774B-8368-B9153ECD396B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07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14B2-F551-E5F9-5D48-99D25826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Example C Code for Bubble Sort and swap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8DD9-392C-680E-86AE-4DF84C12B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8731"/>
            <a:ext cx="11195649" cy="50082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for(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&lt;SIZE;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++ )                    //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indicates the pass number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for( j=0; j&lt;SIZE-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            /* j will indicate the position of the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value being compared to its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neighbour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*/ 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if( list[j] &gt; list[j+1] ){   // a swap must be made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temp = list[j+1];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list[j+1] = list[j];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list[j] = 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}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9AC64-3958-AC7A-DF51-60939204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8374A-AFA1-CB42-1D43-7077EB7B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05C5B-B043-B589-C3F9-D77802B6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52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F36C-00EA-B805-9334-F240A242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E2212-E299-EB19-ABA3-A0AAE612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Selection sort </a:t>
            </a:r>
            <a:r>
              <a:rPr lang="en-US" sz="2800" dirty="0"/>
              <a:t>is a sorting algorithm, specifically an </a:t>
            </a:r>
            <a:r>
              <a:rPr lang="en-US" sz="2800" i="1" dirty="0">
                <a:solidFill>
                  <a:srgbClr val="0070C0"/>
                </a:solidFill>
              </a:rPr>
              <a:t>in-place comparison sort</a:t>
            </a:r>
            <a:r>
              <a:rPr lang="en-US" sz="2800" dirty="0"/>
              <a:t>.</a:t>
            </a:r>
          </a:p>
          <a:p>
            <a:r>
              <a:rPr lang="en-US" sz="2800" dirty="0"/>
              <a:t>It is inefficient on large lists, and generally performs worse than the similar </a:t>
            </a:r>
            <a:r>
              <a:rPr lang="en-US" sz="2800" i="1" dirty="0"/>
              <a:t>insertion sort</a:t>
            </a:r>
            <a:r>
              <a:rPr lang="en-US" sz="2800" dirty="0"/>
              <a:t>.</a:t>
            </a:r>
          </a:p>
          <a:p>
            <a:r>
              <a:rPr lang="en-US" sz="2800" dirty="0"/>
              <a:t>Also has performance advantages over more complicated algorithms in certain situations.</a:t>
            </a:r>
          </a:p>
          <a:p>
            <a:r>
              <a:rPr lang="en-US" sz="2800" dirty="0"/>
              <a:t>It works as follows:</a:t>
            </a:r>
          </a:p>
          <a:p>
            <a:pPr marL="457200" lvl="1" indent="0">
              <a:buNone/>
            </a:pPr>
            <a:r>
              <a:rPr lang="en-US" sz="2800" dirty="0"/>
              <a:t>1.  Find the minimum value in the list</a:t>
            </a:r>
          </a:p>
          <a:p>
            <a:pPr marL="457200" lvl="1" indent="0">
              <a:buNone/>
            </a:pPr>
            <a:r>
              <a:rPr lang="en-US" sz="2800" dirty="0"/>
              <a:t>2.  Swap it with the value in the first position</a:t>
            </a:r>
          </a:p>
          <a:p>
            <a:pPr marL="457200" lvl="1" indent="0">
              <a:buNone/>
            </a:pPr>
            <a:r>
              <a:rPr lang="en-US" sz="2800" dirty="0"/>
              <a:t>3.  Repeat the steps above for remainder of the list (starting at the second position)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FA99-1CBE-22B4-0289-463A5086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E2C35-05CB-9C30-FEFD-644D2E56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E809B-1E29-A3DC-6356-7C8CA55E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13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9EB1-FAB1-79E1-B52C-77B15074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3CBE-51F8-B127-66F6-0F2094E0D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Here is an example of this sort algorithm sorting a total of five elements:</a:t>
            </a:r>
          </a:p>
          <a:p>
            <a:pPr marL="457200" lvl="1" indent="0">
              <a:buNone/>
            </a:pPr>
            <a:r>
              <a:rPr lang="en-US" sz="2800" dirty="0"/>
              <a:t>1.  31 25 12 22 11</a:t>
            </a:r>
          </a:p>
          <a:p>
            <a:pPr marL="457200" lvl="1" indent="0">
              <a:buNone/>
            </a:pPr>
            <a:r>
              <a:rPr lang="en-US" sz="2800" dirty="0"/>
              <a:t>2.  11 25 12 22 31</a:t>
            </a:r>
          </a:p>
          <a:p>
            <a:pPr marL="457200" lvl="1" indent="0">
              <a:buNone/>
            </a:pPr>
            <a:r>
              <a:rPr lang="en-US" sz="2800" dirty="0"/>
              <a:t>3.  11 12 25 22 31</a:t>
            </a:r>
          </a:p>
          <a:p>
            <a:pPr marL="457200" lvl="1" indent="0">
              <a:buNone/>
            </a:pPr>
            <a:r>
              <a:rPr lang="en-US" sz="2800" dirty="0"/>
              <a:t>4.  11 12 22 25 31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565E7-C230-A69B-3131-ED1E4BA1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923A-7C86-37A2-0547-1DB5916B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AB01E-75C7-D820-2BAA-C9484592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18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9E948CC-A65F-CB5C-0C25-14A4F74EB3B7}"/>
              </a:ext>
            </a:extLst>
          </p:cNvPr>
          <p:cNvSpPr/>
          <p:nvPr/>
        </p:nvSpPr>
        <p:spPr>
          <a:xfrm>
            <a:off x="3581400" y="1602635"/>
            <a:ext cx="386751" cy="46634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AE97CE5-196C-42C0-23AB-D91588873AC6}"/>
              </a:ext>
            </a:extLst>
          </p:cNvPr>
          <p:cNvSpPr/>
          <p:nvPr/>
        </p:nvSpPr>
        <p:spPr>
          <a:xfrm>
            <a:off x="1799492" y="1602635"/>
            <a:ext cx="386751" cy="46634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181F765-766B-9DE4-166A-ED5C83893D1E}"/>
              </a:ext>
            </a:extLst>
          </p:cNvPr>
          <p:cNvSpPr/>
          <p:nvPr/>
        </p:nvSpPr>
        <p:spPr>
          <a:xfrm>
            <a:off x="2690446" y="2010220"/>
            <a:ext cx="386751" cy="46634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E162522-B7E9-DDB1-E6F4-BE17D104E304}"/>
              </a:ext>
            </a:extLst>
          </p:cNvPr>
          <p:cNvSpPr/>
          <p:nvPr/>
        </p:nvSpPr>
        <p:spPr>
          <a:xfrm>
            <a:off x="2221412" y="2010220"/>
            <a:ext cx="386751" cy="46634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B9B5D30-7AA5-85D2-3E38-86BC776D044B}"/>
              </a:ext>
            </a:extLst>
          </p:cNvPr>
          <p:cNvSpPr/>
          <p:nvPr/>
        </p:nvSpPr>
        <p:spPr>
          <a:xfrm>
            <a:off x="3135923" y="2476564"/>
            <a:ext cx="386751" cy="46634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F0C0A-6D9C-E73D-F5FE-340B5ECCBF3E}"/>
              </a:ext>
            </a:extLst>
          </p:cNvPr>
          <p:cNvSpPr/>
          <p:nvPr/>
        </p:nvSpPr>
        <p:spPr>
          <a:xfrm>
            <a:off x="2690445" y="2476564"/>
            <a:ext cx="386751" cy="46634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7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43199-6776-F8DB-8704-82835756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 and Flowchart for Selection Sort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8BC71E-8ECE-D6B6-4FE6-93E50A3F6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5614" y="578738"/>
            <a:ext cx="3848922" cy="5670549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81551-4FC5-D7CF-74AB-929D8670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sz="1000">
                <a:solidFill>
                  <a:schemeClr val="tx1">
                    <a:tint val="75000"/>
                  </a:schemeClr>
                </a:solidFill>
              </a:rPr>
              <a:t>Autumn 2024-2025</a:t>
            </a:r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2C4E7-4E3B-EEEE-5A9F-61B62F66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7E3DE-0236-284C-F6D3-A9806B1C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6E82222-0053-774B-8368-B9153ECD396B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03D9-4757-24FA-E6AA-45AE8AFC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 Sorting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6C15-36AD-F525-162D-E5E9B7AC1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731"/>
            <a:ext cx="6703031" cy="5008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Bubble sort</a:t>
            </a:r>
          </a:p>
          <a:p>
            <a:pPr marL="0" indent="0" algn="ctr">
              <a:buNone/>
            </a:pPr>
            <a:r>
              <a:rPr lang="en-US" sz="4000" dirty="0"/>
              <a:t>and</a:t>
            </a:r>
          </a:p>
          <a:p>
            <a:pPr marL="0" indent="0" algn="ctr">
              <a:buNone/>
            </a:pPr>
            <a:r>
              <a:rPr lang="en-US" sz="4000" dirty="0"/>
              <a:t>Selection sort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47236-20CC-E13D-55F5-849A1F9F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CB47-B084-FE15-D021-3DD92A0C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F0A1-7CC9-53AA-DB20-44989165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20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14B2-F551-E5F9-5D48-99D25826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Example C Code for Selection Sort with swap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8DD9-392C-680E-86AE-4DF84C12B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8731"/>
            <a:ext cx="11195649" cy="50082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selectionSort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 int a[], int size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j, min;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size-1;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min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(j=i+1; j &lt; size;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if (a[j] &lt; a[min])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min = j;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swap(a[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], a[min]);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9AC64-3958-AC7A-DF51-60939204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8374A-AFA1-CB42-1D43-7077EB7B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05C5B-B043-B589-C3F9-D77802B6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0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3214-4376-5763-6821-A4686A53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30F0-4674-1E61-EDDC-960A333C7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Bubble sort</a:t>
            </a:r>
            <a:r>
              <a:rPr lang="en-US" sz="2800" dirty="0"/>
              <a:t>, also known as </a:t>
            </a:r>
            <a:r>
              <a:rPr lang="en-US" sz="2800" dirty="0">
                <a:solidFill>
                  <a:srgbClr val="0070C0"/>
                </a:solidFill>
              </a:rPr>
              <a:t>exchange sort</a:t>
            </a:r>
            <a:r>
              <a:rPr lang="en-US" sz="2800" dirty="0"/>
              <a:t>, is a simple sorting algorithm.</a:t>
            </a:r>
          </a:p>
          <a:p>
            <a:endParaRPr lang="en-GB" sz="2800" dirty="0"/>
          </a:p>
          <a:p>
            <a:r>
              <a:rPr lang="en-GB" sz="2800" dirty="0"/>
              <a:t>It repeatedly steps through the list, compares adjacent elements, and swaps them if they are in the wrong order. </a:t>
            </a:r>
          </a:p>
          <a:p>
            <a:r>
              <a:rPr lang="en-GB" sz="2800" dirty="0"/>
              <a:t>This process continues until the list is sorted. </a:t>
            </a:r>
          </a:p>
          <a:p>
            <a:r>
              <a:rPr lang="en-GB" sz="2800" dirty="0"/>
              <a:t>Each pass through the list places the next largest (or smallest, depending on sorting order: </a:t>
            </a:r>
            <a:r>
              <a:rPr lang="en-GB" sz="2800" dirty="0">
                <a:solidFill>
                  <a:srgbClr val="0070C0"/>
                </a:solidFill>
              </a:rPr>
              <a:t>ascending</a:t>
            </a:r>
            <a:r>
              <a:rPr lang="en-GB" sz="2800" dirty="0"/>
              <a:t> or </a:t>
            </a:r>
            <a:r>
              <a:rPr lang="en-GB" sz="2800" dirty="0">
                <a:solidFill>
                  <a:srgbClr val="0070C0"/>
                </a:solidFill>
              </a:rPr>
              <a:t>descending</a:t>
            </a:r>
            <a:r>
              <a:rPr lang="en-GB" sz="2800" dirty="0"/>
              <a:t>) element in its correct position, gradually "bubbling" the largest unsorted elements to the end of the list.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9B67B-1ABD-A236-8289-1A52EAB6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FC9-70B6-3DE0-58FD-F98DA642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9CAF7-70F4-88E7-C45F-869C0D8E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6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3BF1B26-2717-5443-8C6D-2D695E96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552" y="1098294"/>
            <a:ext cx="4810651" cy="5303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E524BC-856F-6447-BC1D-D57E6F8B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Bubble Sort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45B3-460D-3144-8164-CFFFEC937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4" y="1159595"/>
            <a:ext cx="7396163" cy="5180707"/>
          </a:xfrm>
        </p:spPr>
        <p:txBody>
          <a:bodyPr>
            <a:normAutofit/>
          </a:bodyPr>
          <a:lstStyle/>
          <a:p>
            <a:pPr algn="just"/>
            <a:r>
              <a:rPr lang="en-GB" sz="2000" dirty="0"/>
              <a:t>Start from the beginning of the array.</a:t>
            </a:r>
          </a:p>
          <a:p>
            <a:pPr algn="just"/>
            <a:r>
              <a:rPr lang="en-GB" sz="2000" dirty="0"/>
              <a:t>Compare the first two adjacent elements. If the first element is greater than the second, swap them.</a:t>
            </a:r>
          </a:p>
          <a:p>
            <a:pPr algn="just"/>
            <a:r>
              <a:rPr lang="en-GB" sz="2000" dirty="0"/>
              <a:t>Move to the next pair of adjacent elements and repeat the comparison and swap if necessary.</a:t>
            </a:r>
          </a:p>
          <a:p>
            <a:pPr algn="just"/>
            <a:r>
              <a:rPr lang="en-GB" sz="2000" dirty="0"/>
              <a:t>Continue this process to the end of the array; this completes one pass.</a:t>
            </a:r>
          </a:p>
          <a:p>
            <a:pPr algn="just"/>
            <a:r>
              <a:rPr lang="en-GB" sz="2000" dirty="0"/>
              <a:t>After each pass, the largest element in the unsorted portion of the array will have moved to its correct position at the end.</a:t>
            </a:r>
          </a:p>
          <a:p>
            <a:pPr algn="just"/>
            <a:r>
              <a:rPr lang="en-GB" sz="2000" dirty="0"/>
              <a:t>Repeat the above steps, ignoring the last sorted elements, until no swaps are needed in a complete pass (indicating that the array is sorted).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39D12-455E-6D4B-B1EA-59567BDC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C9976-1A54-3F4A-AC13-4A92B65B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393FD-1D5B-324F-A2B8-86BCA62A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5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91455-64B7-4044-ACD4-4E5CA9063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72" y="471817"/>
            <a:ext cx="11944856" cy="1403020"/>
          </a:xfrm>
        </p:spPr>
        <p:txBody>
          <a:bodyPr/>
          <a:lstStyle/>
          <a:p>
            <a:r>
              <a:rPr lang="en-GB" sz="2000" b="1" dirty="0"/>
              <a:t>Remaining Iteration</a:t>
            </a:r>
            <a:endParaRPr lang="en-GB" sz="2000" dirty="0"/>
          </a:p>
          <a:p>
            <a:pPr algn="just"/>
            <a:r>
              <a:rPr lang="en-GB" sz="2000" dirty="0"/>
              <a:t>The same process goes on for the remaining iterations.</a:t>
            </a:r>
          </a:p>
          <a:p>
            <a:pPr algn="just"/>
            <a:r>
              <a:rPr lang="en-GB" sz="2000" dirty="0"/>
              <a:t>After each iteration, the largest element among the unsorted elements is placed at the end.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EF41C-676A-C043-A612-17C76D89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CCB13-E037-6C44-A1A9-2C8AC9BA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D058A-3AC5-1D42-B0F7-78804A42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75CE49-20C0-DA43-A8BD-AE11B6C2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2" y="1874836"/>
            <a:ext cx="3794678" cy="42783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B902B3-76A4-094F-BFA7-0D2271B8F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950" y="1874836"/>
            <a:ext cx="3643971" cy="35401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B79AB7-0936-5A4D-8746-DB636F154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267" y="1874836"/>
            <a:ext cx="3922404" cy="27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0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639A3-6A03-564F-816A-A6D9B580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A1244-C05A-8A4E-8435-CC4C2AEA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1248C-78D5-DA41-AA87-CF0575DC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B22233-FE42-6A40-9885-59BDBEE9F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383" y="0"/>
            <a:ext cx="4103788" cy="288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AF04EC3A-1698-F642-BC24-8FFFB33F0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957" y="2693118"/>
            <a:ext cx="4075214" cy="41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FF999824-468E-2949-9A70-41915D781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7" y="-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5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148D-CECC-4D4C-977D-ED3C2B88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Explanation: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D2E7-E525-6D41-BAB4-DF3CED3E0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bubbleSort</a:t>
            </a:r>
            <a:r>
              <a:rPr lang="en-GB" b="1" dirty="0"/>
              <a:t> Function</a:t>
            </a:r>
            <a:r>
              <a:rPr lang="en-GB" dirty="0"/>
              <a:t>: It takes an array and its size as arguments. The outer loop controls the number of passes, while the inner loop performs the comparisons and swaps.</a:t>
            </a:r>
          </a:p>
          <a:p>
            <a:r>
              <a:rPr lang="en-GB" b="1" dirty="0"/>
              <a:t>Optimization with swapped Flag</a:t>
            </a:r>
            <a:r>
              <a:rPr lang="en-GB" dirty="0"/>
              <a:t>: If no swaps are performed during a pass, the swapped flag remains false, and the loop breaks early, saving unnecessary passes.</a:t>
            </a:r>
          </a:p>
          <a:p>
            <a:r>
              <a:rPr lang="en-GB" b="1" dirty="0" err="1"/>
              <a:t>printArray</a:t>
            </a:r>
            <a:r>
              <a:rPr lang="en-GB" b="1" dirty="0"/>
              <a:t> Function</a:t>
            </a:r>
            <a:r>
              <a:rPr lang="en-GB" dirty="0"/>
              <a:t>: This helper function prints the array before and after sorting for verification.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D2C48-EF77-984A-98B9-12BE01D0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F1520-6733-7B4C-8F07-82AB7BDC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4B46D-AE0C-DC49-914D-679C606A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5CE4B4-8AAB-B449-8630-1ADD5AB19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39" y="3859211"/>
            <a:ext cx="4876674" cy="23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4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F36C-00EA-B805-9334-F240A242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E2212-E299-EB19-ABA3-A0AAE612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Selection sort </a:t>
            </a:r>
            <a:r>
              <a:rPr lang="en-US" sz="2800" dirty="0"/>
              <a:t>is a </a:t>
            </a:r>
            <a:r>
              <a:rPr lang="en-GB" sz="2800" dirty="0"/>
              <a:t>simple comparison-based sorting algorithm as </a:t>
            </a:r>
            <a:r>
              <a:rPr lang="en-US" sz="2800" dirty="0"/>
              <a:t>an </a:t>
            </a:r>
            <a:r>
              <a:rPr lang="en-US" sz="2800" i="1" dirty="0">
                <a:solidFill>
                  <a:srgbClr val="0070C0"/>
                </a:solidFill>
              </a:rPr>
              <a:t>in-place comparison sort</a:t>
            </a:r>
            <a:r>
              <a:rPr lang="en-US" sz="2800" dirty="0"/>
              <a:t>.</a:t>
            </a:r>
          </a:p>
          <a:p>
            <a:r>
              <a:rPr lang="en-GB" sz="2800" dirty="0"/>
              <a:t>Selection Sort sorts an array by repeatedly finding the minimum element from the unsorted part and putting it at the beginning.</a:t>
            </a:r>
            <a:endParaRPr lang="en-US" sz="2800" dirty="0"/>
          </a:p>
          <a:p>
            <a:r>
              <a:rPr lang="en-US" sz="2800" dirty="0"/>
              <a:t>It is inefficient on large lists, and generally performs worse than the similar </a:t>
            </a:r>
            <a:r>
              <a:rPr lang="en-US" sz="2800" i="1" dirty="0">
                <a:solidFill>
                  <a:srgbClr val="0070C0"/>
                </a:solidFill>
              </a:rPr>
              <a:t>insertion sort.</a:t>
            </a:r>
          </a:p>
          <a:p>
            <a:r>
              <a:rPr lang="en-US" sz="2800" dirty="0"/>
              <a:t>Also has performance advantages over more complicated algorithms in certain situations.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FA99-1CBE-22B4-0289-463A5086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E2C35-05CB-9C30-FEFD-644D2E56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E809B-1E29-A3DC-6356-7C8CA55E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9DF2427-9A32-E145-A57A-2FA8239BA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5" y="989343"/>
            <a:ext cx="5784708" cy="46113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BFAA-54D7-4B4B-AB1A-ED2992BD7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6" y="992848"/>
            <a:ext cx="6081712" cy="5050765"/>
          </a:xfrm>
        </p:spPr>
        <p:txBody>
          <a:bodyPr/>
          <a:lstStyle/>
          <a:p>
            <a:pPr algn="just"/>
            <a:r>
              <a:rPr lang="en-GB" dirty="0"/>
              <a:t>Divide the array into two parts: a sorted part (initially empty) and an unsorted part (the entire array initially).</a:t>
            </a:r>
          </a:p>
          <a:p>
            <a:pPr algn="just"/>
            <a:r>
              <a:rPr lang="en-GB" dirty="0"/>
              <a:t>Find the smallest (or largest, depending on sort order) element in the unsorted part. (a)</a:t>
            </a:r>
          </a:p>
          <a:p>
            <a:pPr algn="just"/>
            <a:r>
              <a:rPr lang="en-GB" dirty="0"/>
              <a:t>Swap that element with the first element of the unsorted part. (b)</a:t>
            </a:r>
          </a:p>
          <a:p>
            <a:pPr algn="just"/>
            <a:r>
              <a:rPr lang="en-GB" dirty="0"/>
              <a:t>Move the boundary of the sorted part one element to the right. (c)</a:t>
            </a:r>
          </a:p>
          <a:p>
            <a:pPr algn="just"/>
            <a:r>
              <a:rPr lang="en-GB" dirty="0"/>
              <a:t>Repeat the above steps until the entire array is sorted.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614BB-063C-2842-A684-6658EBF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Autumn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606E3-BD15-F849-B1FA-F0541774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8DCD9-88E2-1A45-AD6D-19DB6D2B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8B5921-7212-C64E-91F1-B4B61829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3" y="73814"/>
            <a:ext cx="8734678" cy="915529"/>
          </a:xfrm>
        </p:spPr>
        <p:txBody>
          <a:bodyPr>
            <a:normAutofit/>
          </a:bodyPr>
          <a:lstStyle/>
          <a:p>
            <a:r>
              <a:rPr lang="en-GB" dirty="0"/>
              <a:t>How Selection Sort Works:</a:t>
            </a:r>
          </a:p>
        </p:txBody>
      </p:sp>
    </p:spTree>
    <p:extLst>
      <p:ext uri="{BB962C8B-B14F-4D97-AF65-F5344CB8AC3E}">
        <p14:creationId xmlns:p14="http://schemas.microsoft.com/office/powerpoint/2010/main" val="3443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1156</Words>
  <Application>Microsoft Macintosh PowerPoint</Application>
  <PresentationFormat>Widescreen</PresentationFormat>
  <Paragraphs>156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CMPE223 [ISYE223] ALGORITHMS AND PROGRAMMING Autumn 2024 – 2025</vt:lpstr>
      <vt:lpstr>Popular Sorting Algorithms </vt:lpstr>
      <vt:lpstr>Bubble Sort</vt:lpstr>
      <vt:lpstr>How Bubble Sort Works:</vt:lpstr>
      <vt:lpstr>PowerPoint Presentation</vt:lpstr>
      <vt:lpstr>PowerPoint Presentation</vt:lpstr>
      <vt:lpstr>Explanation:</vt:lpstr>
      <vt:lpstr>Selection Sort</vt:lpstr>
      <vt:lpstr>How Selection Sort Works:</vt:lpstr>
      <vt:lpstr>PowerPoint Presentation</vt:lpstr>
      <vt:lpstr>PowerPoint Presentation</vt:lpstr>
      <vt:lpstr>Explanation:</vt:lpstr>
      <vt:lpstr>ADDITIONAL SLIDES</vt:lpstr>
      <vt:lpstr>Algorithm and Flowchart for the Bubble Sort</vt:lpstr>
      <vt:lpstr>Algorithm and Flowchart for Swap Module</vt:lpstr>
      <vt:lpstr>Example C Code for Bubble Sort and swap</vt:lpstr>
      <vt:lpstr>Selection Sort</vt:lpstr>
      <vt:lpstr>Selection Sort</vt:lpstr>
      <vt:lpstr>Algorithm and Flowchart for Selection Sort</vt:lpstr>
      <vt:lpstr>Example C Code for Selection Sort with swap module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CMPE223</dc:title>
  <dc:subject>Sorting Methods</dc:subject>
  <dc:creator>Mustafa Buzun</dc:creator>
  <cp:keywords/>
  <dc:description/>
  <cp:lastModifiedBy>Microsoft Office User</cp:lastModifiedBy>
  <cp:revision>42</cp:revision>
  <dcterms:created xsi:type="dcterms:W3CDTF">2023-03-03T07:19:31Z</dcterms:created>
  <dcterms:modified xsi:type="dcterms:W3CDTF">2024-11-03T22:04:56Z</dcterms:modified>
  <cp:category/>
</cp:coreProperties>
</file>