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289" r:id="rId4"/>
    <p:sldId id="288" r:id="rId5"/>
    <p:sldId id="271" r:id="rId6"/>
    <p:sldId id="272" r:id="rId7"/>
    <p:sldId id="282" r:id="rId8"/>
    <p:sldId id="292" r:id="rId9"/>
    <p:sldId id="274" r:id="rId10"/>
    <p:sldId id="275" r:id="rId11"/>
    <p:sldId id="276" r:id="rId12"/>
    <p:sldId id="277" r:id="rId13"/>
    <p:sldId id="290" r:id="rId14"/>
    <p:sldId id="278" r:id="rId15"/>
    <p:sldId id="291" r:id="rId16"/>
    <p:sldId id="279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91"/>
    <p:restoredTop sz="94717"/>
  </p:normalViewPr>
  <p:slideViewPr>
    <p:cSldViewPr snapToGrid="0">
      <p:cViewPr varScale="1">
        <p:scale>
          <a:sx n="107" d="100"/>
          <a:sy n="107" d="100"/>
        </p:scale>
        <p:origin x="12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FB956-F080-E549-9A77-953F7EB9C79D}" type="datetimeFigureOut">
              <a:rPr lang="en-US" smtClean="0"/>
              <a:t>5/2/25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ED9D9-0104-FB43-A1A2-D57C903C9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53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ED9D9-0104-FB43-A1A2-D57C903C98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55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ED9D9-0104-FB43-A1A2-D57C903C98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24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ED9D9-0104-FB43-A1A2-D57C903C98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12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ED9D9-0104-FB43-A1A2-D57C903C98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94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AED9D9-0104-FB43-A1A2-D57C903C98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6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2EEB-8CAC-9472-2332-65A64091E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7413E-FB94-7145-5982-00EEFD5ED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5E105-488E-ECBC-C77F-CAC53839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GB"/>
              <a:t>Spring 2024-2025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23FC2-2356-51A7-0C10-08C9E3664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CMPE124/ISYE223 ALGORITHMS AND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56369-601E-AF7C-3C50-CDD149E6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fld id="{96E82222-0053-774B-8368-B9153ECD39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6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5076-89EE-A58C-0073-B5F716FE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869B1-24B5-62EC-917C-8799B4CB4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2534F-4FF3-99C9-0A9B-B5D8DF9B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Spring 2024-2025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99D43-9375-C24C-58FB-790FE0A8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CMPE124/ISYE223 ALGORITHMS AND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B0940-940A-0F79-C490-C5F32FE9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9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07E39-C4EA-C9F0-D2AC-8C88EE4EF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A84A1-6F99-FC1F-3591-898DEABFA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A81C2-CED5-4CB9-3514-B9DB7C9C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Spring 2024-2025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FD6E6-CC53-A63B-6A1F-7230ED494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CMPE124/ISYE223 ALGORITHMS AND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7BB89-6725-6F5C-39B3-83716BD1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22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AD6A-FC73-4860-F617-8CFE37AD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507A-EE6B-3E63-39CA-A7605DCD0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063D4-252E-2512-23FC-B38A3084C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409AB-52A4-DE16-82C6-EF906861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Spring 2024-2025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4C9B9-198A-270B-C4E6-EC478BC2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CMPE124/ISYE223 ALGORITHMS AND PROGRAMMING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9F5C6-E296-E560-02C6-0D7075F0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83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B1AD-4B69-46BF-E215-7D26FFAA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595CE-29F1-1B82-3D2A-2F98E5C3B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D5D4B-0540-CB10-42A8-6DD654694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25FFE-A09A-CDAF-995A-7B7B36457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99BCCC-0CBD-D906-F205-B574DB092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0BCE69-BB61-3D82-E431-4F5C55C0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Spring 2024-2025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B98DCA-111E-99B1-E69C-3D9933D2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CMPE124/ISYE223 ALGORITHMS AND PROGRAMMING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61301C-7591-F611-9840-0B3B06E6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3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98F3-DDBB-A3D6-3C1D-BFC55738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D49EE-7352-7387-1E6D-15ABA5EB2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Spring 2024-2025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4BE0E-013C-B312-B88D-6E63BFA1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CMPE124/ISYE223 ALGORITHMS AND PROGRAMMING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45EF3-09A0-CF0C-F54D-56835270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58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6AE6BA-C844-1C02-6CA3-CD4051C6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Spring 2024-2025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9EDD6-6FB2-AE28-BD3A-FA607A6DB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CMPE124/ISYE223 ALGORITHMS AND PROGRAMMING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54BC5-08F5-47F8-91F6-D605D461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7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0251F-E51F-979C-D716-CB05BA5D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445"/>
            <a:ext cx="87346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792B-01C3-B07B-82BF-CA91BD782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5B34D-DE4F-85C2-D75F-74B2488BF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GB"/>
              <a:t>Spring 2024-2025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2F00D-E474-B6BA-4F60-EF54CD6A4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084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/>
              <a:t>CMPE124/ISYE223 ALGORITHMS AND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04E10-D028-39E6-7A5F-FC96D1C75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fld id="{96E82222-0053-774B-8368-B9153ECD396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6AE05208-152A-10F2-7245-82CAAD5361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892" y="15319"/>
            <a:ext cx="2743200" cy="101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10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b="0" kern="1200" dirty="0">
          <a:solidFill>
            <a:srgbClr val="0066FF"/>
          </a:solidFill>
          <a:latin typeface="Helvetica" pitchFamily="2" charset="0"/>
          <a:ea typeface="+mj-ea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A4536-33BA-94C3-2750-1998EE948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536774"/>
            <a:ext cx="9144000" cy="1241275"/>
          </a:xfrm>
        </p:spPr>
        <p:txBody>
          <a:bodyPr>
            <a:normAutofit/>
          </a:bodyPr>
          <a:lstStyle/>
          <a:p>
            <a:pPr marL="0" indent="0"/>
            <a:r>
              <a:rPr lang="en-US" sz="2800" dirty="0"/>
              <a:t>CMPE223 / ISYE223</a:t>
            </a:r>
            <a:br>
              <a:rPr lang="en-US" sz="2800" dirty="0"/>
            </a:br>
            <a:r>
              <a:rPr lang="en-US" sz="2800" dirty="0"/>
              <a:t>ALGORITHMS AND PROGRAMMING</a:t>
            </a:r>
            <a:br>
              <a:rPr lang="tr-TR" sz="2800" dirty="0">
                <a:cs typeface="Arial" charset="0"/>
              </a:rPr>
            </a:br>
            <a:r>
              <a:rPr lang="tr-TR" sz="2000" dirty="0"/>
              <a:t>2024 </a:t>
            </a:r>
            <a:r>
              <a:rPr lang="mr-IN" sz="2000" dirty="0"/>
              <a:t>–</a:t>
            </a:r>
            <a:r>
              <a:rPr lang="tr-TR" sz="2000" dirty="0"/>
              <a:t> 2025 </a:t>
            </a:r>
            <a:r>
              <a:rPr lang="en-GB" sz="2000" dirty="0"/>
              <a:t>Spring</a:t>
            </a:r>
            <a:endParaRPr lang="en-US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4F7D3-0EBA-1263-3FBD-4A2E687DF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9144000" cy="1655762"/>
          </a:xfrm>
        </p:spPr>
        <p:txBody>
          <a:bodyPr>
            <a:noAutofit/>
          </a:bodyPr>
          <a:lstStyle/>
          <a:p>
            <a:r>
              <a:rPr lang="en-US" sz="4000">
                <a:solidFill>
                  <a:schemeClr val="bg1">
                    <a:lumMod val="65000"/>
                  </a:schemeClr>
                </a:solidFill>
                <a:latin typeface="Helvetica" pitchFamily="2" charset="0"/>
              </a:rPr>
              <a:t>Lecture 6</a:t>
            </a:r>
            <a:endParaRPr lang="en-US" sz="4000" dirty="0">
              <a:solidFill>
                <a:schemeClr val="bg1">
                  <a:lumMod val="65000"/>
                </a:schemeClr>
              </a:solidFill>
              <a:latin typeface="Helvetica" pitchFamily="2" charset="0"/>
            </a:endParaRPr>
          </a:p>
          <a:p>
            <a:r>
              <a:rPr lang="en-US" sz="6000" dirty="0">
                <a:solidFill>
                  <a:srgbClr val="0070C0"/>
                </a:solidFill>
                <a:latin typeface="Helvetica" pitchFamily="2" charset="0"/>
              </a:rPr>
              <a:t>Pointers</a:t>
            </a:r>
            <a:endParaRPr lang="en-US" sz="2000" dirty="0"/>
          </a:p>
          <a:p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E8431-CF00-F829-64B2-FC1BDE28F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Spring 2024-2025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AA275-EA0F-4B20-A425-6C689F67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CMPE124/ISYE223 ALGORITHMS AND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9C34E-A09A-2BEF-2E7C-37B62430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D940F3-E7BB-A6F0-984B-40052CC895EC}"/>
              </a:ext>
            </a:extLst>
          </p:cNvPr>
          <p:cNvSpPr txBox="1">
            <a:spLocks/>
          </p:cNvSpPr>
          <p:nvPr/>
        </p:nvSpPr>
        <p:spPr>
          <a:xfrm>
            <a:off x="838200" y="233754"/>
            <a:ext cx="8642131" cy="841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dirty="0">
                <a:solidFill>
                  <a:srgbClr val="0066FF"/>
                </a:solidFill>
                <a:latin typeface="+mn-lt"/>
                <a:ea typeface="+mj-ea"/>
                <a:cs typeface="Arial" charset="0"/>
              </a:defRPr>
            </a:lvl1pPr>
          </a:lstStyle>
          <a:p>
            <a:pPr algn="ctr"/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CYPRUS INTERNATIONAL UNIVERSITY</a:t>
            </a:r>
          </a:p>
          <a:p>
            <a:pPr algn="ctr"/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FACULTY</a:t>
            </a:r>
          </a:p>
        </p:txBody>
      </p:sp>
    </p:spTree>
    <p:extLst>
      <p:ext uri="{BB962C8B-B14F-4D97-AF65-F5344CB8AC3E}">
        <p14:creationId xmlns:p14="http://schemas.microsoft.com/office/powerpoint/2010/main" val="2418522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E845-1DA5-A8D2-9D8B-470F5AA6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77338-A90C-3AEE-D4CB-E07D1E67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Spring 2024-2025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5AD0E-9241-0992-AAF8-741FBCA8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CMPE124/ISYE223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BB855-85C4-4B45-7EFB-78AF6CC8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72AEC2-944A-18F9-EDF9-120E96C5FF51}"/>
              </a:ext>
            </a:extLst>
          </p:cNvPr>
          <p:cNvSpPr txBox="1">
            <a:spLocks/>
          </p:cNvSpPr>
          <p:nvPr/>
        </p:nvSpPr>
        <p:spPr>
          <a:xfrm>
            <a:off x="265368" y="900249"/>
            <a:ext cx="5030151" cy="4353756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 void 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a, b, v=3, *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pv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, *pa;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a=2*(v+8);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pv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=&amp;v;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b=2*(*pv+5);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pa=&amp;a;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"a  : " &lt;&lt; a  &lt;&lt;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; // 22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"b  : " &lt;&lt; b  &lt;&lt;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; // 16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"pa : " &lt;&lt; pa &lt;&lt;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; // &amp;a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2F0C7-EB6C-A8E8-8AF2-AE2EEC679BEE}"/>
              </a:ext>
            </a:extLst>
          </p:cNvPr>
          <p:cNvSpPr txBox="1">
            <a:spLocks/>
          </p:cNvSpPr>
          <p:nvPr/>
        </p:nvSpPr>
        <p:spPr>
          <a:xfrm>
            <a:off x="8610600" y="1014909"/>
            <a:ext cx="2505626" cy="1755242"/>
          </a:xfrm>
          <a:prstGeom prst="rect">
            <a:avLst/>
          </a:prstGeom>
          <a:ln w="9525"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  : 22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b  : 16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pa : 0x1000</a:t>
            </a:r>
          </a:p>
        </p:txBody>
      </p:sp>
      <p:sp>
        <p:nvSpPr>
          <p:cNvPr id="11" name="Line Callout 2 10">
            <a:extLst>
              <a:ext uri="{FF2B5EF4-FFF2-40B4-BE49-F238E27FC236}">
                <a16:creationId xmlns:a16="http://schemas.microsoft.com/office/drawing/2014/main" id="{5E3FE960-4029-081F-B237-71DEBE193628}"/>
              </a:ext>
            </a:extLst>
          </p:cNvPr>
          <p:cNvSpPr/>
          <p:nvPr/>
        </p:nvSpPr>
        <p:spPr>
          <a:xfrm>
            <a:off x="4257665" y="821546"/>
            <a:ext cx="3315079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95576"/>
              <a:gd name="adj6" fmla="val -3740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pv</a:t>
            </a:r>
            <a:r>
              <a:rPr lang="en-US" sz="1600" dirty="0">
                <a:latin typeface="Helvetica" pitchFamily="2" charset="0"/>
              </a:rPr>
              <a:t> and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</a:t>
            </a:r>
            <a:r>
              <a:rPr lang="en-US" sz="1600" dirty="0">
                <a:latin typeface="Helvetica" pitchFamily="2" charset="0"/>
              </a:rPr>
              <a:t> are pointers to integer</a:t>
            </a:r>
          </a:p>
        </p:txBody>
      </p:sp>
      <p:sp>
        <p:nvSpPr>
          <p:cNvPr id="12" name="Line Callout 2 11">
            <a:extLst>
              <a:ext uri="{FF2B5EF4-FFF2-40B4-BE49-F238E27FC236}">
                <a16:creationId xmlns:a16="http://schemas.microsoft.com/office/drawing/2014/main" id="{F7E8F49F-4827-7965-DDD4-ECF0B817CBC4}"/>
              </a:ext>
            </a:extLst>
          </p:cNvPr>
          <p:cNvSpPr/>
          <p:nvPr/>
        </p:nvSpPr>
        <p:spPr>
          <a:xfrm>
            <a:off x="4256979" y="185114"/>
            <a:ext cx="3315079" cy="49471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27236"/>
              <a:gd name="adj6" fmla="val -8349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pv</a:t>
            </a:r>
            <a:r>
              <a:rPr lang="en-US" sz="1600" dirty="0">
                <a:latin typeface="Helvetica" pitchFamily="2" charset="0"/>
              </a:rPr>
              <a:t> contains the address of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</p:txBody>
      </p:sp>
      <p:sp>
        <p:nvSpPr>
          <p:cNvPr id="13" name="Line Callout 2 12">
            <a:extLst>
              <a:ext uri="{FF2B5EF4-FFF2-40B4-BE49-F238E27FC236}">
                <a16:creationId xmlns:a16="http://schemas.microsoft.com/office/drawing/2014/main" id="{C9BE8E67-EF6C-5FD3-418A-191C056904AC}"/>
              </a:ext>
            </a:extLst>
          </p:cNvPr>
          <p:cNvSpPr/>
          <p:nvPr/>
        </p:nvSpPr>
        <p:spPr>
          <a:xfrm>
            <a:off x="4256978" y="1449410"/>
            <a:ext cx="3315079" cy="582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51671"/>
              <a:gd name="adj6" fmla="val -7861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pv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Helvetica" pitchFamily="2" charset="0"/>
              </a:rPr>
              <a:t>is the value stored at location pointed by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pv</a:t>
            </a:r>
            <a:r>
              <a:rPr lang="en-US" sz="1600" dirty="0">
                <a:latin typeface="Helvetica" pitchFamily="2" charset="0"/>
              </a:rPr>
              <a:t> </a:t>
            </a:r>
          </a:p>
        </p:txBody>
      </p:sp>
      <p:sp>
        <p:nvSpPr>
          <p:cNvPr id="14" name="Line Callout 2 13">
            <a:extLst>
              <a:ext uri="{FF2B5EF4-FFF2-40B4-BE49-F238E27FC236}">
                <a16:creationId xmlns:a16="http://schemas.microsoft.com/office/drawing/2014/main" id="{DBC96419-1290-81E8-16A4-B7067E6F1813}"/>
              </a:ext>
            </a:extLst>
          </p:cNvPr>
          <p:cNvSpPr/>
          <p:nvPr/>
        </p:nvSpPr>
        <p:spPr>
          <a:xfrm>
            <a:off x="4256978" y="2442124"/>
            <a:ext cx="3315076" cy="43309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7070"/>
              <a:gd name="adj6" fmla="val -8281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</a:t>
            </a:r>
            <a:r>
              <a:rPr lang="en-US" sz="1600" dirty="0">
                <a:latin typeface="Helvetica" pitchFamily="2" charset="0"/>
              </a:rPr>
              <a:t> contains the address of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8" name="Action Button: Custom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EC9B716-1DBB-890F-64B2-C592855F6626}"/>
              </a:ext>
            </a:extLst>
          </p:cNvPr>
          <p:cNvSpPr/>
          <p:nvPr/>
        </p:nvSpPr>
        <p:spPr>
          <a:xfrm>
            <a:off x="307897" y="1603994"/>
            <a:ext cx="4522307" cy="3553931"/>
          </a:xfrm>
          <a:prstGeom prst="actionButtonBlank">
            <a:avLst/>
          </a:prstGeom>
          <a:solidFill>
            <a:srgbClr val="AE60E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5A6B1B12-5630-F7CD-FADA-C7EEF86F9099}"/>
              </a:ext>
            </a:extLst>
          </p:cNvPr>
          <p:cNvSpPr/>
          <p:nvPr/>
        </p:nvSpPr>
        <p:spPr>
          <a:xfrm>
            <a:off x="7650125" y="4931835"/>
            <a:ext cx="288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BBA8E79-C0E9-C178-3C6C-30B2FFEC0E76}"/>
              </a:ext>
            </a:extLst>
          </p:cNvPr>
          <p:cNvSpPr txBox="1"/>
          <p:nvPr/>
        </p:nvSpPr>
        <p:spPr>
          <a:xfrm>
            <a:off x="6709368" y="4973134"/>
            <a:ext cx="9407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0x100C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7F41044-DB81-AB9B-9795-E53BB0C93B20}"/>
              </a:ext>
            </a:extLst>
          </p:cNvPr>
          <p:cNvSpPr txBox="1"/>
          <p:nvPr/>
        </p:nvSpPr>
        <p:spPr>
          <a:xfrm>
            <a:off x="5717810" y="4973134"/>
            <a:ext cx="9407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pv</a:t>
            </a:r>
            <a:endParaRPr lang="en-GB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EC7BBC5-D2B5-1823-3AD8-AB915165F77F}"/>
              </a:ext>
            </a:extLst>
          </p:cNvPr>
          <p:cNvSpPr txBox="1"/>
          <p:nvPr/>
        </p:nvSpPr>
        <p:spPr>
          <a:xfrm>
            <a:off x="6707907" y="3201983"/>
            <a:ext cx="94075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cs typeface="Consolas" panose="020B0609020204030204" pitchFamily="49" charset="0"/>
              </a:rPr>
              <a:t>address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47B0981-220A-ECED-282C-F64D796A52AE}"/>
              </a:ext>
            </a:extLst>
          </p:cNvPr>
          <p:cNvSpPr txBox="1"/>
          <p:nvPr/>
        </p:nvSpPr>
        <p:spPr>
          <a:xfrm>
            <a:off x="5309470" y="3201983"/>
            <a:ext cx="134763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  <a:effectLst/>
                <a:latin typeface="Helvetica" pitchFamily="2" charset="0"/>
                <a:cs typeface="Consolas" panose="020B0609020204030204" pitchFamily="49" charset="0"/>
              </a:rPr>
              <a:t>Variable name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948C903-CC9D-47E0-0760-2076217E91C5}"/>
              </a:ext>
            </a:extLst>
          </p:cNvPr>
          <p:cNvSpPr txBox="1"/>
          <p:nvPr/>
        </p:nvSpPr>
        <p:spPr>
          <a:xfrm>
            <a:off x="7832384" y="3201983"/>
            <a:ext cx="94075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cs typeface="Consolas" panose="020B0609020204030204" pitchFamily="49" charset="0"/>
              </a:rPr>
              <a:t>content</a:t>
            </a:r>
          </a:p>
        </p:txBody>
      </p:sp>
      <p:sp>
        <p:nvSpPr>
          <p:cNvPr id="80" name="Line Callout 2 79">
            <a:extLst>
              <a:ext uri="{FF2B5EF4-FFF2-40B4-BE49-F238E27FC236}">
                <a16:creationId xmlns:a16="http://schemas.microsoft.com/office/drawing/2014/main" id="{975E5109-A8C0-B5C5-CF47-D35F7E7A042C}"/>
              </a:ext>
            </a:extLst>
          </p:cNvPr>
          <p:cNvSpPr/>
          <p:nvPr/>
        </p:nvSpPr>
        <p:spPr>
          <a:xfrm>
            <a:off x="10884023" y="5075508"/>
            <a:ext cx="1280323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587"/>
              <a:gd name="adj6" fmla="val -2380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itchFamily="2" charset="0"/>
              </a:rPr>
              <a:t>8 Bytes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int*</a:t>
            </a:r>
            <a:endParaRPr lang="en-US" sz="1400" dirty="0">
              <a:latin typeface="Helvetica" pitchFamily="2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1F70B52-EA13-B834-6F67-247917201E59}"/>
              </a:ext>
            </a:extLst>
          </p:cNvPr>
          <p:cNvSpPr txBox="1"/>
          <p:nvPr/>
        </p:nvSpPr>
        <p:spPr>
          <a:xfrm>
            <a:off x="6707908" y="4040578"/>
            <a:ext cx="9407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0x1004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827C694C-BBDC-AC5F-AD1E-240F0069A528}"/>
              </a:ext>
            </a:extLst>
          </p:cNvPr>
          <p:cNvSpPr/>
          <p:nvPr/>
        </p:nvSpPr>
        <p:spPr>
          <a:xfrm>
            <a:off x="7648665" y="4016533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B6E33B-3698-D262-9B7E-C37F170BE7C1}"/>
              </a:ext>
            </a:extLst>
          </p:cNvPr>
          <p:cNvSpPr txBox="1"/>
          <p:nvPr/>
        </p:nvSpPr>
        <p:spPr>
          <a:xfrm>
            <a:off x="5753875" y="4016577"/>
            <a:ext cx="9407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4" name="Line Callout 2 83">
            <a:extLst>
              <a:ext uri="{FF2B5EF4-FFF2-40B4-BE49-F238E27FC236}">
                <a16:creationId xmlns:a16="http://schemas.microsoft.com/office/drawing/2014/main" id="{871186AB-633C-65C9-05D7-A1293B81B82D}"/>
              </a:ext>
            </a:extLst>
          </p:cNvPr>
          <p:cNvSpPr/>
          <p:nvPr/>
        </p:nvSpPr>
        <p:spPr>
          <a:xfrm>
            <a:off x="10884023" y="3635413"/>
            <a:ext cx="1280324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931"/>
              <a:gd name="adj6" fmla="val -13605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itchFamily="2" charset="0"/>
              </a:rPr>
              <a:t>4 Bytes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C9A6346-A079-B0D5-E55F-E0F70B97C42A}"/>
              </a:ext>
            </a:extLst>
          </p:cNvPr>
          <p:cNvSpPr txBox="1"/>
          <p:nvPr/>
        </p:nvSpPr>
        <p:spPr>
          <a:xfrm>
            <a:off x="6707908" y="3592162"/>
            <a:ext cx="9407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0x1000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AF7630FD-CA9A-DE36-2F80-0C8232595C35}"/>
              </a:ext>
            </a:extLst>
          </p:cNvPr>
          <p:cNvSpPr/>
          <p:nvPr/>
        </p:nvSpPr>
        <p:spPr>
          <a:xfrm>
            <a:off x="7648665" y="3568117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231E30C-D2D4-9315-EB21-F9EF3BDF3B99}"/>
              </a:ext>
            </a:extLst>
          </p:cNvPr>
          <p:cNvSpPr txBox="1"/>
          <p:nvPr/>
        </p:nvSpPr>
        <p:spPr>
          <a:xfrm>
            <a:off x="5753875" y="3568161"/>
            <a:ext cx="9407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07451D9B-3AC8-2585-CB3E-C86FB6498484}"/>
              </a:ext>
            </a:extLst>
          </p:cNvPr>
          <p:cNvSpPr/>
          <p:nvPr/>
        </p:nvSpPr>
        <p:spPr>
          <a:xfrm>
            <a:off x="7650125" y="4016549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DC522574-68D0-E121-03E8-36E45A7DB006}"/>
              </a:ext>
            </a:extLst>
          </p:cNvPr>
          <p:cNvSpPr/>
          <p:nvPr/>
        </p:nvSpPr>
        <p:spPr>
          <a:xfrm>
            <a:off x="7650125" y="3566314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</a:p>
        </p:txBody>
      </p:sp>
      <p:sp>
        <p:nvSpPr>
          <p:cNvPr id="90" name="Line Callout 2 89">
            <a:extLst>
              <a:ext uri="{FF2B5EF4-FFF2-40B4-BE49-F238E27FC236}">
                <a16:creationId xmlns:a16="http://schemas.microsoft.com/office/drawing/2014/main" id="{B28ACCD6-AE30-B082-F7CE-C8226948D4EC}"/>
              </a:ext>
            </a:extLst>
          </p:cNvPr>
          <p:cNvSpPr/>
          <p:nvPr/>
        </p:nvSpPr>
        <p:spPr>
          <a:xfrm>
            <a:off x="10884022" y="4116504"/>
            <a:ext cx="1280324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587"/>
              <a:gd name="adj6" fmla="val -13397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itchFamily="2" charset="0"/>
              </a:rPr>
              <a:t>4 Bytes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91" name="U-turn Arrow 90">
            <a:extLst>
              <a:ext uri="{FF2B5EF4-FFF2-40B4-BE49-F238E27FC236}">
                <a16:creationId xmlns:a16="http://schemas.microsoft.com/office/drawing/2014/main" id="{3AE90DD5-9731-3B51-29B6-D87893AD7CFF}"/>
              </a:ext>
            </a:extLst>
          </p:cNvPr>
          <p:cNvSpPr/>
          <p:nvPr/>
        </p:nvSpPr>
        <p:spPr>
          <a:xfrm rot="16200000">
            <a:off x="4308812" y="4305954"/>
            <a:ext cx="2080410" cy="876369"/>
          </a:xfrm>
          <a:prstGeom prst="uturnArrow">
            <a:avLst>
              <a:gd name="adj1" fmla="val 10234"/>
              <a:gd name="adj2" fmla="val 13076"/>
              <a:gd name="adj3" fmla="val 25206"/>
              <a:gd name="adj4" fmla="val 24860"/>
              <a:gd name="adj5" fmla="val 10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3A15AA8D-5146-ECFF-CEA8-7A1ECC4C267B}"/>
              </a:ext>
            </a:extLst>
          </p:cNvPr>
          <p:cNvSpPr/>
          <p:nvPr/>
        </p:nvSpPr>
        <p:spPr>
          <a:xfrm>
            <a:off x="7643888" y="5389870"/>
            <a:ext cx="288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0267A4C-DF35-4A26-38DC-1EA7EF207A4E}"/>
              </a:ext>
            </a:extLst>
          </p:cNvPr>
          <p:cNvSpPr txBox="1"/>
          <p:nvPr/>
        </p:nvSpPr>
        <p:spPr>
          <a:xfrm>
            <a:off x="6703131" y="5431169"/>
            <a:ext cx="9407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0x1014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117E1FC-3977-7F13-843D-208E0C75B350}"/>
              </a:ext>
            </a:extLst>
          </p:cNvPr>
          <p:cNvSpPr txBox="1"/>
          <p:nvPr/>
        </p:nvSpPr>
        <p:spPr>
          <a:xfrm>
            <a:off x="5711573" y="5431169"/>
            <a:ext cx="9407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pa</a:t>
            </a:r>
            <a:endParaRPr lang="en-GB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5" name="Line Callout 2 94">
            <a:extLst>
              <a:ext uri="{FF2B5EF4-FFF2-40B4-BE49-F238E27FC236}">
                <a16:creationId xmlns:a16="http://schemas.microsoft.com/office/drawing/2014/main" id="{87746E07-27ED-E7F8-F028-C66EA8C006F4}"/>
              </a:ext>
            </a:extLst>
          </p:cNvPr>
          <p:cNvSpPr/>
          <p:nvPr/>
        </p:nvSpPr>
        <p:spPr>
          <a:xfrm>
            <a:off x="10884023" y="5543982"/>
            <a:ext cx="1280323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587"/>
              <a:gd name="adj6" fmla="val -2172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itchFamily="2" charset="0"/>
              </a:rPr>
              <a:t>8 Bytes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int*</a:t>
            </a:r>
            <a:endParaRPr lang="en-US" sz="1400" dirty="0">
              <a:latin typeface="Helvetica" pitchFamily="2" charset="0"/>
            </a:endParaRPr>
          </a:p>
        </p:txBody>
      </p:sp>
      <p:sp>
        <p:nvSpPr>
          <p:cNvPr id="96" name="U-turn Arrow 95">
            <a:extLst>
              <a:ext uri="{FF2B5EF4-FFF2-40B4-BE49-F238E27FC236}">
                <a16:creationId xmlns:a16="http://schemas.microsoft.com/office/drawing/2014/main" id="{2C745621-BE3D-CCE4-69B3-AE3E55C6BAD3}"/>
              </a:ext>
            </a:extLst>
          </p:cNvPr>
          <p:cNvSpPr/>
          <p:nvPr/>
        </p:nvSpPr>
        <p:spPr>
          <a:xfrm rot="16200000">
            <a:off x="5152963" y="4638291"/>
            <a:ext cx="690693" cy="550817"/>
          </a:xfrm>
          <a:prstGeom prst="uturnArrow">
            <a:avLst>
              <a:gd name="adj1" fmla="val 14286"/>
              <a:gd name="adj2" fmla="val 19535"/>
              <a:gd name="adj3" fmla="val 31149"/>
              <a:gd name="adj4" fmla="val 36099"/>
              <a:gd name="adj5" fmla="val 10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AF5FFB5-F59C-CBFC-51C2-67827F7BC2CA}"/>
              </a:ext>
            </a:extLst>
          </p:cNvPr>
          <p:cNvSpPr txBox="1"/>
          <p:nvPr/>
        </p:nvSpPr>
        <p:spPr>
          <a:xfrm>
            <a:off x="6701671" y="4497565"/>
            <a:ext cx="9407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0x1008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490F19B5-E665-9FFE-F951-2930405998F4}"/>
              </a:ext>
            </a:extLst>
          </p:cNvPr>
          <p:cNvSpPr/>
          <p:nvPr/>
        </p:nvSpPr>
        <p:spPr>
          <a:xfrm>
            <a:off x="7642428" y="4473520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041CB3B-54F8-475A-E2D7-DB097B99012B}"/>
              </a:ext>
            </a:extLst>
          </p:cNvPr>
          <p:cNvSpPr txBox="1"/>
          <p:nvPr/>
        </p:nvSpPr>
        <p:spPr>
          <a:xfrm>
            <a:off x="5747638" y="4473564"/>
            <a:ext cx="9407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</p:txBody>
      </p:sp>
      <p:sp>
        <p:nvSpPr>
          <p:cNvPr id="100" name="Line Callout 2 99">
            <a:extLst>
              <a:ext uri="{FF2B5EF4-FFF2-40B4-BE49-F238E27FC236}">
                <a16:creationId xmlns:a16="http://schemas.microsoft.com/office/drawing/2014/main" id="{C9D5D6B4-C27B-2E8A-6C97-C4F4B88B0C47}"/>
              </a:ext>
            </a:extLst>
          </p:cNvPr>
          <p:cNvSpPr/>
          <p:nvPr/>
        </p:nvSpPr>
        <p:spPr>
          <a:xfrm>
            <a:off x="10884023" y="4573491"/>
            <a:ext cx="1280323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243"/>
              <a:gd name="adj6" fmla="val -13258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itchFamily="2" charset="0"/>
              </a:rPr>
              <a:t>4 Bytes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E0A5171E-A94F-4462-60B4-BFDFDA8BC840}"/>
              </a:ext>
            </a:extLst>
          </p:cNvPr>
          <p:cNvSpPr/>
          <p:nvPr/>
        </p:nvSpPr>
        <p:spPr>
          <a:xfrm>
            <a:off x="7650125" y="4929148"/>
            <a:ext cx="288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0x1008</a:t>
            </a: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43F918CC-D54B-6DE3-7EA2-2AF845C4B2D9}"/>
              </a:ext>
            </a:extLst>
          </p:cNvPr>
          <p:cNvSpPr/>
          <p:nvPr/>
        </p:nvSpPr>
        <p:spPr>
          <a:xfrm>
            <a:off x="7650125" y="5395218"/>
            <a:ext cx="288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0x1000</a:t>
            </a:r>
          </a:p>
        </p:txBody>
      </p:sp>
      <p:sp>
        <p:nvSpPr>
          <p:cNvPr id="103" name="Action Button: Custom 10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FF06E64-8B23-2F26-A131-5AC6A594ACA1}"/>
              </a:ext>
            </a:extLst>
          </p:cNvPr>
          <p:cNvSpPr/>
          <p:nvPr/>
        </p:nvSpPr>
        <p:spPr>
          <a:xfrm>
            <a:off x="6739196" y="3199691"/>
            <a:ext cx="3968999" cy="2812758"/>
          </a:xfrm>
          <a:prstGeom prst="actionButtonBlank">
            <a:avLst/>
          </a:prstGeom>
          <a:solidFill>
            <a:srgbClr val="AE60E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F4AFAB0-D06F-19D5-EBC6-E2A451F98891}"/>
              </a:ext>
            </a:extLst>
          </p:cNvPr>
          <p:cNvSpPr txBox="1"/>
          <p:nvPr/>
        </p:nvSpPr>
        <p:spPr>
          <a:xfrm>
            <a:off x="7736992" y="2676032"/>
            <a:ext cx="15730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77311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74" grpId="0" animBg="1"/>
      <p:bldP spid="75" grpId="0"/>
      <p:bldP spid="76" grpId="0"/>
      <p:bldP spid="80" grpId="0" animBg="1"/>
      <p:bldP spid="81" grpId="0"/>
      <p:bldP spid="82" grpId="0" animBg="1"/>
      <p:bldP spid="83" grpId="0"/>
      <p:bldP spid="84" grpId="0" animBg="1"/>
      <p:bldP spid="85" grpId="0"/>
      <p:bldP spid="86" grpId="0" animBg="1"/>
      <p:bldP spid="87" grpId="0"/>
      <p:bldP spid="88" grpId="0" animBg="1"/>
      <p:bldP spid="89" grpId="0" animBg="1"/>
      <p:bldP spid="90" grpId="0" animBg="1"/>
      <p:bldP spid="91" grpId="0" animBg="1"/>
      <p:bldP spid="92" grpId="0" animBg="1"/>
      <p:bldP spid="93" grpId="0"/>
      <p:bldP spid="94" grpId="0"/>
      <p:bldP spid="95" grpId="0" animBg="1"/>
      <p:bldP spid="96" grpId="0" animBg="1"/>
      <p:bldP spid="97" grpId="0"/>
      <p:bldP spid="98" grpId="0" animBg="1"/>
      <p:bldP spid="99" grpId="0"/>
      <p:bldP spid="100" grpId="0" animBg="1"/>
      <p:bldP spid="101" grpId="0" animBg="1"/>
      <p:bldP spid="10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E845-1DA5-A8D2-9D8B-470F5AA6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77338-A90C-3AEE-D4CB-E07D1E67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Spring 2024-2025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5AD0E-9241-0992-AAF8-741FBCA8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CMPE124/ISYE223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BB855-85C4-4B45-7EFB-78AF6CC8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72AEC2-944A-18F9-EDF9-120E96C5FF51}"/>
              </a:ext>
            </a:extLst>
          </p:cNvPr>
          <p:cNvSpPr txBox="1">
            <a:spLocks/>
          </p:cNvSpPr>
          <p:nvPr/>
        </p:nvSpPr>
        <p:spPr>
          <a:xfrm>
            <a:off x="430952" y="1020620"/>
            <a:ext cx="5604157" cy="3808993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 void 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a=3, b, *pa, *pb;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pa=&amp;a;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b=*pa;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pb=&amp;b;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"a=" &lt;&lt; a &lt;&lt; " *pa=" &lt;&lt; *pa &lt;&lt;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"b=" &lt;&lt; b &lt;&lt; " *pb=" &lt;&lt; *pb &lt;&lt;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2F0C7-EB6C-A8E8-8AF2-AE2EEC679BEE}"/>
              </a:ext>
            </a:extLst>
          </p:cNvPr>
          <p:cNvSpPr txBox="1">
            <a:spLocks/>
          </p:cNvSpPr>
          <p:nvPr/>
        </p:nvSpPr>
        <p:spPr>
          <a:xfrm>
            <a:off x="8729933" y="1255377"/>
            <a:ext cx="2505626" cy="1465395"/>
          </a:xfrm>
          <a:prstGeom prst="rect">
            <a:avLst/>
          </a:prstGeom>
          <a:ln w="9525"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a=3 *pa=3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b=3 *pb=3</a:t>
            </a:r>
          </a:p>
        </p:txBody>
      </p:sp>
      <p:sp>
        <p:nvSpPr>
          <p:cNvPr id="11" name="Line Callout 2 10">
            <a:extLst>
              <a:ext uri="{FF2B5EF4-FFF2-40B4-BE49-F238E27FC236}">
                <a16:creationId xmlns:a16="http://schemas.microsoft.com/office/drawing/2014/main" id="{5E3FE960-4029-081F-B237-71DEBE193628}"/>
              </a:ext>
            </a:extLst>
          </p:cNvPr>
          <p:cNvSpPr/>
          <p:nvPr/>
        </p:nvSpPr>
        <p:spPr>
          <a:xfrm>
            <a:off x="4979696" y="1756064"/>
            <a:ext cx="3315079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4121"/>
              <a:gd name="adj6" fmla="val -4941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</a:t>
            </a:r>
            <a:r>
              <a:rPr lang="en-US" sz="1600" dirty="0">
                <a:latin typeface="Helvetica" pitchFamily="2" charset="0"/>
              </a:rPr>
              <a:t> and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pb</a:t>
            </a:r>
            <a:r>
              <a:rPr lang="en-US" sz="1600" dirty="0">
                <a:latin typeface="Helvetica" pitchFamily="2" charset="0"/>
              </a:rPr>
              <a:t> are pointers to integer</a:t>
            </a:r>
          </a:p>
        </p:txBody>
      </p:sp>
      <p:sp>
        <p:nvSpPr>
          <p:cNvPr id="12" name="Line Callout 2 11">
            <a:extLst>
              <a:ext uri="{FF2B5EF4-FFF2-40B4-BE49-F238E27FC236}">
                <a16:creationId xmlns:a16="http://schemas.microsoft.com/office/drawing/2014/main" id="{F7E8F49F-4827-7965-DDD4-ECF0B817CBC4}"/>
              </a:ext>
            </a:extLst>
          </p:cNvPr>
          <p:cNvSpPr/>
          <p:nvPr/>
        </p:nvSpPr>
        <p:spPr>
          <a:xfrm>
            <a:off x="4979696" y="321262"/>
            <a:ext cx="3315079" cy="49471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22787"/>
              <a:gd name="adj6" fmla="val -10044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</a:t>
            </a:r>
            <a:r>
              <a:rPr lang="en-US" sz="1600" dirty="0">
                <a:latin typeface="Helvetica" pitchFamily="2" charset="0"/>
              </a:rPr>
              <a:t> contains the address of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13" name="Line Callout 2 12">
            <a:extLst>
              <a:ext uri="{FF2B5EF4-FFF2-40B4-BE49-F238E27FC236}">
                <a16:creationId xmlns:a16="http://schemas.microsoft.com/office/drawing/2014/main" id="{C9BE8E67-EF6C-5FD3-418A-191C056904AC}"/>
              </a:ext>
            </a:extLst>
          </p:cNvPr>
          <p:cNvSpPr/>
          <p:nvPr/>
        </p:nvSpPr>
        <p:spPr>
          <a:xfrm>
            <a:off x="4979696" y="973232"/>
            <a:ext cx="3315079" cy="582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8172"/>
              <a:gd name="adj6" fmla="val -1007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*pa</a:t>
            </a:r>
            <a:r>
              <a:rPr lang="en-US" sz="1600" dirty="0">
                <a:latin typeface="Helvetica" pitchFamily="2" charset="0"/>
              </a:rPr>
              <a:t> is the value stored at location pointed by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</a:t>
            </a:r>
            <a:r>
              <a:rPr lang="en-US" sz="1600" dirty="0">
                <a:latin typeface="Helvetica" pitchFamily="2" charset="0"/>
              </a:rPr>
              <a:t> </a:t>
            </a:r>
          </a:p>
        </p:txBody>
      </p:sp>
      <p:sp>
        <p:nvSpPr>
          <p:cNvPr id="14" name="Line Callout 2 13">
            <a:extLst>
              <a:ext uri="{FF2B5EF4-FFF2-40B4-BE49-F238E27FC236}">
                <a16:creationId xmlns:a16="http://schemas.microsoft.com/office/drawing/2014/main" id="{DBC96419-1290-81E8-16A4-B7067E6F1813}"/>
              </a:ext>
            </a:extLst>
          </p:cNvPr>
          <p:cNvSpPr/>
          <p:nvPr/>
        </p:nvSpPr>
        <p:spPr>
          <a:xfrm>
            <a:off x="4979807" y="2299527"/>
            <a:ext cx="3315076" cy="43309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5732"/>
              <a:gd name="adj6" fmla="val -9945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pb</a:t>
            </a:r>
            <a:r>
              <a:rPr lang="en-US" sz="1600" dirty="0">
                <a:latin typeface="Helvetica" pitchFamily="2" charset="0"/>
              </a:rPr>
              <a:t> contains the address of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" name="Action Button: Custom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49DDB78-93AC-F024-E56E-04D6525D9F2E}"/>
              </a:ext>
            </a:extLst>
          </p:cNvPr>
          <p:cNvSpPr/>
          <p:nvPr/>
        </p:nvSpPr>
        <p:spPr>
          <a:xfrm>
            <a:off x="486733" y="1796042"/>
            <a:ext cx="5449177" cy="2288510"/>
          </a:xfrm>
          <a:prstGeom prst="actionButtonBlank">
            <a:avLst/>
          </a:prstGeom>
          <a:solidFill>
            <a:srgbClr val="AE60E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-turn Arrow 33">
            <a:extLst>
              <a:ext uri="{FF2B5EF4-FFF2-40B4-BE49-F238E27FC236}">
                <a16:creationId xmlns:a16="http://schemas.microsoft.com/office/drawing/2014/main" id="{7607E3A5-58BE-32D2-1E47-34C37D64D26C}"/>
              </a:ext>
            </a:extLst>
          </p:cNvPr>
          <p:cNvSpPr/>
          <p:nvPr/>
        </p:nvSpPr>
        <p:spPr>
          <a:xfrm rot="16200000">
            <a:off x="4328037" y="5271630"/>
            <a:ext cx="1126620" cy="550817"/>
          </a:xfrm>
          <a:prstGeom prst="uturnArrow">
            <a:avLst>
              <a:gd name="adj1" fmla="val 14286"/>
              <a:gd name="adj2" fmla="val 19535"/>
              <a:gd name="adj3" fmla="val 31149"/>
              <a:gd name="adj4" fmla="val 36099"/>
              <a:gd name="adj5" fmla="val 10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AD858E2-E890-EC42-34A5-2B32E42C898F}"/>
              </a:ext>
            </a:extLst>
          </p:cNvPr>
          <p:cNvSpPr/>
          <p:nvPr/>
        </p:nvSpPr>
        <p:spPr>
          <a:xfrm>
            <a:off x="6945722" y="5342909"/>
            <a:ext cx="288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CDB6C7-CA9F-0BB7-48DE-7E433F467F37}"/>
              </a:ext>
            </a:extLst>
          </p:cNvPr>
          <p:cNvSpPr txBox="1"/>
          <p:nvPr/>
        </p:nvSpPr>
        <p:spPr>
          <a:xfrm>
            <a:off x="6004965" y="5384208"/>
            <a:ext cx="9407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0x3F08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8A9EC4-549A-46BA-CDCC-6EB64BA658B3}"/>
              </a:ext>
            </a:extLst>
          </p:cNvPr>
          <p:cNvSpPr txBox="1"/>
          <p:nvPr/>
        </p:nvSpPr>
        <p:spPr>
          <a:xfrm>
            <a:off x="5013407" y="5384208"/>
            <a:ext cx="9407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pa</a:t>
            </a:r>
            <a:endParaRPr lang="en-GB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AC04F2-B2DA-D1EC-2DA6-6C3E25DFC9D8}"/>
              </a:ext>
            </a:extLst>
          </p:cNvPr>
          <p:cNvSpPr txBox="1"/>
          <p:nvPr/>
        </p:nvSpPr>
        <p:spPr>
          <a:xfrm>
            <a:off x="6004964" y="4081474"/>
            <a:ext cx="94075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cs typeface="Consolas" panose="020B0609020204030204" pitchFamily="49" charset="0"/>
              </a:rPr>
              <a:t>address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20387D-F4EE-EC92-353E-7C6DDE25DD06}"/>
              </a:ext>
            </a:extLst>
          </p:cNvPr>
          <p:cNvSpPr txBox="1"/>
          <p:nvPr/>
        </p:nvSpPr>
        <p:spPr>
          <a:xfrm>
            <a:off x="4606527" y="4081474"/>
            <a:ext cx="134763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  <a:effectLst/>
                <a:latin typeface="Helvetica" pitchFamily="2" charset="0"/>
                <a:cs typeface="Consolas" panose="020B0609020204030204" pitchFamily="49" charset="0"/>
              </a:rPr>
              <a:t>Variable name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A343AF-84E6-9AD9-5D4F-C29088990677}"/>
              </a:ext>
            </a:extLst>
          </p:cNvPr>
          <p:cNvSpPr txBox="1"/>
          <p:nvPr/>
        </p:nvSpPr>
        <p:spPr>
          <a:xfrm>
            <a:off x="7129441" y="4081474"/>
            <a:ext cx="94075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cs typeface="Consolas" panose="020B0609020204030204" pitchFamily="49" charset="0"/>
              </a:rPr>
              <a:t>content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8D5C94B-FADA-4135-56D4-16CC3AA60E27}"/>
              </a:ext>
            </a:extLst>
          </p:cNvPr>
          <p:cNvSpPr/>
          <p:nvPr/>
        </p:nvSpPr>
        <p:spPr>
          <a:xfrm>
            <a:off x="6951959" y="5348687"/>
            <a:ext cx="288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0x3F00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9624DD-560A-ED03-F8DA-6744DD4A8D7F}"/>
              </a:ext>
            </a:extLst>
          </p:cNvPr>
          <p:cNvSpPr txBox="1"/>
          <p:nvPr/>
        </p:nvSpPr>
        <p:spPr>
          <a:xfrm>
            <a:off x="6004965" y="4920069"/>
            <a:ext cx="9407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0x3F04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096281C-B8B7-92F8-1635-315DC3DE954B}"/>
              </a:ext>
            </a:extLst>
          </p:cNvPr>
          <p:cNvSpPr/>
          <p:nvPr/>
        </p:nvSpPr>
        <p:spPr>
          <a:xfrm>
            <a:off x="6945722" y="4896024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F2EBA5-2019-6056-333C-F0CDA44C7577}"/>
              </a:ext>
            </a:extLst>
          </p:cNvPr>
          <p:cNvSpPr txBox="1"/>
          <p:nvPr/>
        </p:nvSpPr>
        <p:spPr>
          <a:xfrm>
            <a:off x="5050932" y="4896068"/>
            <a:ext cx="9407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B57EB0-CCAC-9EA6-9E02-7A5D8B8E717B}"/>
              </a:ext>
            </a:extLst>
          </p:cNvPr>
          <p:cNvSpPr txBox="1"/>
          <p:nvPr/>
        </p:nvSpPr>
        <p:spPr>
          <a:xfrm>
            <a:off x="6004965" y="4471653"/>
            <a:ext cx="9407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0x3F00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33E78BF-C62D-F59E-C0A2-F0FA082E4743}"/>
              </a:ext>
            </a:extLst>
          </p:cNvPr>
          <p:cNvSpPr/>
          <p:nvPr/>
        </p:nvSpPr>
        <p:spPr>
          <a:xfrm>
            <a:off x="6945722" y="4447608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C65757-4E38-3150-6E2A-9A043CDA3C04}"/>
              </a:ext>
            </a:extLst>
          </p:cNvPr>
          <p:cNvSpPr txBox="1"/>
          <p:nvPr/>
        </p:nvSpPr>
        <p:spPr>
          <a:xfrm>
            <a:off x="5050932" y="4447652"/>
            <a:ext cx="9407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CBC1C1F8-CA78-D524-A013-DE7183279C8E}"/>
              </a:ext>
            </a:extLst>
          </p:cNvPr>
          <p:cNvSpPr/>
          <p:nvPr/>
        </p:nvSpPr>
        <p:spPr>
          <a:xfrm>
            <a:off x="6948840" y="4901802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75683A-3895-93FD-A333-67F9C1FFC405}"/>
              </a:ext>
            </a:extLst>
          </p:cNvPr>
          <p:cNvSpPr txBox="1"/>
          <p:nvPr/>
        </p:nvSpPr>
        <p:spPr>
          <a:xfrm>
            <a:off x="5998728" y="5842243"/>
            <a:ext cx="9407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0x3F10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C9BE68-51B3-816B-4261-866D2FEA2647}"/>
              </a:ext>
            </a:extLst>
          </p:cNvPr>
          <p:cNvSpPr txBox="1"/>
          <p:nvPr/>
        </p:nvSpPr>
        <p:spPr>
          <a:xfrm>
            <a:off x="5007170" y="5842243"/>
            <a:ext cx="9407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pb</a:t>
            </a:r>
            <a:endParaRPr lang="en-GB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5" name="U-turn Arrow 54">
            <a:extLst>
              <a:ext uri="{FF2B5EF4-FFF2-40B4-BE49-F238E27FC236}">
                <a16:creationId xmlns:a16="http://schemas.microsoft.com/office/drawing/2014/main" id="{157FFBC6-6246-CD1F-454D-C75F123B31AA}"/>
              </a:ext>
            </a:extLst>
          </p:cNvPr>
          <p:cNvSpPr/>
          <p:nvPr/>
        </p:nvSpPr>
        <p:spPr>
          <a:xfrm rot="16200000">
            <a:off x="4481385" y="4858369"/>
            <a:ext cx="1126620" cy="550817"/>
          </a:xfrm>
          <a:prstGeom prst="uturnArrow">
            <a:avLst>
              <a:gd name="adj1" fmla="val 14286"/>
              <a:gd name="adj2" fmla="val 19535"/>
              <a:gd name="adj3" fmla="val 31149"/>
              <a:gd name="adj4" fmla="val 36099"/>
              <a:gd name="adj5" fmla="val 10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559AA77A-6559-3A11-8569-D8066E65D613}"/>
              </a:ext>
            </a:extLst>
          </p:cNvPr>
          <p:cNvSpPr/>
          <p:nvPr/>
        </p:nvSpPr>
        <p:spPr>
          <a:xfrm>
            <a:off x="6945722" y="5799973"/>
            <a:ext cx="288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8FCF4CE1-B7C6-C2D7-C9D4-D23FBF44A3E1}"/>
              </a:ext>
            </a:extLst>
          </p:cNvPr>
          <p:cNvSpPr/>
          <p:nvPr/>
        </p:nvSpPr>
        <p:spPr>
          <a:xfrm>
            <a:off x="6939485" y="5799972"/>
            <a:ext cx="288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0x3F04</a:t>
            </a:r>
          </a:p>
        </p:txBody>
      </p:sp>
      <p:sp>
        <p:nvSpPr>
          <p:cNvPr id="58" name="Action Button: Custom 5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0AAF2E5-2B86-FE17-BD94-BFCB556193FB}"/>
              </a:ext>
            </a:extLst>
          </p:cNvPr>
          <p:cNvSpPr/>
          <p:nvPr/>
        </p:nvSpPr>
        <p:spPr>
          <a:xfrm>
            <a:off x="5991690" y="4067695"/>
            <a:ext cx="4114801" cy="2335747"/>
          </a:xfrm>
          <a:prstGeom prst="actionButtonBlank">
            <a:avLst/>
          </a:prstGeom>
          <a:solidFill>
            <a:srgbClr val="AE60E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9E93C69-4568-6FF6-C303-AC2549A34AF5}"/>
              </a:ext>
            </a:extLst>
          </p:cNvPr>
          <p:cNvSpPr txBox="1"/>
          <p:nvPr/>
        </p:nvSpPr>
        <p:spPr>
          <a:xfrm>
            <a:off x="7034049" y="3555523"/>
            <a:ext cx="1630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memory</a:t>
            </a:r>
          </a:p>
        </p:txBody>
      </p:sp>
      <p:sp>
        <p:nvSpPr>
          <p:cNvPr id="60" name="Line Callout 2 59">
            <a:extLst>
              <a:ext uri="{FF2B5EF4-FFF2-40B4-BE49-F238E27FC236}">
                <a16:creationId xmlns:a16="http://schemas.microsoft.com/office/drawing/2014/main" id="{8A327BCC-A95E-4992-2D3E-405E9A725827}"/>
              </a:ext>
            </a:extLst>
          </p:cNvPr>
          <p:cNvSpPr/>
          <p:nvPr/>
        </p:nvSpPr>
        <p:spPr>
          <a:xfrm>
            <a:off x="10183355" y="5475711"/>
            <a:ext cx="1280323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587"/>
              <a:gd name="adj6" fmla="val -2380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itchFamily="2" charset="0"/>
              </a:rPr>
              <a:t>8 Bytes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int*</a:t>
            </a:r>
            <a:endParaRPr lang="en-US" sz="1400" dirty="0">
              <a:latin typeface="Helvetica" pitchFamily="2" charset="0"/>
            </a:endParaRPr>
          </a:p>
        </p:txBody>
      </p:sp>
      <p:sp>
        <p:nvSpPr>
          <p:cNvPr id="61" name="Line Callout 2 60">
            <a:extLst>
              <a:ext uri="{FF2B5EF4-FFF2-40B4-BE49-F238E27FC236}">
                <a16:creationId xmlns:a16="http://schemas.microsoft.com/office/drawing/2014/main" id="{5754BDBC-4AD7-63B3-EDC6-A452F5F5FC65}"/>
              </a:ext>
            </a:extLst>
          </p:cNvPr>
          <p:cNvSpPr/>
          <p:nvPr/>
        </p:nvSpPr>
        <p:spPr>
          <a:xfrm>
            <a:off x="10183354" y="4516707"/>
            <a:ext cx="1280324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587"/>
              <a:gd name="adj6" fmla="val -13397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itchFamily="2" charset="0"/>
              </a:rPr>
              <a:t>4 Bytes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62" name="Line Callout 2 61">
            <a:extLst>
              <a:ext uri="{FF2B5EF4-FFF2-40B4-BE49-F238E27FC236}">
                <a16:creationId xmlns:a16="http://schemas.microsoft.com/office/drawing/2014/main" id="{150DCC3B-9E77-A472-5004-DB528255F41F}"/>
              </a:ext>
            </a:extLst>
          </p:cNvPr>
          <p:cNvSpPr/>
          <p:nvPr/>
        </p:nvSpPr>
        <p:spPr>
          <a:xfrm>
            <a:off x="10183355" y="5944185"/>
            <a:ext cx="1280323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587"/>
              <a:gd name="adj6" fmla="val -2172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itchFamily="2" charset="0"/>
              </a:rPr>
              <a:t>8 Bytes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int*</a:t>
            </a:r>
            <a:endParaRPr lang="en-US" sz="1400" dirty="0">
              <a:latin typeface="Helvetica" pitchFamily="2" charset="0"/>
            </a:endParaRPr>
          </a:p>
        </p:txBody>
      </p:sp>
      <p:sp>
        <p:nvSpPr>
          <p:cNvPr id="63" name="Line Callout 2 62">
            <a:extLst>
              <a:ext uri="{FF2B5EF4-FFF2-40B4-BE49-F238E27FC236}">
                <a16:creationId xmlns:a16="http://schemas.microsoft.com/office/drawing/2014/main" id="{899517BB-F334-26B2-F396-598258C96E9F}"/>
              </a:ext>
            </a:extLst>
          </p:cNvPr>
          <p:cNvSpPr/>
          <p:nvPr/>
        </p:nvSpPr>
        <p:spPr>
          <a:xfrm>
            <a:off x="10183355" y="4973694"/>
            <a:ext cx="1280323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243"/>
              <a:gd name="adj6" fmla="val -13258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itchFamily="2" charset="0"/>
              </a:rPr>
              <a:t>4 Bytes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75838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34" grpId="0" animBg="1"/>
      <p:bldP spid="35" grpId="0" animBg="1"/>
      <p:bldP spid="36" grpId="0"/>
      <p:bldP spid="37" grpId="0"/>
      <p:bldP spid="41" grpId="0" animBg="1"/>
      <p:bldP spid="43" grpId="0"/>
      <p:bldP spid="44" grpId="0" animBg="1"/>
      <p:bldP spid="45" grpId="0"/>
      <p:bldP spid="47" grpId="0"/>
      <p:bldP spid="48" grpId="0" animBg="1"/>
      <p:bldP spid="49" grpId="0"/>
      <p:bldP spid="50" grpId="0" animBg="1"/>
      <p:bldP spid="52" grpId="0"/>
      <p:bldP spid="53" grpId="0"/>
      <p:bldP spid="55" grpId="0" animBg="1"/>
      <p:bldP spid="56" grpId="0" animBg="1"/>
      <p:bldP spid="57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E845-1DA5-A8D2-9D8B-470F5AA6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77338-A90C-3AEE-D4CB-E07D1E67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Spring 2024-2025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5AD0E-9241-0992-AAF8-741FBCA8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CMPE124/ISYE223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BB855-85C4-4B45-7EFB-78AF6CC8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12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72AEC2-944A-18F9-EDF9-120E96C5FF51}"/>
              </a:ext>
            </a:extLst>
          </p:cNvPr>
          <p:cNvSpPr txBox="1">
            <a:spLocks/>
          </p:cNvSpPr>
          <p:nvPr/>
        </p:nvSpPr>
        <p:spPr>
          <a:xfrm>
            <a:off x="387098" y="953007"/>
            <a:ext cx="5168313" cy="3737563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 void 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a=1, b=2, *pa;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"a=" &lt;&lt; a &lt;&lt; " b=" &lt;&lt; b &lt;&lt;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pa=&amp;a;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*pa=6;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"a=" &lt;&lt; a &lt;&lt; " b=" &lt;&lt; b &lt;&lt;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pa=&amp;b;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*pa=0;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"a=" &lt;&lt; a &lt;&lt; " b=" &lt;&lt; b &lt;&lt;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2F0C7-EB6C-A8E8-8AF2-AE2EEC679BEE}"/>
              </a:ext>
            </a:extLst>
          </p:cNvPr>
          <p:cNvSpPr txBox="1">
            <a:spLocks/>
          </p:cNvSpPr>
          <p:nvPr/>
        </p:nvSpPr>
        <p:spPr>
          <a:xfrm>
            <a:off x="9130213" y="1125179"/>
            <a:ext cx="2505626" cy="1505995"/>
          </a:xfrm>
          <a:prstGeom prst="rect">
            <a:avLst/>
          </a:prstGeom>
          <a:ln w="9525"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a=1 b=2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a=6 b=2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a=6 b=0</a:t>
            </a:r>
          </a:p>
        </p:txBody>
      </p:sp>
      <p:sp>
        <p:nvSpPr>
          <p:cNvPr id="11" name="Line Callout 2 10">
            <a:extLst>
              <a:ext uri="{FF2B5EF4-FFF2-40B4-BE49-F238E27FC236}">
                <a16:creationId xmlns:a16="http://schemas.microsoft.com/office/drawing/2014/main" id="{5E3FE960-4029-081F-B237-71DEBE193628}"/>
              </a:ext>
            </a:extLst>
          </p:cNvPr>
          <p:cNvSpPr/>
          <p:nvPr/>
        </p:nvSpPr>
        <p:spPr>
          <a:xfrm>
            <a:off x="5589583" y="1204011"/>
            <a:ext cx="3315079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9567"/>
              <a:gd name="adj6" fmla="val -8422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</a:t>
            </a:r>
            <a:r>
              <a:rPr lang="en-US" sz="1600" dirty="0">
                <a:latin typeface="Helvetica" pitchFamily="2" charset="0"/>
              </a:rPr>
              <a:t> is a pointer to integer</a:t>
            </a:r>
          </a:p>
        </p:txBody>
      </p:sp>
      <p:sp>
        <p:nvSpPr>
          <p:cNvPr id="12" name="Line Callout 2 11">
            <a:extLst>
              <a:ext uri="{FF2B5EF4-FFF2-40B4-BE49-F238E27FC236}">
                <a16:creationId xmlns:a16="http://schemas.microsoft.com/office/drawing/2014/main" id="{F7E8F49F-4827-7965-DDD4-ECF0B817CBC4}"/>
              </a:ext>
            </a:extLst>
          </p:cNvPr>
          <p:cNvSpPr/>
          <p:nvPr/>
        </p:nvSpPr>
        <p:spPr>
          <a:xfrm>
            <a:off x="5597158" y="1689245"/>
            <a:ext cx="3315079" cy="49471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3855"/>
              <a:gd name="adj6" fmla="val -11616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</a:t>
            </a:r>
            <a:r>
              <a:rPr lang="en-US" sz="1600" dirty="0">
                <a:latin typeface="Helvetica" pitchFamily="2" charset="0"/>
              </a:rPr>
              <a:t> contains the address of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13" name="Line Callout 2 12">
            <a:extLst>
              <a:ext uri="{FF2B5EF4-FFF2-40B4-BE49-F238E27FC236}">
                <a16:creationId xmlns:a16="http://schemas.microsoft.com/office/drawing/2014/main" id="{C9BE8E67-EF6C-5FD3-418A-191C056904AC}"/>
              </a:ext>
            </a:extLst>
          </p:cNvPr>
          <p:cNvSpPr/>
          <p:nvPr/>
        </p:nvSpPr>
        <p:spPr>
          <a:xfrm>
            <a:off x="5597159" y="2324023"/>
            <a:ext cx="3315079" cy="582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9248"/>
              <a:gd name="adj6" fmla="val -11717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</a:rPr>
              <a:t>The value stored at location pointed by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</a:t>
            </a:r>
            <a:r>
              <a:rPr lang="en-US" sz="1600" dirty="0">
                <a:latin typeface="Helvetica" pitchFamily="2" charset="0"/>
              </a:rPr>
              <a:t> is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4" name="Line Callout 2 13">
            <a:extLst>
              <a:ext uri="{FF2B5EF4-FFF2-40B4-BE49-F238E27FC236}">
                <a16:creationId xmlns:a16="http://schemas.microsoft.com/office/drawing/2014/main" id="{DBC96419-1290-81E8-16A4-B7067E6F1813}"/>
              </a:ext>
            </a:extLst>
          </p:cNvPr>
          <p:cNvSpPr/>
          <p:nvPr/>
        </p:nvSpPr>
        <p:spPr>
          <a:xfrm>
            <a:off x="5590975" y="3133433"/>
            <a:ext cx="3315076" cy="43309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1348"/>
              <a:gd name="adj6" fmla="val -11694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</a:t>
            </a:r>
            <a:r>
              <a:rPr lang="en-US" sz="1600" dirty="0">
                <a:latin typeface="Helvetica" pitchFamily="2" charset="0"/>
              </a:rPr>
              <a:t> contains the address of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8" name="Action Button: Custom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C52268B-A6FE-2670-EAB3-7EA6822D2EE8}"/>
              </a:ext>
            </a:extLst>
          </p:cNvPr>
          <p:cNvSpPr/>
          <p:nvPr/>
        </p:nvSpPr>
        <p:spPr>
          <a:xfrm>
            <a:off x="373823" y="1735111"/>
            <a:ext cx="5004502" cy="2528377"/>
          </a:xfrm>
          <a:prstGeom prst="actionButtonBlank">
            <a:avLst/>
          </a:prstGeom>
          <a:solidFill>
            <a:srgbClr val="AE60E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4B0E6FA-6FAD-8213-783B-9BAEFF5B51AE}"/>
              </a:ext>
            </a:extLst>
          </p:cNvPr>
          <p:cNvSpPr/>
          <p:nvPr/>
        </p:nvSpPr>
        <p:spPr>
          <a:xfrm>
            <a:off x="7507161" y="5621295"/>
            <a:ext cx="288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5B2D5B-055E-2CAD-C297-7309D861F931}"/>
              </a:ext>
            </a:extLst>
          </p:cNvPr>
          <p:cNvSpPr txBox="1"/>
          <p:nvPr/>
        </p:nvSpPr>
        <p:spPr>
          <a:xfrm>
            <a:off x="6566404" y="5662594"/>
            <a:ext cx="9407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0x1008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60B7D6-B5D8-7391-1D6A-61547A962577}"/>
              </a:ext>
            </a:extLst>
          </p:cNvPr>
          <p:cNvSpPr txBox="1"/>
          <p:nvPr/>
        </p:nvSpPr>
        <p:spPr>
          <a:xfrm>
            <a:off x="5574846" y="5662594"/>
            <a:ext cx="9407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13D791-CE3D-D94E-B67A-FE7152888294}"/>
              </a:ext>
            </a:extLst>
          </p:cNvPr>
          <p:cNvSpPr txBox="1"/>
          <p:nvPr/>
        </p:nvSpPr>
        <p:spPr>
          <a:xfrm>
            <a:off x="6566403" y="4359860"/>
            <a:ext cx="94075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cs typeface="Consolas" panose="020B0609020204030204" pitchFamily="49" charset="0"/>
              </a:rPr>
              <a:t>address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FE050E-CD86-3636-CFFB-D1DEC6CDF9BF}"/>
              </a:ext>
            </a:extLst>
          </p:cNvPr>
          <p:cNvSpPr txBox="1"/>
          <p:nvPr/>
        </p:nvSpPr>
        <p:spPr>
          <a:xfrm>
            <a:off x="5167966" y="4359860"/>
            <a:ext cx="134763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  <a:effectLst/>
                <a:latin typeface="Helvetica" pitchFamily="2" charset="0"/>
                <a:cs typeface="Consolas" panose="020B0609020204030204" pitchFamily="49" charset="0"/>
              </a:rPr>
              <a:t>Variable 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C9BC2A-660C-1F22-007A-F02CB9210D15}"/>
              </a:ext>
            </a:extLst>
          </p:cNvPr>
          <p:cNvSpPr txBox="1"/>
          <p:nvPr/>
        </p:nvSpPr>
        <p:spPr>
          <a:xfrm>
            <a:off x="7690880" y="4359860"/>
            <a:ext cx="94075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cs typeface="Consolas" panose="020B0609020204030204" pitchFamily="49" charset="0"/>
              </a:rPr>
              <a:t>content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DD12D4E-BB0D-3129-6055-3D8507BA1F0F}"/>
              </a:ext>
            </a:extLst>
          </p:cNvPr>
          <p:cNvSpPr/>
          <p:nvPr/>
        </p:nvSpPr>
        <p:spPr>
          <a:xfrm>
            <a:off x="7507161" y="5621295"/>
            <a:ext cx="288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0x1000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B7D5E-2C14-8B4B-B2DB-EFA25F5EB7A7}"/>
              </a:ext>
            </a:extLst>
          </p:cNvPr>
          <p:cNvSpPr txBox="1"/>
          <p:nvPr/>
        </p:nvSpPr>
        <p:spPr>
          <a:xfrm>
            <a:off x="6566404" y="5198455"/>
            <a:ext cx="9407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0x1004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ED4DA5F-C7B5-B8BB-EE4D-CFD8CA330F0F}"/>
              </a:ext>
            </a:extLst>
          </p:cNvPr>
          <p:cNvSpPr/>
          <p:nvPr/>
        </p:nvSpPr>
        <p:spPr>
          <a:xfrm>
            <a:off x="7507161" y="5174410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1F2B92-03FF-E7E4-3AEC-6C657708E9C3}"/>
              </a:ext>
            </a:extLst>
          </p:cNvPr>
          <p:cNvSpPr txBox="1"/>
          <p:nvPr/>
        </p:nvSpPr>
        <p:spPr>
          <a:xfrm>
            <a:off x="5612371" y="5174454"/>
            <a:ext cx="9407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AE666D-E82F-778B-74E3-4A24D9B68B83}"/>
              </a:ext>
            </a:extLst>
          </p:cNvPr>
          <p:cNvSpPr txBox="1"/>
          <p:nvPr/>
        </p:nvSpPr>
        <p:spPr>
          <a:xfrm>
            <a:off x="6566404" y="4750039"/>
            <a:ext cx="9407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0x1000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FF58E72-49D1-243F-484D-744760D7042F}"/>
              </a:ext>
            </a:extLst>
          </p:cNvPr>
          <p:cNvSpPr/>
          <p:nvPr/>
        </p:nvSpPr>
        <p:spPr>
          <a:xfrm>
            <a:off x="7507161" y="4725994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C84F54-2E80-8CCB-DB1D-7D3B87CE9C0A}"/>
              </a:ext>
            </a:extLst>
          </p:cNvPr>
          <p:cNvSpPr txBox="1"/>
          <p:nvPr/>
        </p:nvSpPr>
        <p:spPr>
          <a:xfrm>
            <a:off x="5612371" y="4726038"/>
            <a:ext cx="9407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24F76ED-F382-7C1E-6E7F-7F38858BBD07}"/>
              </a:ext>
            </a:extLst>
          </p:cNvPr>
          <p:cNvSpPr/>
          <p:nvPr/>
        </p:nvSpPr>
        <p:spPr>
          <a:xfrm>
            <a:off x="7507161" y="4721145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00B8756-A742-CC78-D17D-F96DEA5340CD}"/>
              </a:ext>
            </a:extLst>
          </p:cNvPr>
          <p:cNvSpPr/>
          <p:nvPr/>
        </p:nvSpPr>
        <p:spPr>
          <a:xfrm>
            <a:off x="7503026" y="5622283"/>
            <a:ext cx="288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0x1004</a:t>
            </a:r>
          </a:p>
        </p:txBody>
      </p:sp>
      <p:sp>
        <p:nvSpPr>
          <p:cNvPr id="34" name="U-turn Arrow 33">
            <a:extLst>
              <a:ext uri="{FF2B5EF4-FFF2-40B4-BE49-F238E27FC236}">
                <a16:creationId xmlns:a16="http://schemas.microsoft.com/office/drawing/2014/main" id="{80566EB9-71B3-E6F7-62F5-27519908F40E}"/>
              </a:ext>
            </a:extLst>
          </p:cNvPr>
          <p:cNvSpPr/>
          <p:nvPr/>
        </p:nvSpPr>
        <p:spPr>
          <a:xfrm rot="16200000">
            <a:off x="4902801" y="5114155"/>
            <a:ext cx="1117853" cy="550817"/>
          </a:xfrm>
          <a:prstGeom prst="uturnArrow">
            <a:avLst>
              <a:gd name="adj1" fmla="val 14286"/>
              <a:gd name="adj2" fmla="val 19535"/>
              <a:gd name="adj3" fmla="val 31149"/>
              <a:gd name="adj4" fmla="val 36099"/>
              <a:gd name="adj5" fmla="val 10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ction Button: Custom 3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3DFA196-307C-7515-4BA9-69AEE46ACEBA}"/>
              </a:ext>
            </a:extLst>
          </p:cNvPr>
          <p:cNvSpPr/>
          <p:nvPr/>
        </p:nvSpPr>
        <p:spPr>
          <a:xfrm>
            <a:off x="6574237" y="4319887"/>
            <a:ext cx="4114801" cy="1937017"/>
          </a:xfrm>
          <a:prstGeom prst="actionButtonBlank">
            <a:avLst/>
          </a:prstGeom>
          <a:solidFill>
            <a:srgbClr val="AE60E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9EE82F-FF3B-F8A8-3A46-86A2EDD9D25C}"/>
              </a:ext>
            </a:extLst>
          </p:cNvPr>
          <p:cNvSpPr txBox="1"/>
          <p:nvPr/>
        </p:nvSpPr>
        <p:spPr>
          <a:xfrm>
            <a:off x="7595488" y="3833909"/>
            <a:ext cx="1630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memory</a:t>
            </a:r>
          </a:p>
        </p:txBody>
      </p:sp>
      <p:sp>
        <p:nvSpPr>
          <p:cNvPr id="37" name="Line Callout 2 36">
            <a:extLst>
              <a:ext uri="{FF2B5EF4-FFF2-40B4-BE49-F238E27FC236}">
                <a16:creationId xmlns:a16="http://schemas.microsoft.com/office/drawing/2014/main" id="{22930AC6-6156-71CC-EE48-DAA9D1C3C98C}"/>
              </a:ext>
            </a:extLst>
          </p:cNvPr>
          <p:cNvSpPr/>
          <p:nvPr/>
        </p:nvSpPr>
        <p:spPr>
          <a:xfrm>
            <a:off x="10768880" y="5778685"/>
            <a:ext cx="1280323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587"/>
              <a:gd name="adj6" fmla="val -2380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itchFamily="2" charset="0"/>
              </a:rPr>
              <a:t>8 Bytes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int*</a:t>
            </a:r>
            <a:endParaRPr lang="en-US" sz="1400" dirty="0">
              <a:latin typeface="Helvetica" pitchFamily="2" charset="0"/>
            </a:endParaRPr>
          </a:p>
        </p:txBody>
      </p:sp>
      <p:sp>
        <p:nvSpPr>
          <p:cNvPr id="38" name="Line Callout 2 37">
            <a:extLst>
              <a:ext uri="{FF2B5EF4-FFF2-40B4-BE49-F238E27FC236}">
                <a16:creationId xmlns:a16="http://schemas.microsoft.com/office/drawing/2014/main" id="{85A03980-817E-B8E1-5432-D0189A301049}"/>
              </a:ext>
            </a:extLst>
          </p:cNvPr>
          <p:cNvSpPr/>
          <p:nvPr/>
        </p:nvSpPr>
        <p:spPr>
          <a:xfrm>
            <a:off x="10768879" y="4819681"/>
            <a:ext cx="1280324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587"/>
              <a:gd name="adj6" fmla="val -13397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itchFamily="2" charset="0"/>
              </a:rPr>
              <a:t>4 Bytes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39" name="Line Callout 2 38">
            <a:extLst>
              <a:ext uri="{FF2B5EF4-FFF2-40B4-BE49-F238E27FC236}">
                <a16:creationId xmlns:a16="http://schemas.microsoft.com/office/drawing/2014/main" id="{4E763896-453D-AA3F-9107-473512AA13FF}"/>
              </a:ext>
            </a:extLst>
          </p:cNvPr>
          <p:cNvSpPr/>
          <p:nvPr/>
        </p:nvSpPr>
        <p:spPr>
          <a:xfrm>
            <a:off x="10768880" y="5276668"/>
            <a:ext cx="1280323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243"/>
              <a:gd name="adj6" fmla="val -13258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itchFamily="2" charset="0"/>
              </a:rPr>
              <a:t>4 Bytes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C0E6F2-7E0C-E4D1-8A16-8F3429921A2F}"/>
              </a:ext>
            </a:extLst>
          </p:cNvPr>
          <p:cNvSpPr/>
          <p:nvPr/>
        </p:nvSpPr>
        <p:spPr>
          <a:xfrm>
            <a:off x="4411364" y="4643207"/>
            <a:ext cx="1393195" cy="14194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U-turn Arrow 39">
            <a:extLst>
              <a:ext uri="{FF2B5EF4-FFF2-40B4-BE49-F238E27FC236}">
                <a16:creationId xmlns:a16="http://schemas.microsoft.com/office/drawing/2014/main" id="{18F880E9-9B8F-9DEA-5B31-1F59E77D0D6A}"/>
              </a:ext>
            </a:extLst>
          </p:cNvPr>
          <p:cNvSpPr/>
          <p:nvPr/>
        </p:nvSpPr>
        <p:spPr>
          <a:xfrm rot="16200000">
            <a:off x="5110764" y="5308767"/>
            <a:ext cx="657862" cy="550817"/>
          </a:xfrm>
          <a:prstGeom prst="uturnArrow">
            <a:avLst>
              <a:gd name="adj1" fmla="val 14286"/>
              <a:gd name="adj2" fmla="val 19535"/>
              <a:gd name="adj3" fmla="val 31149"/>
              <a:gd name="adj4" fmla="val 36099"/>
              <a:gd name="adj5" fmla="val 10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D57C080-7A95-6D7E-D946-0ED086B10345}"/>
              </a:ext>
            </a:extLst>
          </p:cNvPr>
          <p:cNvSpPr/>
          <p:nvPr/>
        </p:nvSpPr>
        <p:spPr>
          <a:xfrm>
            <a:off x="7503026" y="5168524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1303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0" grpId="0" animBg="1"/>
      <p:bldP spid="15" grpId="0"/>
      <p:bldP spid="16" grpId="0"/>
      <p:bldP spid="20" grpId="0" animBg="1"/>
      <p:bldP spid="22" grpId="0"/>
      <p:bldP spid="23" grpId="0" animBg="1"/>
      <p:bldP spid="24" grpId="0"/>
      <p:bldP spid="26" grpId="0"/>
      <p:bldP spid="27" grpId="0" animBg="1"/>
      <p:bldP spid="28" grpId="0"/>
      <p:bldP spid="29" grpId="0" animBg="1"/>
      <p:bldP spid="32" grpId="0" animBg="1"/>
      <p:bldP spid="34" grpId="0" animBg="1"/>
      <p:bldP spid="37" grpId="0" animBg="1"/>
      <p:bldP spid="38" grpId="0" animBg="1"/>
      <p:bldP spid="39" grpId="0" animBg="1"/>
      <p:bldP spid="33" grpId="0" animBg="1"/>
      <p:bldP spid="40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C8BD-943C-F119-C087-597F98BA8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call-by-value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28399-E900-079C-61AE-183DAF44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Arguments to functions are always passed by value.</a:t>
            </a:r>
          </a:p>
          <a:p>
            <a:pPr lvl="1"/>
            <a:r>
              <a:rPr lang="en-US" dirty="0"/>
              <a:t>When a variable is passed as an argument to a function, a copy of the value of that variable is passed to the function. Hence, in the called function the actual variable is not changed. </a:t>
            </a:r>
            <a:r>
              <a:rPr lang="en-US" sz="2400" dirty="0"/>
              <a:t>This argument-passing convention is known as </a:t>
            </a:r>
            <a:r>
              <a:rPr lang="en-US" sz="2400" dirty="0">
                <a:solidFill>
                  <a:srgbClr val="0066FF"/>
                </a:solidFill>
                <a:ea typeface="+mj-ea"/>
                <a:cs typeface="Arial" charset="0"/>
              </a:rPr>
              <a:t>call-by-value</a:t>
            </a:r>
            <a:r>
              <a:rPr lang="en-US" sz="24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9779C-151E-A2AE-291C-0BDCAEA7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Spring 2024-2025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12F76-B51B-FCB5-8082-4996D08F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CMPE124/ISYE223 ALGORITHMS AND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B4B9B-8C2A-E6CD-5DB3-8F3B1CAB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E845-1DA5-A8D2-9D8B-470F5AA6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77338-A90C-3AEE-D4CB-E07D1E67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Spring 2024-2025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5AD0E-9241-0992-AAF8-741FBCA8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CMPE124/ISYE223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BB855-85C4-4B45-7EFB-78AF6CC8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72AEC2-944A-18F9-EDF9-120E96C5FF51}"/>
              </a:ext>
            </a:extLst>
          </p:cNvPr>
          <p:cNvSpPr txBox="1">
            <a:spLocks/>
          </p:cNvSpPr>
          <p:nvPr/>
        </p:nvSpPr>
        <p:spPr>
          <a:xfrm>
            <a:off x="956441" y="1260156"/>
            <a:ext cx="7557832" cy="5096193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#include&lt;iostream&gt;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void funct1( int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void funct2( int *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int main( void 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int 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x=5;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&lt;&lt; "x=" &lt;&lt; x &lt;&lt;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;    //5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funct1(x);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&lt;&lt; "x=" &lt;&lt; x &lt;&lt;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;    //5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funct2(&amp;x);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&lt;&lt; "x=" &lt;&lt; x &lt;&lt;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;    //7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void funct1( int y 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y=y+1;	//++y;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&lt;&lt; "y=" &lt;&lt; y &lt;&lt;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;    //6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void funct2( int *y 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*y=*y+2;	//++(++(*y));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&lt;&lt; "*y=" &lt;&lt; *y &lt;&lt;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;  //7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2F0C7-EB6C-A8E8-8AF2-AE2EEC679BEE}"/>
              </a:ext>
            </a:extLst>
          </p:cNvPr>
          <p:cNvSpPr txBox="1">
            <a:spLocks/>
          </p:cNvSpPr>
          <p:nvPr/>
        </p:nvSpPr>
        <p:spPr>
          <a:xfrm>
            <a:off x="9164939" y="1255377"/>
            <a:ext cx="2505626" cy="2173623"/>
          </a:xfrm>
          <a:prstGeom prst="rect">
            <a:avLst/>
          </a:prstGeom>
          <a:ln w="9525"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x=5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y=6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x=5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*y=7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x=7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Line Callout 2 10">
            <a:extLst>
              <a:ext uri="{FF2B5EF4-FFF2-40B4-BE49-F238E27FC236}">
                <a16:creationId xmlns:a16="http://schemas.microsoft.com/office/drawing/2014/main" id="{5E3FE960-4029-081F-B237-71DEBE193628}"/>
              </a:ext>
            </a:extLst>
          </p:cNvPr>
          <p:cNvSpPr/>
          <p:nvPr/>
        </p:nvSpPr>
        <p:spPr>
          <a:xfrm>
            <a:off x="4960671" y="307839"/>
            <a:ext cx="3655296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72594"/>
              <a:gd name="adj6" fmla="val -5843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</a:rPr>
              <a:t>Send a copy of value stored in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2" name="Line Callout 2 11">
            <a:extLst>
              <a:ext uri="{FF2B5EF4-FFF2-40B4-BE49-F238E27FC236}">
                <a16:creationId xmlns:a16="http://schemas.microsoft.com/office/drawing/2014/main" id="{F7E8F49F-4827-7965-DDD4-ECF0B817CBC4}"/>
              </a:ext>
            </a:extLst>
          </p:cNvPr>
          <p:cNvSpPr/>
          <p:nvPr/>
        </p:nvSpPr>
        <p:spPr>
          <a:xfrm>
            <a:off x="4960670" y="831401"/>
            <a:ext cx="3655297" cy="49471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06588"/>
              <a:gd name="adj6" fmla="val -5357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</a:rPr>
              <a:t>The value stored in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600" dirty="0">
                <a:latin typeface="Helvetica" pitchFamily="2" charset="0"/>
              </a:rPr>
              <a:t> doesn’t change </a:t>
            </a:r>
          </a:p>
        </p:txBody>
      </p:sp>
      <p:sp>
        <p:nvSpPr>
          <p:cNvPr id="13" name="Line Callout 2 12">
            <a:extLst>
              <a:ext uri="{FF2B5EF4-FFF2-40B4-BE49-F238E27FC236}">
                <a16:creationId xmlns:a16="http://schemas.microsoft.com/office/drawing/2014/main" id="{C9BE8E67-EF6C-5FD3-418A-191C056904AC}"/>
              </a:ext>
            </a:extLst>
          </p:cNvPr>
          <p:cNvSpPr/>
          <p:nvPr/>
        </p:nvSpPr>
        <p:spPr>
          <a:xfrm>
            <a:off x="4960669" y="1498152"/>
            <a:ext cx="3655298" cy="58210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55896"/>
              <a:gd name="adj6" fmla="val -5480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</a:rPr>
              <a:t>Send the address of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600" dirty="0">
                <a:latin typeface="Helvetica" pitchFamily="2" charset="0"/>
              </a:rPr>
              <a:t> to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funct2()</a:t>
            </a:r>
          </a:p>
        </p:txBody>
      </p:sp>
      <p:sp>
        <p:nvSpPr>
          <p:cNvPr id="14" name="Line Callout 2 13">
            <a:extLst>
              <a:ext uri="{FF2B5EF4-FFF2-40B4-BE49-F238E27FC236}">
                <a16:creationId xmlns:a16="http://schemas.microsoft.com/office/drawing/2014/main" id="{DBC96419-1290-81E8-16A4-B7067E6F1813}"/>
              </a:ext>
            </a:extLst>
          </p:cNvPr>
          <p:cNvSpPr/>
          <p:nvPr/>
        </p:nvSpPr>
        <p:spPr>
          <a:xfrm>
            <a:off x="4960668" y="2328274"/>
            <a:ext cx="3655297" cy="43309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22754"/>
              <a:gd name="adj6" fmla="val -4138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</a:rPr>
              <a:t>Note that the value of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1600" dirty="0">
                <a:latin typeface="Helvetica" pitchFamily="2" charset="0"/>
              </a:rPr>
              <a:t> changed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F3754F4-CABB-05E4-468D-5AEF2171E887}"/>
              </a:ext>
            </a:extLst>
          </p:cNvPr>
          <p:cNvSpPr/>
          <p:nvPr/>
        </p:nvSpPr>
        <p:spPr>
          <a:xfrm>
            <a:off x="7432139" y="5235855"/>
            <a:ext cx="288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5D40A0-0018-D926-CC11-2EC20A48869B}"/>
              </a:ext>
            </a:extLst>
          </p:cNvPr>
          <p:cNvSpPr txBox="1"/>
          <p:nvPr/>
        </p:nvSpPr>
        <p:spPr>
          <a:xfrm>
            <a:off x="6491382" y="5277154"/>
            <a:ext cx="9407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B03C96-5997-EB68-E5CA-5BCB970F0A43}"/>
              </a:ext>
            </a:extLst>
          </p:cNvPr>
          <p:cNvSpPr txBox="1"/>
          <p:nvPr/>
        </p:nvSpPr>
        <p:spPr>
          <a:xfrm>
            <a:off x="5499824" y="5277154"/>
            <a:ext cx="9407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C685AB-ADB0-3E76-D186-6368029DAA60}"/>
              </a:ext>
            </a:extLst>
          </p:cNvPr>
          <p:cNvSpPr txBox="1"/>
          <p:nvPr/>
        </p:nvSpPr>
        <p:spPr>
          <a:xfrm>
            <a:off x="6491381" y="3612114"/>
            <a:ext cx="94075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cs typeface="Consolas" panose="020B0609020204030204" pitchFamily="49" charset="0"/>
              </a:rPr>
              <a:t>address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7F4C04-6782-47A5-AD16-67D20BA1FF18}"/>
              </a:ext>
            </a:extLst>
          </p:cNvPr>
          <p:cNvSpPr txBox="1"/>
          <p:nvPr/>
        </p:nvSpPr>
        <p:spPr>
          <a:xfrm>
            <a:off x="5092944" y="3612114"/>
            <a:ext cx="134763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  <a:effectLst/>
                <a:latin typeface="Helvetica" pitchFamily="2" charset="0"/>
                <a:cs typeface="Consolas" panose="020B0609020204030204" pitchFamily="49" charset="0"/>
              </a:rPr>
              <a:t>Variable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9F3AFC-27F7-1E51-503B-4EDC8355A157}"/>
              </a:ext>
            </a:extLst>
          </p:cNvPr>
          <p:cNvSpPr txBox="1"/>
          <p:nvPr/>
        </p:nvSpPr>
        <p:spPr>
          <a:xfrm>
            <a:off x="7615858" y="3612114"/>
            <a:ext cx="94075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cs typeface="Consolas" panose="020B0609020204030204" pitchFamily="49" charset="0"/>
              </a:rPr>
              <a:t>content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DF45E2-8E3E-F9BD-A9F7-7B307D0E871E}"/>
              </a:ext>
            </a:extLst>
          </p:cNvPr>
          <p:cNvSpPr txBox="1"/>
          <p:nvPr/>
        </p:nvSpPr>
        <p:spPr>
          <a:xfrm>
            <a:off x="6491382" y="4614609"/>
            <a:ext cx="9407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0x1304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CF1F5D6-34D2-60DE-DB20-658B4F65D8A0}"/>
              </a:ext>
            </a:extLst>
          </p:cNvPr>
          <p:cNvSpPr/>
          <p:nvPr/>
        </p:nvSpPr>
        <p:spPr>
          <a:xfrm>
            <a:off x="7432139" y="4590564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3A1CFD-694E-AC45-016C-F3961F1D1D6A}"/>
              </a:ext>
            </a:extLst>
          </p:cNvPr>
          <p:cNvSpPr txBox="1"/>
          <p:nvPr/>
        </p:nvSpPr>
        <p:spPr>
          <a:xfrm>
            <a:off x="5537349" y="4590608"/>
            <a:ext cx="9407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3AB121-3D47-C832-2A18-5A109FE0678B}"/>
              </a:ext>
            </a:extLst>
          </p:cNvPr>
          <p:cNvSpPr txBox="1"/>
          <p:nvPr/>
        </p:nvSpPr>
        <p:spPr>
          <a:xfrm>
            <a:off x="6491382" y="4002293"/>
            <a:ext cx="9407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0x1040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DC2F2FD-F363-21A1-3244-94E95AAA408A}"/>
              </a:ext>
            </a:extLst>
          </p:cNvPr>
          <p:cNvSpPr/>
          <p:nvPr/>
        </p:nvSpPr>
        <p:spPr>
          <a:xfrm>
            <a:off x="7432139" y="3978248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A66A56-4EA0-B224-BE67-2FC5924E2E56}"/>
              </a:ext>
            </a:extLst>
          </p:cNvPr>
          <p:cNvSpPr txBox="1"/>
          <p:nvPr/>
        </p:nvSpPr>
        <p:spPr>
          <a:xfrm>
            <a:off x="5537349" y="3978292"/>
            <a:ext cx="9407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18E521A-8AE4-89C2-8BDA-670B1B1E9F31}"/>
              </a:ext>
            </a:extLst>
          </p:cNvPr>
          <p:cNvSpPr/>
          <p:nvPr/>
        </p:nvSpPr>
        <p:spPr>
          <a:xfrm>
            <a:off x="7432138" y="3977260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6AA8CEE-EA1F-21AF-F26C-C2707BCD8DC7}"/>
              </a:ext>
            </a:extLst>
          </p:cNvPr>
          <p:cNvSpPr/>
          <p:nvPr/>
        </p:nvSpPr>
        <p:spPr>
          <a:xfrm>
            <a:off x="7432138" y="4588045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FB60FCF-3138-247A-25AB-95E1601B6B84}"/>
              </a:ext>
            </a:extLst>
          </p:cNvPr>
          <p:cNvSpPr/>
          <p:nvPr/>
        </p:nvSpPr>
        <p:spPr>
          <a:xfrm>
            <a:off x="7428004" y="5232551"/>
            <a:ext cx="288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0x1040</a:t>
            </a:r>
          </a:p>
        </p:txBody>
      </p:sp>
      <p:sp>
        <p:nvSpPr>
          <p:cNvPr id="30" name="U-turn Arrow 29">
            <a:extLst>
              <a:ext uri="{FF2B5EF4-FFF2-40B4-BE49-F238E27FC236}">
                <a16:creationId xmlns:a16="http://schemas.microsoft.com/office/drawing/2014/main" id="{B8E3BB81-86EE-C958-3464-15DAB8595C78}"/>
              </a:ext>
            </a:extLst>
          </p:cNvPr>
          <p:cNvSpPr/>
          <p:nvPr/>
        </p:nvSpPr>
        <p:spPr>
          <a:xfrm rot="16200000">
            <a:off x="4690483" y="4512129"/>
            <a:ext cx="1483988" cy="550817"/>
          </a:xfrm>
          <a:prstGeom prst="uturnArrow">
            <a:avLst>
              <a:gd name="adj1" fmla="val 14286"/>
              <a:gd name="adj2" fmla="val 19535"/>
              <a:gd name="adj3" fmla="val 31149"/>
              <a:gd name="adj4" fmla="val 36099"/>
              <a:gd name="adj5" fmla="val 10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8E1FA31-B23F-61BB-BD10-20FF38C2CBB3}"/>
              </a:ext>
            </a:extLst>
          </p:cNvPr>
          <p:cNvSpPr/>
          <p:nvPr/>
        </p:nvSpPr>
        <p:spPr>
          <a:xfrm>
            <a:off x="7428004" y="4592540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2558C43-D61E-9224-A12C-200D63B25526}"/>
              </a:ext>
            </a:extLst>
          </p:cNvPr>
          <p:cNvSpPr/>
          <p:nvPr/>
        </p:nvSpPr>
        <p:spPr>
          <a:xfrm>
            <a:off x="7428004" y="3972411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33" name="Action Button: Custom 3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DE3AA35-3E8A-23CE-AFEA-F6EFA1D94ABD}"/>
              </a:ext>
            </a:extLst>
          </p:cNvPr>
          <p:cNvSpPr/>
          <p:nvPr/>
        </p:nvSpPr>
        <p:spPr>
          <a:xfrm>
            <a:off x="5707885" y="4586504"/>
            <a:ext cx="4845738" cy="441331"/>
          </a:xfrm>
          <a:prstGeom prst="actionButtonBlank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ction Button: Custom 3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97FC718-FA44-8094-3B7A-2D35C143ABE8}"/>
              </a:ext>
            </a:extLst>
          </p:cNvPr>
          <p:cNvSpPr/>
          <p:nvPr/>
        </p:nvSpPr>
        <p:spPr>
          <a:xfrm>
            <a:off x="6438822" y="3662399"/>
            <a:ext cx="4114801" cy="818609"/>
          </a:xfrm>
          <a:prstGeom prst="actionButtonBlank">
            <a:avLst/>
          </a:prstGeom>
          <a:solidFill>
            <a:srgbClr val="AE60E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3F9AA2-4294-D3EC-6E36-AE387CDA0B55}"/>
              </a:ext>
            </a:extLst>
          </p:cNvPr>
          <p:cNvSpPr txBox="1"/>
          <p:nvPr/>
        </p:nvSpPr>
        <p:spPr>
          <a:xfrm>
            <a:off x="7520466" y="3086163"/>
            <a:ext cx="1630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memory</a:t>
            </a:r>
          </a:p>
        </p:txBody>
      </p:sp>
      <p:sp>
        <p:nvSpPr>
          <p:cNvPr id="36" name="Action Button: Custom 3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D9F9879-558A-A33A-5D6E-53D0D2CE76F3}"/>
              </a:ext>
            </a:extLst>
          </p:cNvPr>
          <p:cNvSpPr/>
          <p:nvPr/>
        </p:nvSpPr>
        <p:spPr>
          <a:xfrm>
            <a:off x="5707885" y="5219993"/>
            <a:ext cx="4845738" cy="512268"/>
          </a:xfrm>
          <a:prstGeom prst="actionButtonBlank">
            <a:avLst/>
          </a:prstGeom>
          <a:solidFill>
            <a:schemeClr val="accent6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ction Button: Custom 3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50F6358-2845-F76A-676F-535D5DD0648F}"/>
              </a:ext>
            </a:extLst>
          </p:cNvPr>
          <p:cNvSpPr/>
          <p:nvPr/>
        </p:nvSpPr>
        <p:spPr>
          <a:xfrm>
            <a:off x="952306" y="4378403"/>
            <a:ext cx="4097744" cy="837778"/>
          </a:xfrm>
          <a:prstGeom prst="actionButtonBlank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ction Button: Custom 3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A0C7298-3017-B6A0-DF46-C7087CAA89DB}"/>
              </a:ext>
            </a:extLst>
          </p:cNvPr>
          <p:cNvSpPr/>
          <p:nvPr/>
        </p:nvSpPr>
        <p:spPr>
          <a:xfrm>
            <a:off x="952306" y="5299235"/>
            <a:ext cx="4097744" cy="837777"/>
          </a:xfrm>
          <a:prstGeom prst="actionButtonBlank">
            <a:avLst/>
          </a:prstGeom>
          <a:solidFill>
            <a:schemeClr val="accent6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ction Button: Custom 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F4F7A7A-2E4B-6871-8DF7-2BBD51EDD470}"/>
              </a:ext>
            </a:extLst>
          </p:cNvPr>
          <p:cNvSpPr/>
          <p:nvPr/>
        </p:nvSpPr>
        <p:spPr>
          <a:xfrm>
            <a:off x="961051" y="2328273"/>
            <a:ext cx="4089000" cy="1951352"/>
          </a:xfrm>
          <a:prstGeom prst="actionButtonBlank">
            <a:avLst/>
          </a:prstGeom>
          <a:solidFill>
            <a:srgbClr val="AE60E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ine Callout 2 39">
            <a:extLst>
              <a:ext uri="{FF2B5EF4-FFF2-40B4-BE49-F238E27FC236}">
                <a16:creationId xmlns:a16="http://schemas.microsoft.com/office/drawing/2014/main" id="{14776BA3-E2E5-1A13-29F2-CC1F062A5734}"/>
              </a:ext>
            </a:extLst>
          </p:cNvPr>
          <p:cNvSpPr/>
          <p:nvPr/>
        </p:nvSpPr>
        <p:spPr>
          <a:xfrm>
            <a:off x="10721481" y="5313319"/>
            <a:ext cx="1280323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587"/>
              <a:gd name="adj6" fmla="val -2380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itchFamily="2" charset="0"/>
              </a:rPr>
              <a:t>8 Bytes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int*</a:t>
            </a:r>
            <a:endParaRPr lang="en-US" sz="1400" dirty="0">
              <a:latin typeface="Helvetica" pitchFamily="2" charset="0"/>
            </a:endParaRPr>
          </a:p>
        </p:txBody>
      </p:sp>
      <p:sp>
        <p:nvSpPr>
          <p:cNvPr id="41" name="Line Callout 2 40">
            <a:extLst>
              <a:ext uri="{FF2B5EF4-FFF2-40B4-BE49-F238E27FC236}">
                <a16:creationId xmlns:a16="http://schemas.microsoft.com/office/drawing/2014/main" id="{AB006743-BC2C-B726-46F9-2726D0D0464C}"/>
              </a:ext>
            </a:extLst>
          </p:cNvPr>
          <p:cNvSpPr/>
          <p:nvPr/>
        </p:nvSpPr>
        <p:spPr>
          <a:xfrm>
            <a:off x="10721480" y="4053089"/>
            <a:ext cx="1280324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587"/>
              <a:gd name="adj6" fmla="val -13397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itchFamily="2" charset="0"/>
              </a:rPr>
              <a:t>4 Bytes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42" name="Line Callout 2 41">
            <a:extLst>
              <a:ext uri="{FF2B5EF4-FFF2-40B4-BE49-F238E27FC236}">
                <a16:creationId xmlns:a16="http://schemas.microsoft.com/office/drawing/2014/main" id="{162E8451-E6F5-9952-83DF-B0B06A9F4A58}"/>
              </a:ext>
            </a:extLst>
          </p:cNvPr>
          <p:cNvSpPr/>
          <p:nvPr/>
        </p:nvSpPr>
        <p:spPr>
          <a:xfrm>
            <a:off x="10721481" y="4659400"/>
            <a:ext cx="1280323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243"/>
              <a:gd name="adj6" fmla="val -13258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itchFamily="2" charset="0"/>
              </a:rPr>
              <a:t>4 Bytes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48932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8" grpId="0" animBg="1"/>
      <p:bldP spid="9" grpId="0"/>
      <p:bldP spid="10" grpId="0"/>
      <p:bldP spid="19" grpId="0"/>
      <p:bldP spid="20" grpId="0" animBg="1"/>
      <p:bldP spid="21" grpId="0"/>
      <p:bldP spid="23" grpId="0"/>
      <p:bldP spid="24" grpId="0" animBg="1"/>
      <p:bldP spid="25" grpId="0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C8BD-943C-F119-C087-597F98BA8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call-by-reference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28399-E900-079C-61AE-183DAF44A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change the value of a variable in the called function pointers must be used.</a:t>
            </a:r>
          </a:p>
          <a:p>
            <a:pPr lvl="1"/>
            <a:r>
              <a:rPr lang="en-US" dirty="0"/>
              <a:t>When a pointer is passed as an argument to a function, the exact location of the variable in memory is passed to the function. Hence, in the called function the actual variable content can be accessed. </a:t>
            </a:r>
            <a:r>
              <a:rPr lang="en-US" sz="2400" dirty="0"/>
              <a:t>This argument-passing convention is known as </a:t>
            </a:r>
            <a:r>
              <a:rPr lang="en-US" sz="2400" dirty="0">
                <a:solidFill>
                  <a:srgbClr val="0066FF"/>
                </a:solidFill>
                <a:ea typeface="+mj-ea"/>
                <a:cs typeface="Arial" charset="0"/>
              </a:rPr>
              <a:t>call-by-reference</a:t>
            </a:r>
            <a:r>
              <a:rPr lang="en-US" sz="24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9779C-151E-A2AE-291C-0BDCAEA7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Spring 2024-2025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12F76-B51B-FCB5-8082-4996D08F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CMPE124/ISYE223 ALGORITHMS AND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B4B9B-8C2A-E6CD-5DB3-8F3B1CAB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9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E845-1DA5-A8D2-9D8B-470F5AA6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77338-A90C-3AEE-D4CB-E07D1E67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Spring 2024-2025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5AD0E-9241-0992-AAF8-741FBCA8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CMPE124/ISYE223 ALGORITHMS AND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BB855-85C4-4B45-7EFB-78AF6CC8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72AEC2-944A-18F9-EDF9-120E96C5FF51}"/>
              </a:ext>
            </a:extLst>
          </p:cNvPr>
          <p:cNvSpPr txBox="1">
            <a:spLocks/>
          </p:cNvSpPr>
          <p:nvPr/>
        </p:nvSpPr>
        <p:spPr>
          <a:xfrm>
            <a:off x="956441" y="1260156"/>
            <a:ext cx="7557832" cy="5096193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#include&lt;iostream&gt;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void swap1( int, int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void swap2( int *, int *);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int main( void 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int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=7, j=3;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&lt;&lt; "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=" &lt;&lt;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&lt;&lt; " j=" &lt;&lt; j &lt;&lt;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swap1(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i,j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&lt;&lt; "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=" &lt;&lt;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&lt;&lt; " j=" &lt;&lt; j &lt;&lt;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swap2(&amp;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,&amp;j);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&lt;&lt; "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=" &lt;&lt;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&lt;&lt; " j=" &lt;&lt; j &lt;&lt;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void swap1( int m, int n 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int temp;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temp=m;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m=n;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n=temp;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void swap2( int *m, int *n 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int temp;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temp=*m;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*m=*n;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	*n=temp;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2F0C7-EB6C-A8E8-8AF2-AE2EEC679BEE}"/>
              </a:ext>
            </a:extLst>
          </p:cNvPr>
          <p:cNvSpPr txBox="1">
            <a:spLocks/>
          </p:cNvSpPr>
          <p:nvPr/>
        </p:nvSpPr>
        <p:spPr>
          <a:xfrm>
            <a:off x="9422235" y="934893"/>
            <a:ext cx="2505626" cy="1465074"/>
          </a:xfrm>
          <a:prstGeom prst="rect">
            <a:avLst/>
          </a:prstGeom>
          <a:ln w="9525"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=7 j=3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=7 j=3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=3 j=7</a:t>
            </a:r>
          </a:p>
        </p:txBody>
      </p:sp>
      <p:sp>
        <p:nvSpPr>
          <p:cNvPr id="11" name="Line Callout 2 10">
            <a:extLst>
              <a:ext uri="{FF2B5EF4-FFF2-40B4-BE49-F238E27FC236}">
                <a16:creationId xmlns:a16="http://schemas.microsoft.com/office/drawing/2014/main" id="{5E3FE960-4029-081F-B237-71DEBE193628}"/>
              </a:ext>
            </a:extLst>
          </p:cNvPr>
          <p:cNvSpPr/>
          <p:nvPr/>
        </p:nvSpPr>
        <p:spPr>
          <a:xfrm>
            <a:off x="4036778" y="133077"/>
            <a:ext cx="4983931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72962"/>
              <a:gd name="adj6" fmla="val -3108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 copy of values stored in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and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/>
              <a:t>. </a:t>
            </a:r>
            <a:r>
              <a:rPr lang="en-US" dirty="0">
                <a:solidFill>
                  <a:srgbClr val="0066FF"/>
                </a:solidFill>
                <a:cs typeface="Arial" charset="0"/>
              </a:rPr>
              <a:t>call-by-value</a:t>
            </a:r>
            <a:endParaRPr lang="en-US" dirty="0"/>
          </a:p>
        </p:txBody>
      </p:sp>
      <p:sp>
        <p:nvSpPr>
          <p:cNvPr id="12" name="Line Callout 2 11">
            <a:extLst>
              <a:ext uri="{FF2B5EF4-FFF2-40B4-BE49-F238E27FC236}">
                <a16:creationId xmlns:a16="http://schemas.microsoft.com/office/drawing/2014/main" id="{F7E8F49F-4827-7965-DDD4-ECF0B817CBC4}"/>
              </a:ext>
            </a:extLst>
          </p:cNvPr>
          <p:cNvSpPr/>
          <p:nvPr/>
        </p:nvSpPr>
        <p:spPr>
          <a:xfrm>
            <a:off x="4036779" y="576753"/>
            <a:ext cx="3739488" cy="49471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44076"/>
              <a:gd name="adj6" fmla="val -2825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Note that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and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/>
              <a:t> NOT swapped</a:t>
            </a:r>
          </a:p>
        </p:txBody>
      </p:sp>
      <p:sp>
        <p:nvSpPr>
          <p:cNvPr id="13" name="Line Callout 2 12">
            <a:extLst>
              <a:ext uri="{FF2B5EF4-FFF2-40B4-BE49-F238E27FC236}">
                <a16:creationId xmlns:a16="http://schemas.microsoft.com/office/drawing/2014/main" id="{C9BE8E67-EF6C-5FD3-418A-191C056904AC}"/>
              </a:ext>
            </a:extLst>
          </p:cNvPr>
          <p:cNvSpPr/>
          <p:nvPr/>
        </p:nvSpPr>
        <p:spPr>
          <a:xfrm>
            <a:off x="4388522" y="1124775"/>
            <a:ext cx="4735283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08624"/>
              <a:gd name="adj6" fmla="val -2906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 the addresses of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and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US" dirty="0"/>
              <a:t>. </a:t>
            </a:r>
            <a:r>
              <a:rPr lang="en-US" dirty="0">
                <a:solidFill>
                  <a:srgbClr val="0066FF"/>
                </a:solidFill>
                <a:cs typeface="Arial" charset="0"/>
              </a:rPr>
              <a:t>call-by-reference</a:t>
            </a:r>
            <a:endParaRPr lang="en-US" dirty="0"/>
          </a:p>
        </p:txBody>
      </p:sp>
      <p:sp>
        <p:nvSpPr>
          <p:cNvPr id="14" name="Line Callout 2 13">
            <a:extLst>
              <a:ext uri="{FF2B5EF4-FFF2-40B4-BE49-F238E27FC236}">
                <a16:creationId xmlns:a16="http://schemas.microsoft.com/office/drawing/2014/main" id="{DBC96419-1290-81E8-16A4-B7067E6F1813}"/>
              </a:ext>
            </a:extLst>
          </p:cNvPr>
          <p:cNvSpPr/>
          <p:nvPr/>
        </p:nvSpPr>
        <p:spPr>
          <a:xfrm>
            <a:off x="4834949" y="1779563"/>
            <a:ext cx="1951145" cy="43309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07661"/>
              <a:gd name="adj6" fmla="val -7128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/>
              <a:t> and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</a:t>
            </a:r>
            <a:r>
              <a:rPr lang="en-US" dirty="0"/>
              <a:t>swapped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83C150-045E-DAAA-12DD-95C71198D84B}"/>
              </a:ext>
            </a:extLst>
          </p:cNvPr>
          <p:cNvSpPr txBox="1"/>
          <p:nvPr/>
        </p:nvSpPr>
        <p:spPr>
          <a:xfrm>
            <a:off x="6747182" y="2247116"/>
            <a:ext cx="94075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cs typeface="Consolas" panose="020B0609020204030204" pitchFamily="49" charset="0"/>
              </a:rPr>
              <a:t>address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B43975-087B-67F6-ADD4-428D221B4AE5}"/>
              </a:ext>
            </a:extLst>
          </p:cNvPr>
          <p:cNvSpPr txBox="1"/>
          <p:nvPr/>
        </p:nvSpPr>
        <p:spPr>
          <a:xfrm>
            <a:off x="5438458" y="2247116"/>
            <a:ext cx="134763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  <a:effectLst/>
                <a:latin typeface="Helvetica" pitchFamily="2" charset="0"/>
                <a:cs typeface="Consolas" panose="020B0609020204030204" pitchFamily="49" charset="0"/>
              </a:rPr>
              <a:t>Variable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EA35EB-AF27-2213-7A3E-288341FAFC32}"/>
              </a:ext>
            </a:extLst>
          </p:cNvPr>
          <p:cNvSpPr txBox="1"/>
          <p:nvPr/>
        </p:nvSpPr>
        <p:spPr>
          <a:xfrm>
            <a:off x="7871659" y="2247116"/>
            <a:ext cx="94075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cs typeface="Consolas" panose="020B0609020204030204" pitchFamily="49" charset="0"/>
              </a:rPr>
              <a:t>content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38C6D4-267C-F67B-D98D-495A8BA6BF4A}"/>
              </a:ext>
            </a:extLst>
          </p:cNvPr>
          <p:cNvSpPr txBox="1"/>
          <p:nvPr/>
        </p:nvSpPr>
        <p:spPr>
          <a:xfrm>
            <a:off x="6747183" y="2973570"/>
            <a:ext cx="9407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0x1004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AC87DF2-FD99-87FC-237F-6F1C8A233C76}"/>
              </a:ext>
            </a:extLst>
          </p:cNvPr>
          <p:cNvSpPr/>
          <p:nvPr/>
        </p:nvSpPr>
        <p:spPr>
          <a:xfrm>
            <a:off x="7687940" y="2949525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6435FD-DF4C-7D3E-8A93-FFC1A3C9AC1C}"/>
              </a:ext>
            </a:extLst>
          </p:cNvPr>
          <p:cNvSpPr txBox="1"/>
          <p:nvPr/>
        </p:nvSpPr>
        <p:spPr>
          <a:xfrm>
            <a:off x="5793150" y="2949569"/>
            <a:ext cx="9407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8D71F8-92EF-CCF5-CE48-CE04DFB17EC2}"/>
              </a:ext>
            </a:extLst>
          </p:cNvPr>
          <p:cNvSpPr txBox="1"/>
          <p:nvPr/>
        </p:nvSpPr>
        <p:spPr>
          <a:xfrm>
            <a:off x="6747183" y="2525154"/>
            <a:ext cx="9407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0x1000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F20ED43-A11E-1008-50B9-45ECCABD1024}"/>
              </a:ext>
            </a:extLst>
          </p:cNvPr>
          <p:cNvSpPr/>
          <p:nvPr/>
        </p:nvSpPr>
        <p:spPr>
          <a:xfrm>
            <a:off x="7687940" y="2501109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3CA9EB-267D-6634-499B-B37A99D90E42}"/>
              </a:ext>
            </a:extLst>
          </p:cNvPr>
          <p:cNvSpPr txBox="1"/>
          <p:nvPr/>
        </p:nvSpPr>
        <p:spPr>
          <a:xfrm>
            <a:off x="5793150" y="2501153"/>
            <a:ext cx="9407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DC0D77B-B40C-F736-22F0-CBA6244EE6AF}"/>
              </a:ext>
            </a:extLst>
          </p:cNvPr>
          <p:cNvSpPr/>
          <p:nvPr/>
        </p:nvSpPr>
        <p:spPr>
          <a:xfrm>
            <a:off x="7687940" y="2493781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30" name="U-turn Arrow 29">
            <a:extLst>
              <a:ext uri="{FF2B5EF4-FFF2-40B4-BE49-F238E27FC236}">
                <a16:creationId xmlns:a16="http://schemas.microsoft.com/office/drawing/2014/main" id="{EEAEF252-CB2C-7766-945D-829CB57FF223}"/>
              </a:ext>
            </a:extLst>
          </p:cNvPr>
          <p:cNvSpPr/>
          <p:nvPr/>
        </p:nvSpPr>
        <p:spPr>
          <a:xfrm rot="16200000">
            <a:off x="4373462" y="3702337"/>
            <a:ext cx="2718111" cy="550817"/>
          </a:xfrm>
          <a:prstGeom prst="uturnArrow">
            <a:avLst>
              <a:gd name="adj1" fmla="val 14286"/>
              <a:gd name="adj2" fmla="val 19535"/>
              <a:gd name="adj3" fmla="val 31149"/>
              <a:gd name="adj4" fmla="val 36099"/>
              <a:gd name="adj5" fmla="val 10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Action Button: Custom 3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9C189AA-EA1F-4646-5070-0A86FF54E9D0}"/>
              </a:ext>
            </a:extLst>
          </p:cNvPr>
          <p:cNvSpPr/>
          <p:nvPr/>
        </p:nvSpPr>
        <p:spPr>
          <a:xfrm>
            <a:off x="5956420" y="3516294"/>
            <a:ext cx="4734040" cy="1368540"/>
          </a:xfrm>
          <a:prstGeom prst="actionButtonBlank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ction Button: Custom 3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57D9180-94CD-EBF6-019A-D039FDD8400E}"/>
              </a:ext>
            </a:extLst>
          </p:cNvPr>
          <p:cNvSpPr/>
          <p:nvPr/>
        </p:nvSpPr>
        <p:spPr>
          <a:xfrm>
            <a:off x="5956420" y="2507686"/>
            <a:ext cx="4724021" cy="888723"/>
          </a:xfrm>
          <a:prstGeom prst="actionButtonBlank">
            <a:avLst/>
          </a:prstGeom>
          <a:solidFill>
            <a:srgbClr val="AE60E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55D665-92AE-6C3F-DCA0-36BFDF5E7E79}"/>
              </a:ext>
            </a:extLst>
          </p:cNvPr>
          <p:cNvSpPr txBox="1"/>
          <p:nvPr/>
        </p:nvSpPr>
        <p:spPr>
          <a:xfrm>
            <a:off x="7776267" y="1721165"/>
            <a:ext cx="1630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memory</a:t>
            </a:r>
          </a:p>
        </p:txBody>
      </p:sp>
      <p:sp>
        <p:nvSpPr>
          <p:cNvPr id="36" name="Action Button: Custom 35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0B5E8D0-E04C-DE1E-B6D6-95526766F1D8}"/>
              </a:ext>
            </a:extLst>
          </p:cNvPr>
          <p:cNvSpPr/>
          <p:nvPr/>
        </p:nvSpPr>
        <p:spPr>
          <a:xfrm>
            <a:off x="5956420" y="5032188"/>
            <a:ext cx="4734040" cy="1355992"/>
          </a:xfrm>
          <a:prstGeom prst="actionButtonBlank">
            <a:avLst/>
          </a:prstGeom>
          <a:solidFill>
            <a:schemeClr val="accent6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ction Button: Custom 3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AEA70F3-2325-BB43-1D44-AC538CBF81F7}"/>
              </a:ext>
            </a:extLst>
          </p:cNvPr>
          <p:cNvSpPr/>
          <p:nvPr/>
        </p:nvSpPr>
        <p:spPr>
          <a:xfrm>
            <a:off x="879030" y="4179444"/>
            <a:ext cx="4530216" cy="1180404"/>
          </a:xfrm>
          <a:prstGeom prst="actionButtonBlank">
            <a:avLst/>
          </a:prstGeom>
          <a:solidFill>
            <a:srgbClr val="FF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ction Button: Custom 3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BF32C97-353A-2663-4002-FFE13468264A}"/>
              </a:ext>
            </a:extLst>
          </p:cNvPr>
          <p:cNvSpPr/>
          <p:nvPr/>
        </p:nvSpPr>
        <p:spPr>
          <a:xfrm>
            <a:off x="862924" y="5477677"/>
            <a:ext cx="4546322" cy="1126690"/>
          </a:xfrm>
          <a:prstGeom prst="actionButtonBlank">
            <a:avLst/>
          </a:prstGeom>
          <a:solidFill>
            <a:schemeClr val="accent6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ction Button: Custom 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2947844-B751-554E-6BD9-945ABA4D3284}"/>
              </a:ext>
            </a:extLst>
          </p:cNvPr>
          <p:cNvSpPr/>
          <p:nvPr/>
        </p:nvSpPr>
        <p:spPr>
          <a:xfrm>
            <a:off x="879030" y="2328273"/>
            <a:ext cx="4530217" cy="1768356"/>
          </a:xfrm>
          <a:prstGeom prst="actionButtonBlank">
            <a:avLst/>
          </a:prstGeom>
          <a:solidFill>
            <a:srgbClr val="AE60E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26B1E9-D3EC-3C18-7581-B9FBC1D157D1}"/>
              </a:ext>
            </a:extLst>
          </p:cNvPr>
          <p:cNvSpPr txBox="1"/>
          <p:nvPr/>
        </p:nvSpPr>
        <p:spPr>
          <a:xfrm>
            <a:off x="6747183" y="3997455"/>
            <a:ext cx="9407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0x120C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C619FA1B-1D51-4BF8-9FC8-F886AC012692}"/>
              </a:ext>
            </a:extLst>
          </p:cNvPr>
          <p:cNvSpPr/>
          <p:nvPr/>
        </p:nvSpPr>
        <p:spPr>
          <a:xfrm>
            <a:off x="7687940" y="3973410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BDA761-D8F0-A1CB-6596-BE43C28F0637}"/>
              </a:ext>
            </a:extLst>
          </p:cNvPr>
          <p:cNvSpPr txBox="1"/>
          <p:nvPr/>
        </p:nvSpPr>
        <p:spPr>
          <a:xfrm>
            <a:off x="5793150" y="3973454"/>
            <a:ext cx="9407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FFD21C-1FFB-458D-AFDC-09E0AC4BF0B6}"/>
              </a:ext>
            </a:extLst>
          </p:cNvPr>
          <p:cNvSpPr txBox="1"/>
          <p:nvPr/>
        </p:nvSpPr>
        <p:spPr>
          <a:xfrm>
            <a:off x="6747183" y="3549039"/>
            <a:ext cx="9407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0x1208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CD5830C-CAF0-9EB6-88DF-E0D36C690060}"/>
              </a:ext>
            </a:extLst>
          </p:cNvPr>
          <p:cNvSpPr/>
          <p:nvPr/>
        </p:nvSpPr>
        <p:spPr>
          <a:xfrm>
            <a:off x="7687940" y="3524994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F1219A-32CC-24F1-682F-3B1DCD3CAAA7}"/>
              </a:ext>
            </a:extLst>
          </p:cNvPr>
          <p:cNvSpPr txBox="1"/>
          <p:nvPr/>
        </p:nvSpPr>
        <p:spPr>
          <a:xfrm>
            <a:off x="5793150" y="3525038"/>
            <a:ext cx="9407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33B6E8-D431-17C1-9108-23F0F88515CA}"/>
              </a:ext>
            </a:extLst>
          </p:cNvPr>
          <p:cNvSpPr txBox="1"/>
          <p:nvPr/>
        </p:nvSpPr>
        <p:spPr>
          <a:xfrm>
            <a:off x="6747183" y="4453262"/>
            <a:ext cx="9407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0x1204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A7E32478-09AD-A7D0-659A-F959C5331A25}"/>
              </a:ext>
            </a:extLst>
          </p:cNvPr>
          <p:cNvSpPr/>
          <p:nvPr/>
        </p:nvSpPr>
        <p:spPr>
          <a:xfrm>
            <a:off x="7687940" y="4429217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755110B-74A6-D377-CC78-04536E0E6E85}"/>
              </a:ext>
            </a:extLst>
          </p:cNvPr>
          <p:cNvSpPr txBox="1"/>
          <p:nvPr/>
        </p:nvSpPr>
        <p:spPr>
          <a:xfrm>
            <a:off x="5793150" y="4429261"/>
            <a:ext cx="9407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C756187-8545-F0AD-E07D-ED43039A1175}"/>
              </a:ext>
            </a:extLst>
          </p:cNvPr>
          <p:cNvSpPr/>
          <p:nvPr/>
        </p:nvSpPr>
        <p:spPr>
          <a:xfrm>
            <a:off x="7693072" y="4423399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3B890D5-6E09-B72D-432B-516E660CBDB9}"/>
              </a:ext>
            </a:extLst>
          </p:cNvPr>
          <p:cNvSpPr/>
          <p:nvPr/>
        </p:nvSpPr>
        <p:spPr>
          <a:xfrm>
            <a:off x="7687940" y="3518302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AE4F8EA-EDCD-5A54-3B45-4260178465D8}"/>
              </a:ext>
            </a:extLst>
          </p:cNvPr>
          <p:cNvSpPr/>
          <p:nvPr/>
        </p:nvSpPr>
        <p:spPr>
          <a:xfrm>
            <a:off x="7693072" y="3968883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BE94007-15DC-EA93-7E65-D6472BE60881}"/>
              </a:ext>
            </a:extLst>
          </p:cNvPr>
          <p:cNvSpPr/>
          <p:nvPr/>
        </p:nvSpPr>
        <p:spPr>
          <a:xfrm>
            <a:off x="7687940" y="5032189"/>
            <a:ext cx="288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0x1000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8CA4D01-D9AA-BE4C-87E6-1F5E6AB88DBB}"/>
              </a:ext>
            </a:extLst>
          </p:cNvPr>
          <p:cNvSpPr txBox="1"/>
          <p:nvPr/>
        </p:nvSpPr>
        <p:spPr>
          <a:xfrm>
            <a:off x="6747183" y="5073488"/>
            <a:ext cx="9407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0x0910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87AEC73-3ED4-F1B2-28BA-94A3838E2E03}"/>
              </a:ext>
            </a:extLst>
          </p:cNvPr>
          <p:cNvSpPr txBox="1"/>
          <p:nvPr/>
        </p:nvSpPr>
        <p:spPr>
          <a:xfrm>
            <a:off x="5745793" y="5073488"/>
            <a:ext cx="9407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*m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5FC37A3-68DF-9AB5-4EE1-AE2B7AB2B09C}"/>
              </a:ext>
            </a:extLst>
          </p:cNvPr>
          <p:cNvSpPr/>
          <p:nvPr/>
        </p:nvSpPr>
        <p:spPr>
          <a:xfrm>
            <a:off x="7692075" y="5479457"/>
            <a:ext cx="288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0x1004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770925-3865-CB58-FA5C-F70E1999A51B}"/>
              </a:ext>
            </a:extLst>
          </p:cNvPr>
          <p:cNvSpPr txBox="1"/>
          <p:nvPr/>
        </p:nvSpPr>
        <p:spPr>
          <a:xfrm>
            <a:off x="6751318" y="5520756"/>
            <a:ext cx="9407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0x0918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749A253-E047-298B-DE1A-80C1001DF411}"/>
              </a:ext>
            </a:extLst>
          </p:cNvPr>
          <p:cNvSpPr txBox="1"/>
          <p:nvPr/>
        </p:nvSpPr>
        <p:spPr>
          <a:xfrm>
            <a:off x="5749928" y="5520756"/>
            <a:ext cx="9407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0640879-5013-2179-3120-C8A4DAC71BB5}"/>
              </a:ext>
            </a:extLst>
          </p:cNvPr>
          <p:cNvSpPr txBox="1"/>
          <p:nvPr/>
        </p:nvSpPr>
        <p:spPr>
          <a:xfrm>
            <a:off x="6747183" y="5963755"/>
            <a:ext cx="9407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0x091C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0F405125-9BF1-6ABB-9560-D1C0C829F8B7}"/>
              </a:ext>
            </a:extLst>
          </p:cNvPr>
          <p:cNvSpPr/>
          <p:nvPr/>
        </p:nvSpPr>
        <p:spPr>
          <a:xfrm>
            <a:off x="7687940" y="5939710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7206AD-3AD0-03D8-1AA1-6654752BA8BE}"/>
              </a:ext>
            </a:extLst>
          </p:cNvPr>
          <p:cNvSpPr txBox="1"/>
          <p:nvPr/>
        </p:nvSpPr>
        <p:spPr>
          <a:xfrm>
            <a:off x="5793150" y="5939754"/>
            <a:ext cx="9407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temp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DDF37D5B-BFEF-3E4C-24B5-B6A989FACC4B}"/>
              </a:ext>
            </a:extLst>
          </p:cNvPr>
          <p:cNvSpPr/>
          <p:nvPr/>
        </p:nvSpPr>
        <p:spPr>
          <a:xfrm>
            <a:off x="7683805" y="5943815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48" name="U-turn Arrow 47">
            <a:extLst>
              <a:ext uri="{FF2B5EF4-FFF2-40B4-BE49-F238E27FC236}">
                <a16:creationId xmlns:a16="http://schemas.microsoft.com/office/drawing/2014/main" id="{5ACE5C3D-B43D-A08D-D09A-FF8317D95DE2}"/>
              </a:ext>
            </a:extLst>
          </p:cNvPr>
          <p:cNvSpPr/>
          <p:nvPr/>
        </p:nvSpPr>
        <p:spPr>
          <a:xfrm rot="16200000">
            <a:off x="4464396" y="4243401"/>
            <a:ext cx="2718109" cy="388989"/>
          </a:xfrm>
          <a:prstGeom prst="uturnArrow">
            <a:avLst>
              <a:gd name="adj1" fmla="val 14286"/>
              <a:gd name="adj2" fmla="val 19535"/>
              <a:gd name="adj3" fmla="val 31149"/>
              <a:gd name="adj4" fmla="val 36099"/>
              <a:gd name="adj5" fmla="val 10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496CEA8F-2A22-CC4D-63DD-35D8CFC3A722}"/>
              </a:ext>
            </a:extLst>
          </p:cNvPr>
          <p:cNvSpPr/>
          <p:nvPr/>
        </p:nvSpPr>
        <p:spPr>
          <a:xfrm>
            <a:off x="7692075" y="2947673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8" name="Line Callout 2 7">
            <a:extLst>
              <a:ext uri="{FF2B5EF4-FFF2-40B4-BE49-F238E27FC236}">
                <a16:creationId xmlns:a16="http://schemas.microsoft.com/office/drawing/2014/main" id="{47BBF182-E515-2B6F-100B-E607633FE8BD}"/>
              </a:ext>
            </a:extLst>
          </p:cNvPr>
          <p:cNvSpPr/>
          <p:nvPr/>
        </p:nvSpPr>
        <p:spPr>
          <a:xfrm>
            <a:off x="10751904" y="2563764"/>
            <a:ext cx="1280324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587"/>
              <a:gd name="adj6" fmla="val -12252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itchFamily="2" charset="0"/>
              </a:rPr>
              <a:t>4 Bytes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9" name="Line Callout 2 8">
            <a:extLst>
              <a:ext uri="{FF2B5EF4-FFF2-40B4-BE49-F238E27FC236}">
                <a16:creationId xmlns:a16="http://schemas.microsoft.com/office/drawing/2014/main" id="{FB55CC6B-1FBF-070D-ED60-7373C2031F84}"/>
              </a:ext>
            </a:extLst>
          </p:cNvPr>
          <p:cNvSpPr/>
          <p:nvPr/>
        </p:nvSpPr>
        <p:spPr>
          <a:xfrm>
            <a:off x="10751905" y="3001090"/>
            <a:ext cx="1280323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521"/>
              <a:gd name="adj6" fmla="val -12248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itchFamily="2" charset="0"/>
              </a:rPr>
              <a:t>4 Bytes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10" name="Line Callout 2 9">
            <a:extLst>
              <a:ext uri="{FF2B5EF4-FFF2-40B4-BE49-F238E27FC236}">
                <a16:creationId xmlns:a16="http://schemas.microsoft.com/office/drawing/2014/main" id="{DD014BB8-DE6C-1C17-C06D-2DFFB142CCB8}"/>
              </a:ext>
            </a:extLst>
          </p:cNvPr>
          <p:cNvSpPr/>
          <p:nvPr/>
        </p:nvSpPr>
        <p:spPr>
          <a:xfrm>
            <a:off x="10766167" y="3556769"/>
            <a:ext cx="1280324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587"/>
              <a:gd name="adj6" fmla="val -12252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itchFamily="2" charset="0"/>
              </a:rPr>
              <a:t>4 Bytes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18" name="Line Callout 2 17">
            <a:extLst>
              <a:ext uri="{FF2B5EF4-FFF2-40B4-BE49-F238E27FC236}">
                <a16:creationId xmlns:a16="http://schemas.microsoft.com/office/drawing/2014/main" id="{4EDDECC5-D8A1-757B-35AA-4725C2E001E2}"/>
              </a:ext>
            </a:extLst>
          </p:cNvPr>
          <p:cNvSpPr/>
          <p:nvPr/>
        </p:nvSpPr>
        <p:spPr>
          <a:xfrm>
            <a:off x="10766168" y="3994095"/>
            <a:ext cx="1280323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521"/>
              <a:gd name="adj6" fmla="val -12248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itchFamily="2" charset="0"/>
              </a:rPr>
              <a:t>4 Bytes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29" name="Line Callout 2 28">
            <a:extLst>
              <a:ext uri="{FF2B5EF4-FFF2-40B4-BE49-F238E27FC236}">
                <a16:creationId xmlns:a16="http://schemas.microsoft.com/office/drawing/2014/main" id="{533538E8-C73E-AB7B-BAEA-C2226140A99B}"/>
              </a:ext>
            </a:extLst>
          </p:cNvPr>
          <p:cNvSpPr/>
          <p:nvPr/>
        </p:nvSpPr>
        <p:spPr>
          <a:xfrm>
            <a:off x="10766167" y="4506060"/>
            <a:ext cx="1280324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587"/>
              <a:gd name="adj6" fmla="val -121172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itchFamily="2" charset="0"/>
              </a:rPr>
              <a:t>4 Bytes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57" name="Line Callout 2 56">
            <a:extLst>
              <a:ext uri="{FF2B5EF4-FFF2-40B4-BE49-F238E27FC236}">
                <a16:creationId xmlns:a16="http://schemas.microsoft.com/office/drawing/2014/main" id="{4CA32733-A502-FEFB-D34E-B97BBAA72804}"/>
              </a:ext>
            </a:extLst>
          </p:cNvPr>
          <p:cNvSpPr/>
          <p:nvPr/>
        </p:nvSpPr>
        <p:spPr>
          <a:xfrm>
            <a:off x="10751904" y="5994576"/>
            <a:ext cx="1280323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521"/>
              <a:gd name="adj6" fmla="val -119112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itchFamily="2" charset="0"/>
              </a:rPr>
              <a:t>4 Bytes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63" name="Line Callout 2 62">
            <a:extLst>
              <a:ext uri="{FF2B5EF4-FFF2-40B4-BE49-F238E27FC236}">
                <a16:creationId xmlns:a16="http://schemas.microsoft.com/office/drawing/2014/main" id="{742F6534-512F-BF7C-FB5D-358B548497F5}"/>
              </a:ext>
            </a:extLst>
          </p:cNvPr>
          <p:cNvSpPr/>
          <p:nvPr/>
        </p:nvSpPr>
        <p:spPr>
          <a:xfrm>
            <a:off x="10751904" y="5098338"/>
            <a:ext cx="1280323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864"/>
              <a:gd name="adj6" fmla="val -1167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itchFamily="2" charset="0"/>
              </a:rPr>
              <a:t>8 Bytes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int*</a:t>
            </a:r>
            <a:endParaRPr lang="en-US" sz="1400" dirty="0">
              <a:latin typeface="Helvetica" pitchFamily="2" charset="0"/>
            </a:endParaRPr>
          </a:p>
        </p:txBody>
      </p:sp>
      <p:sp>
        <p:nvSpPr>
          <p:cNvPr id="69" name="Line Callout 2 68">
            <a:extLst>
              <a:ext uri="{FF2B5EF4-FFF2-40B4-BE49-F238E27FC236}">
                <a16:creationId xmlns:a16="http://schemas.microsoft.com/office/drawing/2014/main" id="{CAFF8A68-B9A1-6819-1132-56EBDACA429E}"/>
              </a:ext>
            </a:extLst>
          </p:cNvPr>
          <p:cNvSpPr/>
          <p:nvPr/>
        </p:nvSpPr>
        <p:spPr>
          <a:xfrm>
            <a:off x="10751904" y="5560936"/>
            <a:ext cx="1280323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864"/>
              <a:gd name="adj6" fmla="val -1167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itchFamily="2" charset="0"/>
              </a:rPr>
              <a:t>8 Bytes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int*</a:t>
            </a:r>
            <a:endParaRPr lang="en-US" sz="1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12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9" grpId="0"/>
      <p:bldP spid="20" grpId="0" animBg="1"/>
      <p:bldP spid="21" grpId="0"/>
      <p:bldP spid="23" grpId="0"/>
      <p:bldP spid="24" grpId="0" animBg="1"/>
      <p:bldP spid="25" grpId="0"/>
      <p:bldP spid="27" grpId="0" animBg="1"/>
      <p:bldP spid="30" grpId="0" animBg="1"/>
      <p:bldP spid="33" grpId="0" animBg="1"/>
      <p:bldP spid="36" grpId="0" animBg="1"/>
      <p:bldP spid="37" grpId="0" animBg="1"/>
      <p:bldP spid="38" grpId="0" animBg="1"/>
      <p:bldP spid="40" grpId="0"/>
      <p:bldP spid="41" grpId="0" animBg="1"/>
      <p:bldP spid="42" grpId="0"/>
      <p:bldP spid="44" grpId="0"/>
      <p:bldP spid="45" grpId="0" animBg="1"/>
      <p:bldP spid="46" grpId="0"/>
      <p:bldP spid="49" grpId="0"/>
      <p:bldP spid="50" grpId="0" animBg="1"/>
      <p:bldP spid="51" grpId="0"/>
      <p:bldP spid="32" grpId="0" animBg="1"/>
      <p:bldP spid="26" grpId="0" animBg="1"/>
      <p:bldP spid="31" grpId="0" animBg="1"/>
      <p:bldP spid="53" grpId="0" animBg="1"/>
      <p:bldP spid="54" grpId="0"/>
      <p:bldP spid="55" grpId="0"/>
      <p:bldP spid="59" grpId="0" animBg="1"/>
      <p:bldP spid="60" grpId="0"/>
      <p:bldP spid="61" grpId="0"/>
      <p:bldP spid="64" grpId="0"/>
      <p:bldP spid="65" grpId="0" animBg="1"/>
      <p:bldP spid="66" grpId="0"/>
      <p:bldP spid="68" grpId="0" animBg="1"/>
      <p:bldP spid="48" grpId="0" animBg="1"/>
      <p:bldP spid="58" grpId="0" animBg="1"/>
      <p:bldP spid="8" grpId="0" animBg="1"/>
      <p:bldP spid="9" grpId="0" animBg="1"/>
      <p:bldP spid="10" grpId="0" animBg="1"/>
      <p:bldP spid="18" grpId="0" animBg="1"/>
      <p:bldP spid="29" grpId="0" animBg="1"/>
      <p:bldP spid="57" grpId="0" animBg="1"/>
      <p:bldP spid="63" grpId="0" animBg="1"/>
      <p:bldP spid="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E845-1DA5-A8D2-9D8B-470F5AA6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77338-A90C-3AEE-D4CB-E07D1E67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Spring 2024-2025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5AD0E-9241-0992-AAF8-741FBCA8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CMPE124/ISYE223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BB855-85C4-4B45-7EFB-78AF6CC8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72AEC2-944A-18F9-EDF9-120E96C5FF51}"/>
              </a:ext>
            </a:extLst>
          </p:cNvPr>
          <p:cNvSpPr txBox="1">
            <a:spLocks/>
          </p:cNvSpPr>
          <p:nvPr/>
        </p:nvSpPr>
        <p:spPr>
          <a:xfrm>
            <a:off x="956441" y="1260156"/>
            <a:ext cx="7557832" cy="5096193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#include&lt;iostream&gt;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 int, int* 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int main( void 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int a=0, b;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for( int m=0; m&lt;2; m++ 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b=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m,&amp;a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b &lt;&lt; "\t" &lt;&lt; a &lt;&lt;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funct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 int s, int *k 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int 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s=s+2;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*k=*k+3;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a=5;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&lt;&lt; a &lt;&lt;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return 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3E833F-DAC4-13B5-34C7-598C555C64EA}"/>
              </a:ext>
            </a:extLst>
          </p:cNvPr>
          <p:cNvSpPr txBox="1">
            <a:spLocks/>
          </p:cNvSpPr>
          <p:nvPr/>
        </p:nvSpPr>
        <p:spPr>
          <a:xfrm>
            <a:off x="4308687" y="349114"/>
            <a:ext cx="2505626" cy="1742391"/>
          </a:xfrm>
          <a:prstGeom prst="rect">
            <a:avLst/>
          </a:prstGeom>
          <a:ln w="9525"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2 3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3 6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D9C31-3C32-6F7E-211C-47CF4DF53720}"/>
              </a:ext>
            </a:extLst>
          </p:cNvPr>
          <p:cNvSpPr txBox="1"/>
          <p:nvPr/>
        </p:nvSpPr>
        <p:spPr>
          <a:xfrm>
            <a:off x="6747182" y="2247116"/>
            <a:ext cx="94075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cs typeface="Consolas" panose="020B0609020204030204" pitchFamily="49" charset="0"/>
              </a:rPr>
              <a:t>address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50060-B643-8B74-1A7B-E66F4EC65806}"/>
              </a:ext>
            </a:extLst>
          </p:cNvPr>
          <p:cNvSpPr txBox="1"/>
          <p:nvPr/>
        </p:nvSpPr>
        <p:spPr>
          <a:xfrm>
            <a:off x="5438458" y="2247116"/>
            <a:ext cx="134763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  <a:effectLst/>
                <a:latin typeface="Helvetica" pitchFamily="2" charset="0"/>
                <a:cs typeface="Consolas" panose="020B0609020204030204" pitchFamily="49" charset="0"/>
              </a:rPr>
              <a:t>Variable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696061-E519-27F9-5056-F24C4326C0D1}"/>
              </a:ext>
            </a:extLst>
          </p:cNvPr>
          <p:cNvSpPr txBox="1"/>
          <p:nvPr/>
        </p:nvSpPr>
        <p:spPr>
          <a:xfrm>
            <a:off x="7871659" y="2247116"/>
            <a:ext cx="94075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cs typeface="Consolas" panose="020B0609020204030204" pitchFamily="49" charset="0"/>
              </a:rPr>
              <a:t>content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E878BC-6F45-A66B-8F5B-EACC6CFE0911}"/>
              </a:ext>
            </a:extLst>
          </p:cNvPr>
          <p:cNvSpPr txBox="1"/>
          <p:nvPr/>
        </p:nvSpPr>
        <p:spPr>
          <a:xfrm>
            <a:off x="6747183" y="3085711"/>
            <a:ext cx="9407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0x1008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912DC0B-9DEC-3A12-CA86-9B2AD07E2223}"/>
              </a:ext>
            </a:extLst>
          </p:cNvPr>
          <p:cNvSpPr/>
          <p:nvPr/>
        </p:nvSpPr>
        <p:spPr>
          <a:xfrm>
            <a:off x="7687940" y="3061666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E40241-2D57-1AFC-E974-39C61AEF7454}"/>
              </a:ext>
            </a:extLst>
          </p:cNvPr>
          <p:cNvSpPr txBox="1"/>
          <p:nvPr/>
        </p:nvSpPr>
        <p:spPr>
          <a:xfrm>
            <a:off x="5793150" y="3061710"/>
            <a:ext cx="9407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653389-03EA-8F9C-9B0B-D33CAA89C386}"/>
              </a:ext>
            </a:extLst>
          </p:cNvPr>
          <p:cNvSpPr txBox="1"/>
          <p:nvPr/>
        </p:nvSpPr>
        <p:spPr>
          <a:xfrm>
            <a:off x="6747183" y="2637295"/>
            <a:ext cx="9407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0x1004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90F4D02A-3312-32E2-6F15-AAC4B98BE934}"/>
              </a:ext>
            </a:extLst>
          </p:cNvPr>
          <p:cNvSpPr/>
          <p:nvPr/>
        </p:nvSpPr>
        <p:spPr>
          <a:xfrm>
            <a:off x="7687940" y="2613250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CEE6E0-E376-CDD7-C986-9F11521780D4}"/>
              </a:ext>
            </a:extLst>
          </p:cNvPr>
          <p:cNvSpPr txBox="1"/>
          <p:nvPr/>
        </p:nvSpPr>
        <p:spPr>
          <a:xfrm>
            <a:off x="5793150" y="2613294"/>
            <a:ext cx="9407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25" name="U-turn Arrow 24">
            <a:extLst>
              <a:ext uri="{FF2B5EF4-FFF2-40B4-BE49-F238E27FC236}">
                <a16:creationId xmlns:a16="http://schemas.microsoft.com/office/drawing/2014/main" id="{FE74A225-7673-D535-174D-75E742D58D1A}"/>
              </a:ext>
            </a:extLst>
          </p:cNvPr>
          <p:cNvSpPr/>
          <p:nvPr/>
        </p:nvSpPr>
        <p:spPr>
          <a:xfrm rot="16200000">
            <a:off x="4537996" y="3613968"/>
            <a:ext cx="2417666" cy="550817"/>
          </a:xfrm>
          <a:prstGeom prst="uturnArrow">
            <a:avLst>
              <a:gd name="adj1" fmla="val 14286"/>
              <a:gd name="adj2" fmla="val 19535"/>
              <a:gd name="adj3" fmla="val 31149"/>
              <a:gd name="adj4" fmla="val 36099"/>
              <a:gd name="adj5" fmla="val 10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ction Button: Custom 2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E058F6E-F6CD-1E06-3796-C2F3B312EAF9}"/>
              </a:ext>
            </a:extLst>
          </p:cNvPr>
          <p:cNvSpPr/>
          <p:nvPr/>
        </p:nvSpPr>
        <p:spPr>
          <a:xfrm>
            <a:off x="6022238" y="2600317"/>
            <a:ext cx="4703934" cy="1378185"/>
          </a:xfrm>
          <a:prstGeom prst="actionButtonBlank">
            <a:avLst/>
          </a:prstGeom>
          <a:solidFill>
            <a:srgbClr val="AE60E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558118-7381-BE81-290F-8F5E332F895D}"/>
              </a:ext>
            </a:extLst>
          </p:cNvPr>
          <p:cNvSpPr txBox="1"/>
          <p:nvPr/>
        </p:nvSpPr>
        <p:spPr>
          <a:xfrm>
            <a:off x="7776267" y="1721165"/>
            <a:ext cx="1630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memory</a:t>
            </a:r>
          </a:p>
        </p:txBody>
      </p:sp>
      <p:sp>
        <p:nvSpPr>
          <p:cNvPr id="29" name="Action Button: Custom 2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4D7F38F-554C-08B3-E994-1620754B691B}"/>
              </a:ext>
            </a:extLst>
          </p:cNvPr>
          <p:cNvSpPr/>
          <p:nvPr/>
        </p:nvSpPr>
        <p:spPr>
          <a:xfrm>
            <a:off x="6022238" y="4367454"/>
            <a:ext cx="4703934" cy="1355992"/>
          </a:xfrm>
          <a:prstGeom prst="actionButtonBlank">
            <a:avLst/>
          </a:prstGeom>
          <a:solidFill>
            <a:schemeClr val="accent6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5A6C64-8EE9-1265-5458-B6E6465EB19A}"/>
              </a:ext>
            </a:extLst>
          </p:cNvPr>
          <p:cNvSpPr txBox="1"/>
          <p:nvPr/>
        </p:nvSpPr>
        <p:spPr>
          <a:xfrm>
            <a:off x="6747183" y="4394269"/>
            <a:ext cx="9407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0x2202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02981F0-23AA-F16A-533D-8A5FE3A3D4E4}"/>
              </a:ext>
            </a:extLst>
          </p:cNvPr>
          <p:cNvSpPr/>
          <p:nvPr/>
        </p:nvSpPr>
        <p:spPr>
          <a:xfrm>
            <a:off x="7687940" y="4370224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1E5569-7902-47F2-2B1D-B034EBB9982A}"/>
              </a:ext>
            </a:extLst>
          </p:cNvPr>
          <p:cNvSpPr txBox="1"/>
          <p:nvPr/>
        </p:nvSpPr>
        <p:spPr>
          <a:xfrm>
            <a:off x="5793150" y="4370268"/>
            <a:ext cx="9407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419ADD-6B71-B688-BD83-CFE32B4E9F43}"/>
              </a:ext>
            </a:extLst>
          </p:cNvPr>
          <p:cNvSpPr txBox="1"/>
          <p:nvPr/>
        </p:nvSpPr>
        <p:spPr>
          <a:xfrm>
            <a:off x="6747183" y="3549039"/>
            <a:ext cx="9407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0x100C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99EAD85-EB46-A511-DACE-B119928EC4CF}"/>
              </a:ext>
            </a:extLst>
          </p:cNvPr>
          <p:cNvSpPr/>
          <p:nvPr/>
        </p:nvSpPr>
        <p:spPr>
          <a:xfrm>
            <a:off x="7687940" y="3524994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BDE8E5-DD6C-099A-930E-BE1BFA5305E9}"/>
              </a:ext>
            </a:extLst>
          </p:cNvPr>
          <p:cNvSpPr txBox="1"/>
          <p:nvPr/>
        </p:nvSpPr>
        <p:spPr>
          <a:xfrm>
            <a:off x="5793150" y="3525038"/>
            <a:ext cx="9407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C3A6FD3-956D-0A83-3C0C-522FC689E348}"/>
              </a:ext>
            </a:extLst>
          </p:cNvPr>
          <p:cNvSpPr/>
          <p:nvPr/>
        </p:nvSpPr>
        <p:spPr>
          <a:xfrm>
            <a:off x="7685082" y="2612486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74418FB-B7C0-5701-203B-067B8654A41B}"/>
              </a:ext>
            </a:extLst>
          </p:cNvPr>
          <p:cNvSpPr/>
          <p:nvPr/>
        </p:nvSpPr>
        <p:spPr>
          <a:xfrm>
            <a:off x="7677780" y="4827720"/>
            <a:ext cx="288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0x1004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4499AB-DF55-0777-024F-51B6C04DCC64}"/>
              </a:ext>
            </a:extLst>
          </p:cNvPr>
          <p:cNvSpPr txBox="1"/>
          <p:nvPr/>
        </p:nvSpPr>
        <p:spPr>
          <a:xfrm>
            <a:off x="6737023" y="4857444"/>
            <a:ext cx="9407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0x2206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D49EE08-A789-D9B0-C0CB-6F3C0092EC91}"/>
              </a:ext>
            </a:extLst>
          </p:cNvPr>
          <p:cNvSpPr txBox="1"/>
          <p:nvPr/>
        </p:nvSpPr>
        <p:spPr>
          <a:xfrm>
            <a:off x="5735633" y="4857444"/>
            <a:ext cx="9407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20E544-2142-C51F-AD09-43445E82BCE8}"/>
              </a:ext>
            </a:extLst>
          </p:cNvPr>
          <p:cNvSpPr txBox="1"/>
          <p:nvPr/>
        </p:nvSpPr>
        <p:spPr>
          <a:xfrm>
            <a:off x="6744325" y="5307709"/>
            <a:ext cx="9407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0x220E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F9F417B9-B431-008E-29B6-904A9D6B441C}"/>
              </a:ext>
            </a:extLst>
          </p:cNvPr>
          <p:cNvSpPr/>
          <p:nvPr/>
        </p:nvSpPr>
        <p:spPr>
          <a:xfrm>
            <a:off x="7685082" y="5283664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402F61-7DB6-CC3E-0024-7062F181BFCD}"/>
              </a:ext>
            </a:extLst>
          </p:cNvPr>
          <p:cNvSpPr txBox="1"/>
          <p:nvPr/>
        </p:nvSpPr>
        <p:spPr>
          <a:xfrm>
            <a:off x="5790292" y="5283708"/>
            <a:ext cx="9407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60" name="Action Button: Custom 5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87CAFAB-2D41-D14B-02D5-C03071C08F79}"/>
              </a:ext>
            </a:extLst>
          </p:cNvPr>
          <p:cNvSpPr/>
          <p:nvPr/>
        </p:nvSpPr>
        <p:spPr>
          <a:xfrm>
            <a:off x="956441" y="2386199"/>
            <a:ext cx="4147300" cy="1768356"/>
          </a:xfrm>
          <a:prstGeom prst="actionButtonBlank">
            <a:avLst/>
          </a:prstGeom>
          <a:solidFill>
            <a:srgbClr val="AE60E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85DA79A0-9F8B-AF7C-02AB-5C53E1DC23CB}"/>
              </a:ext>
            </a:extLst>
          </p:cNvPr>
          <p:cNvSpPr/>
          <p:nvPr/>
        </p:nvSpPr>
        <p:spPr>
          <a:xfrm>
            <a:off x="7677780" y="4363789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3699A05-6101-8281-E8EF-5D5DC8E86103}"/>
              </a:ext>
            </a:extLst>
          </p:cNvPr>
          <p:cNvSpPr/>
          <p:nvPr/>
        </p:nvSpPr>
        <p:spPr>
          <a:xfrm>
            <a:off x="7677780" y="5283663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6D82F20-BB40-761E-98F2-B888AC9DBF03}"/>
              </a:ext>
            </a:extLst>
          </p:cNvPr>
          <p:cNvSpPr/>
          <p:nvPr/>
        </p:nvSpPr>
        <p:spPr>
          <a:xfrm>
            <a:off x="7685082" y="3524993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B67528F8-FB40-92D9-7B63-A72BC6D187B1}"/>
              </a:ext>
            </a:extLst>
          </p:cNvPr>
          <p:cNvSpPr/>
          <p:nvPr/>
        </p:nvSpPr>
        <p:spPr>
          <a:xfrm>
            <a:off x="7685082" y="4372994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4AF1C54-B7F5-E979-3EA5-94805491BE70}"/>
              </a:ext>
            </a:extLst>
          </p:cNvPr>
          <p:cNvSpPr/>
          <p:nvPr/>
        </p:nvSpPr>
        <p:spPr>
          <a:xfrm>
            <a:off x="7684892" y="3530629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19707F1-DA45-F924-2FE7-C85667F1B6B8}"/>
              </a:ext>
            </a:extLst>
          </p:cNvPr>
          <p:cNvSpPr/>
          <p:nvPr/>
        </p:nvSpPr>
        <p:spPr>
          <a:xfrm>
            <a:off x="7700217" y="2609958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71447EA2-5837-C3FA-21B7-4E8899230834}"/>
              </a:ext>
            </a:extLst>
          </p:cNvPr>
          <p:cNvSpPr/>
          <p:nvPr/>
        </p:nvSpPr>
        <p:spPr>
          <a:xfrm>
            <a:off x="7682224" y="3070367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AE0A7576-C28D-F78A-DBE5-72F0C0525B3D}"/>
              </a:ext>
            </a:extLst>
          </p:cNvPr>
          <p:cNvSpPr/>
          <p:nvPr/>
        </p:nvSpPr>
        <p:spPr>
          <a:xfrm>
            <a:off x="7700217" y="3066268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64" name="Action Button: Custom 6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B624F78-F007-7DDC-EEC2-9FF53B4BE339}"/>
              </a:ext>
            </a:extLst>
          </p:cNvPr>
          <p:cNvSpPr/>
          <p:nvPr/>
        </p:nvSpPr>
        <p:spPr>
          <a:xfrm>
            <a:off x="966197" y="4284221"/>
            <a:ext cx="4147300" cy="1794397"/>
          </a:xfrm>
          <a:prstGeom prst="actionButtonBlank">
            <a:avLst/>
          </a:prstGeom>
          <a:solidFill>
            <a:schemeClr val="accent6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22D58561-A3F0-B944-BD10-A43AA44DD2E8}"/>
              </a:ext>
            </a:extLst>
          </p:cNvPr>
          <p:cNvSpPr/>
          <p:nvPr/>
        </p:nvSpPr>
        <p:spPr>
          <a:xfrm>
            <a:off x="7677780" y="4382920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3" name="Line Callout 2 2">
            <a:extLst>
              <a:ext uri="{FF2B5EF4-FFF2-40B4-BE49-F238E27FC236}">
                <a16:creationId xmlns:a16="http://schemas.microsoft.com/office/drawing/2014/main" id="{AC76C2F7-BC3B-6083-38E1-1C893D3A09CC}"/>
              </a:ext>
            </a:extLst>
          </p:cNvPr>
          <p:cNvSpPr/>
          <p:nvPr/>
        </p:nvSpPr>
        <p:spPr>
          <a:xfrm>
            <a:off x="10749046" y="2617239"/>
            <a:ext cx="1280324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587"/>
              <a:gd name="adj6" fmla="val -12252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itchFamily="2" charset="0"/>
              </a:rPr>
              <a:t>4 Bytes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11" name="Line Callout 2 10">
            <a:extLst>
              <a:ext uri="{FF2B5EF4-FFF2-40B4-BE49-F238E27FC236}">
                <a16:creationId xmlns:a16="http://schemas.microsoft.com/office/drawing/2014/main" id="{8DFFF02B-094C-D2C5-27C3-F27188C5FA4A}"/>
              </a:ext>
            </a:extLst>
          </p:cNvPr>
          <p:cNvSpPr/>
          <p:nvPr/>
        </p:nvSpPr>
        <p:spPr>
          <a:xfrm>
            <a:off x="10749047" y="3054565"/>
            <a:ext cx="1280323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521"/>
              <a:gd name="adj6" fmla="val -12248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itchFamily="2" charset="0"/>
              </a:rPr>
              <a:t>4 Bytes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12" name="Line Callout 2 11">
            <a:extLst>
              <a:ext uri="{FF2B5EF4-FFF2-40B4-BE49-F238E27FC236}">
                <a16:creationId xmlns:a16="http://schemas.microsoft.com/office/drawing/2014/main" id="{FDB0A57E-243E-813F-C701-A21149FB7CB6}"/>
              </a:ext>
            </a:extLst>
          </p:cNvPr>
          <p:cNvSpPr/>
          <p:nvPr/>
        </p:nvSpPr>
        <p:spPr>
          <a:xfrm>
            <a:off x="10749046" y="3566530"/>
            <a:ext cx="1280324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587"/>
              <a:gd name="adj6" fmla="val -121172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itchFamily="2" charset="0"/>
              </a:rPr>
              <a:t>4 Bytes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13" name="Line Callout 2 12">
            <a:extLst>
              <a:ext uri="{FF2B5EF4-FFF2-40B4-BE49-F238E27FC236}">
                <a16:creationId xmlns:a16="http://schemas.microsoft.com/office/drawing/2014/main" id="{C821970C-A665-72E1-68A9-22E92E52C185}"/>
              </a:ext>
            </a:extLst>
          </p:cNvPr>
          <p:cNvSpPr/>
          <p:nvPr/>
        </p:nvSpPr>
        <p:spPr>
          <a:xfrm>
            <a:off x="10748055" y="4391604"/>
            <a:ext cx="1280324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587"/>
              <a:gd name="adj6" fmla="val -121172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itchFamily="2" charset="0"/>
              </a:rPr>
              <a:t>4 Bytes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14" name="Line Callout 2 13">
            <a:extLst>
              <a:ext uri="{FF2B5EF4-FFF2-40B4-BE49-F238E27FC236}">
                <a16:creationId xmlns:a16="http://schemas.microsoft.com/office/drawing/2014/main" id="{D5A171D6-551A-0A23-2103-6A7E5AAED8AF}"/>
              </a:ext>
            </a:extLst>
          </p:cNvPr>
          <p:cNvSpPr/>
          <p:nvPr/>
        </p:nvSpPr>
        <p:spPr>
          <a:xfrm>
            <a:off x="10748055" y="5335470"/>
            <a:ext cx="1280324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587"/>
              <a:gd name="adj6" fmla="val -121172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itchFamily="2" charset="0"/>
              </a:rPr>
              <a:t>4 Bytes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26" name="Line Callout 2 25">
            <a:extLst>
              <a:ext uri="{FF2B5EF4-FFF2-40B4-BE49-F238E27FC236}">
                <a16:creationId xmlns:a16="http://schemas.microsoft.com/office/drawing/2014/main" id="{901E5C00-58D5-1EF4-7631-945149D9C0F0}"/>
              </a:ext>
            </a:extLst>
          </p:cNvPr>
          <p:cNvSpPr/>
          <p:nvPr/>
        </p:nvSpPr>
        <p:spPr>
          <a:xfrm>
            <a:off x="10748055" y="4878780"/>
            <a:ext cx="1280323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864"/>
              <a:gd name="adj6" fmla="val -1167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itchFamily="2" charset="0"/>
              </a:rPr>
              <a:t>8 Bytes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int*</a:t>
            </a:r>
            <a:endParaRPr lang="en-US" sz="1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06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20" grpId="0"/>
      <p:bldP spid="21" grpId="0" animBg="1"/>
      <p:bldP spid="22" grpId="0"/>
      <p:bldP spid="25" grpId="0" animBg="1"/>
      <p:bldP spid="29" grpId="0" animBg="1"/>
      <p:bldP spid="30" grpId="0"/>
      <p:bldP spid="31" grpId="0" animBg="1"/>
      <p:bldP spid="32" grpId="0"/>
      <p:bldP spid="34" grpId="0"/>
      <p:bldP spid="35" grpId="0" animBg="1"/>
      <p:bldP spid="36" grpId="0"/>
      <p:bldP spid="43" grpId="0" animBg="1"/>
      <p:bldP spid="45" grpId="0" animBg="1"/>
      <p:bldP spid="46" grpId="0"/>
      <p:bldP spid="47" grpId="0"/>
      <p:bldP spid="53" grpId="0"/>
      <p:bldP spid="54" grpId="0" animBg="1"/>
      <p:bldP spid="55" grpId="0"/>
      <p:bldP spid="61" grpId="0" animBg="1"/>
      <p:bldP spid="42" grpId="0" animBg="1"/>
      <p:bldP spid="44" grpId="0" animBg="1"/>
      <p:bldP spid="57" grpId="0" animBg="1"/>
      <p:bldP spid="23" grpId="0" animBg="1"/>
      <p:bldP spid="59" grpId="0" animBg="1"/>
      <p:bldP spid="62" grpId="0" animBg="1"/>
      <p:bldP spid="63" grpId="0" animBg="1"/>
      <p:bldP spid="64" grpId="0" animBg="1"/>
      <p:bldP spid="65" grpId="0" animBg="1"/>
      <p:bldP spid="3" grpId="0" animBg="1"/>
      <p:bldP spid="11" grpId="0" animBg="1"/>
      <p:bldP spid="12" grpId="0" animBg="1"/>
      <p:bldP spid="13" grpId="0" animBg="1"/>
      <p:bldP spid="14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6B19-4F2B-735C-DA62-5867EBE36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EDFD6-401F-E9FA-FBC4-85AFB251C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 pointer is a variable that contains the address of a variable.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 pointer contains the address of the first byte in memory occupied by the variable it is pointing to.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E7D43-2CB1-5FEB-A734-97BDA2C4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Spring 2024-2025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3CF5E-ACB5-6514-99EA-8CBE798E8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CMPE124/ISYE223 ALGORITHMS AND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B6442-76EE-225B-1703-0D5C3A72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6B19-4F2B-735C-DA62-5867EBE36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EDFD6-401F-E9FA-FBC4-85AFB251C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0819" y="1590068"/>
            <a:ext cx="1637581" cy="1236752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E7D43-2CB1-5FEB-A734-97BDA2C4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Spring 2024-2025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3CF5E-ACB5-6514-99EA-8CBE798E8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CMPE124/ISYE223 ALGORITHMS AND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B6442-76EE-225B-1703-0D5C3A72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3</a:t>
            </a:fld>
            <a:endParaRPr lang="en-US"/>
          </a:p>
        </p:txBody>
      </p:sp>
      <p:sp>
        <p:nvSpPr>
          <p:cNvPr id="7" name="Line Callout 2 6">
            <a:extLst>
              <a:ext uri="{FF2B5EF4-FFF2-40B4-BE49-F238E27FC236}">
                <a16:creationId xmlns:a16="http://schemas.microsoft.com/office/drawing/2014/main" id="{15707C64-8A88-878F-05DD-13C32398F410}"/>
              </a:ext>
            </a:extLst>
          </p:cNvPr>
          <p:cNvSpPr/>
          <p:nvPr/>
        </p:nvSpPr>
        <p:spPr>
          <a:xfrm>
            <a:off x="5313872" y="1443268"/>
            <a:ext cx="6383546" cy="99270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8744"/>
              <a:gd name="adj6" fmla="val -3291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pitchFamily="2" charset="0"/>
              </a:rPr>
              <a:t>Address operator.</a:t>
            </a:r>
          </a:p>
          <a:p>
            <a:pPr algn="ctr"/>
            <a:r>
              <a:rPr lang="en-US" sz="2000" dirty="0">
                <a:latin typeface="Helvetica" pitchFamily="2" charset="0"/>
              </a:rPr>
              <a:t>Gives the address of a variable</a:t>
            </a:r>
          </a:p>
        </p:txBody>
      </p:sp>
      <p:sp>
        <p:nvSpPr>
          <p:cNvPr id="8" name="Line Callout 2 7">
            <a:extLst>
              <a:ext uri="{FF2B5EF4-FFF2-40B4-BE49-F238E27FC236}">
                <a16:creationId xmlns:a16="http://schemas.microsoft.com/office/drawing/2014/main" id="{5C8978EC-43EF-B34A-8E43-36F6B313C09D}"/>
              </a:ext>
            </a:extLst>
          </p:cNvPr>
          <p:cNvSpPr/>
          <p:nvPr/>
        </p:nvSpPr>
        <p:spPr>
          <a:xfrm>
            <a:off x="5313872" y="3429321"/>
            <a:ext cx="6383546" cy="99270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7006"/>
              <a:gd name="adj6" fmla="val -3065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atin typeface="Helvetica" pitchFamily="2" charset="0"/>
              </a:rPr>
              <a:t>indirection</a:t>
            </a:r>
            <a:r>
              <a:rPr lang="en-US" sz="2000" dirty="0">
                <a:latin typeface="Helvetica" pitchFamily="2" charset="0"/>
              </a:rPr>
              <a:t> or </a:t>
            </a:r>
            <a:r>
              <a:rPr lang="en-US" sz="2000" i="1" dirty="0">
                <a:latin typeface="Helvetica" pitchFamily="2" charset="0"/>
              </a:rPr>
              <a:t>dereferencing</a:t>
            </a:r>
            <a:r>
              <a:rPr lang="en-US" sz="2000" dirty="0">
                <a:latin typeface="Helvetica" pitchFamily="2" charset="0"/>
              </a:rPr>
              <a:t> operator.</a:t>
            </a:r>
          </a:p>
          <a:p>
            <a:pPr algn="ctr"/>
            <a:r>
              <a:rPr lang="en-US" sz="2000" dirty="0">
                <a:latin typeface="Helvetica" pitchFamily="2" charset="0"/>
              </a:rPr>
              <a:t>Gives the contents of location pointed to by a pointer.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6140DAD-6DD9-EAF2-65C7-6498731CA48B}"/>
              </a:ext>
            </a:extLst>
          </p:cNvPr>
          <p:cNvSpPr txBox="1">
            <a:spLocks/>
          </p:cNvSpPr>
          <p:nvPr/>
        </p:nvSpPr>
        <p:spPr>
          <a:xfrm>
            <a:off x="2070819" y="3659786"/>
            <a:ext cx="1637581" cy="12367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79467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26B19-4F2B-735C-DA62-5867EBE36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EDFD6-401F-E9FA-FBC4-85AFB251C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813"/>
            <a:ext cx="6209581" cy="16033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General form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dataType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*identifier;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E7D43-2CB1-5FEB-A734-97BDA2C4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Spring 2024-2025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3CF5E-ACB5-6514-99EA-8CBE798E8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CMPE124/ISYE223 ALGORITHMS AND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B6442-76EE-225B-1703-0D5C3A72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BC7E6C-95E9-8E61-4DB8-F747D4A0EC3A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4561936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/>
              <a:t>Example: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int *p;</a:t>
            </a:r>
          </a:p>
        </p:txBody>
      </p:sp>
      <p:sp>
        <p:nvSpPr>
          <p:cNvPr id="8" name="Line Callout 2 7">
            <a:extLst>
              <a:ext uri="{FF2B5EF4-FFF2-40B4-BE49-F238E27FC236}">
                <a16:creationId xmlns:a16="http://schemas.microsoft.com/office/drawing/2014/main" id="{95232CE4-47FF-ED49-70C9-13B23F89E677}"/>
              </a:ext>
            </a:extLst>
          </p:cNvPr>
          <p:cNvSpPr/>
          <p:nvPr/>
        </p:nvSpPr>
        <p:spPr>
          <a:xfrm>
            <a:off x="8548777" y="1601270"/>
            <a:ext cx="3252159" cy="99270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8717"/>
              <a:gd name="adj6" fmla="val -5104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" pitchFamily="2" charset="0"/>
              </a:rPr>
              <a:t>Declares a variable of a pointer to </a:t>
            </a:r>
            <a:r>
              <a:rPr lang="en-US" sz="2400" dirty="0" err="1">
                <a:latin typeface="Helvetica" pitchFamily="2" charset="0"/>
              </a:rPr>
              <a:t>dataType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9" name="Line Callout 2 8">
            <a:extLst>
              <a:ext uri="{FF2B5EF4-FFF2-40B4-BE49-F238E27FC236}">
                <a16:creationId xmlns:a16="http://schemas.microsoft.com/office/drawing/2014/main" id="{85FAE031-4DF7-064C-31FE-6B71A91C0EC3}"/>
              </a:ext>
            </a:extLst>
          </p:cNvPr>
          <p:cNvSpPr/>
          <p:nvPr/>
        </p:nvSpPr>
        <p:spPr>
          <a:xfrm>
            <a:off x="7479102" y="3700204"/>
            <a:ext cx="4321834" cy="56382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3102"/>
              <a:gd name="adj6" fmla="val -5288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2400" dirty="0">
                <a:latin typeface="Helvetica" pitchFamily="2" charset="0"/>
              </a:rPr>
              <a:t> is a pointer to an integer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F5375DE-110E-2188-934C-8F76480DCFAA}"/>
              </a:ext>
            </a:extLst>
          </p:cNvPr>
          <p:cNvSpPr txBox="1">
            <a:spLocks/>
          </p:cNvSpPr>
          <p:nvPr/>
        </p:nvSpPr>
        <p:spPr>
          <a:xfrm>
            <a:off x="838200" y="5221796"/>
            <a:ext cx="10515600" cy="747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Every pointer points to a specific data type.</a:t>
            </a:r>
          </a:p>
        </p:txBody>
      </p:sp>
    </p:spTree>
    <p:extLst>
      <p:ext uri="{BB962C8B-B14F-4D97-AF65-F5344CB8AC3E}">
        <p14:creationId xmlns:p14="http://schemas.microsoft.com/office/powerpoint/2010/main" val="331455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E845-1DA5-A8D2-9D8B-470F5AA6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77338-A90C-3AEE-D4CB-E07D1E67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Spring 2024-2025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5AD0E-9241-0992-AAF8-741FBCA8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CMPE124/ISYE223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BB855-85C4-4B45-7EFB-78AF6CC8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72AEC2-944A-18F9-EDF9-120E96C5FF51}"/>
              </a:ext>
            </a:extLst>
          </p:cNvPr>
          <p:cNvSpPr txBox="1">
            <a:spLocks/>
          </p:cNvSpPr>
          <p:nvPr/>
        </p:nvSpPr>
        <p:spPr>
          <a:xfrm>
            <a:off x="956440" y="1260157"/>
            <a:ext cx="2430435" cy="2168843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int *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= 10;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EAAA7C2-0EA7-0966-4CCE-10B355FEEC59}"/>
              </a:ext>
            </a:extLst>
          </p:cNvPr>
          <p:cNvSpPr/>
          <p:nvPr/>
        </p:nvSpPr>
        <p:spPr>
          <a:xfrm>
            <a:off x="6445703" y="1970635"/>
            <a:ext cx="288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72988-E88E-D58E-B3FC-245921CA878F}"/>
              </a:ext>
            </a:extLst>
          </p:cNvPr>
          <p:cNvSpPr txBox="1"/>
          <p:nvPr/>
        </p:nvSpPr>
        <p:spPr>
          <a:xfrm>
            <a:off x="5504946" y="1994516"/>
            <a:ext cx="9407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5EDBEB-B06C-C25A-A3EE-1AA8F6083041}"/>
              </a:ext>
            </a:extLst>
          </p:cNvPr>
          <p:cNvSpPr txBox="1"/>
          <p:nvPr/>
        </p:nvSpPr>
        <p:spPr>
          <a:xfrm>
            <a:off x="4513388" y="1994516"/>
            <a:ext cx="9407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endParaRPr lang="en-GB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E246E2-B65C-A890-9562-DD162876C14A}"/>
              </a:ext>
            </a:extLst>
          </p:cNvPr>
          <p:cNvSpPr txBox="1"/>
          <p:nvPr/>
        </p:nvSpPr>
        <p:spPr>
          <a:xfrm>
            <a:off x="5504946" y="1529441"/>
            <a:ext cx="94075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cs typeface="Consolas" panose="020B0609020204030204" pitchFamily="49" charset="0"/>
              </a:rPr>
              <a:t>address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9D33EF-F2B5-B919-A187-561B9112DEA8}"/>
              </a:ext>
            </a:extLst>
          </p:cNvPr>
          <p:cNvSpPr txBox="1"/>
          <p:nvPr/>
        </p:nvSpPr>
        <p:spPr>
          <a:xfrm>
            <a:off x="4106509" y="1529441"/>
            <a:ext cx="134763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  <a:effectLst/>
                <a:latin typeface="Helvetica" pitchFamily="2" charset="0"/>
                <a:cs typeface="Consolas" panose="020B0609020204030204" pitchFamily="49" charset="0"/>
              </a:rPr>
              <a:t>Variable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98CD94-F803-AD27-86F5-DD149D0CDC1C}"/>
              </a:ext>
            </a:extLst>
          </p:cNvPr>
          <p:cNvSpPr txBox="1"/>
          <p:nvPr/>
        </p:nvSpPr>
        <p:spPr>
          <a:xfrm>
            <a:off x="6629423" y="1529441"/>
            <a:ext cx="94075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cs typeface="Consolas" panose="020B0609020204030204" pitchFamily="49" charset="0"/>
              </a:rPr>
              <a:t>content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327351F-CC33-9562-F5DA-5A2E764A322A}"/>
              </a:ext>
            </a:extLst>
          </p:cNvPr>
          <p:cNvSpPr/>
          <p:nvPr/>
        </p:nvSpPr>
        <p:spPr>
          <a:xfrm>
            <a:off x="6445704" y="2418507"/>
            <a:ext cx="1440000" cy="44787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327C08-098F-122D-604F-9C8C4ACF9E99}"/>
              </a:ext>
            </a:extLst>
          </p:cNvPr>
          <p:cNvSpPr txBox="1"/>
          <p:nvPr/>
        </p:nvSpPr>
        <p:spPr>
          <a:xfrm>
            <a:off x="5504946" y="2442388"/>
            <a:ext cx="9407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0x1008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71D40BA-8A33-6571-52B1-EF1A51AFB778}"/>
              </a:ext>
            </a:extLst>
          </p:cNvPr>
          <p:cNvSpPr/>
          <p:nvPr/>
        </p:nvSpPr>
        <p:spPr>
          <a:xfrm>
            <a:off x="6445703" y="1970633"/>
            <a:ext cx="288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0x100C</a:t>
            </a:r>
          </a:p>
        </p:txBody>
      </p:sp>
      <p:sp>
        <p:nvSpPr>
          <p:cNvPr id="24" name="Line Callout 2 23">
            <a:extLst>
              <a:ext uri="{FF2B5EF4-FFF2-40B4-BE49-F238E27FC236}">
                <a16:creationId xmlns:a16="http://schemas.microsoft.com/office/drawing/2014/main" id="{B4CCE9BE-5572-480E-7284-571DFDF47F43}"/>
              </a:ext>
            </a:extLst>
          </p:cNvPr>
          <p:cNvSpPr/>
          <p:nvPr/>
        </p:nvSpPr>
        <p:spPr>
          <a:xfrm>
            <a:off x="9737113" y="2005182"/>
            <a:ext cx="1032989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433"/>
              <a:gd name="adj6" fmla="val -3519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8 Bytes</a:t>
            </a:r>
          </a:p>
        </p:txBody>
      </p:sp>
      <p:sp>
        <p:nvSpPr>
          <p:cNvPr id="25" name="Line Callout 2 24">
            <a:extLst>
              <a:ext uri="{FF2B5EF4-FFF2-40B4-BE49-F238E27FC236}">
                <a16:creationId xmlns:a16="http://schemas.microsoft.com/office/drawing/2014/main" id="{F54A41E9-F30E-65D5-F805-47D7E55E5426}"/>
              </a:ext>
            </a:extLst>
          </p:cNvPr>
          <p:cNvSpPr/>
          <p:nvPr/>
        </p:nvSpPr>
        <p:spPr>
          <a:xfrm>
            <a:off x="9737114" y="2501774"/>
            <a:ext cx="1032989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587"/>
              <a:gd name="adj6" fmla="val -166563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4 Bytes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346F46-E926-96F3-A3E2-B56338A504A5}"/>
              </a:ext>
            </a:extLst>
          </p:cNvPr>
          <p:cNvSpPr txBox="1"/>
          <p:nvPr/>
        </p:nvSpPr>
        <p:spPr>
          <a:xfrm>
            <a:off x="5504946" y="2890261"/>
            <a:ext cx="9407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0x100C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E610320-83AD-31D7-18D4-6087CB9A04A6}"/>
              </a:ext>
            </a:extLst>
          </p:cNvPr>
          <p:cNvSpPr/>
          <p:nvPr/>
        </p:nvSpPr>
        <p:spPr>
          <a:xfrm>
            <a:off x="6445703" y="2866216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157027-400F-722E-E704-A3B33F3DA094}"/>
              </a:ext>
            </a:extLst>
          </p:cNvPr>
          <p:cNvSpPr txBox="1"/>
          <p:nvPr/>
        </p:nvSpPr>
        <p:spPr>
          <a:xfrm>
            <a:off x="4564187" y="2833036"/>
            <a:ext cx="9407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5" name="Line Callout 2 34">
            <a:extLst>
              <a:ext uri="{FF2B5EF4-FFF2-40B4-BE49-F238E27FC236}">
                <a16:creationId xmlns:a16="http://schemas.microsoft.com/office/drawing/2014/main" id="{2F1F0A04-6FDC-C740-7CB7-1A66E602E5DA}"/>
              </a:ext>
            </a:extLst>
          </p:cNvPr>
          <p:cNvSpPr/>
          <p:nvPr/>
        </p:nvSpPr>
        <p:spPr>
          <a:xfrm>
            <a:off x="9737114" y="2960446"/>
            <a:ext cx="1032989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587"/>
              <a:gd name="adj6" fmla="val -16656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4 Bytes</a:t>
            </a:r>
          </a:p>
        </p:txBody>
      </p:sp>
      <p:sp>
        <p:nvSpPr>
          <p:cNvPr id="36" name="Line Callout 2 35">
            <a:extLst>
              <a:ext uri="{FF2B5EF4-FFF2-40B4-BE49-F238E27FC236}">
                <a16:creationId xmlns:a16="http://schemas.microsoft.com/office/drawing/2014/main" id="{D4E16AAB-C574-F348-46B1-8A59C12463F6}"/>
              </a:ext>
            </a:extLst>
          </p:cNvPr>
          <p:cNvSpPr/>
          <p:nvPr/>
        </p:nvSpPr>
        <p:spPr>
          <a:xfrm>
            <a:off x="8479766" y="3798124"/>
            <a:ext cx="3382158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7343"/>
              <a:gd name="adj6" fmla="val -68682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</a:rPr>
              <a:t>Address is in Hexadecimal notation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BD940B6-964F-2C9F-8406-CBCD655BB95A}"/>
              </a:ext>
            </a:extLst>
          </p:cNvPr>
          <p:cNvSpPr/>
          <p:nvPr/>
        </p:nvSpPr>
        <p:spPr>
          <a:xfrm>
            <a:off x="6445703" y="2866215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BA040F94-8909-EAC5-FEB3-26AC42F65BC6}"/>
              </a:ext>
            </a:extLst>
          </p:cNvPr>
          <p:cNvSpPr txBox="1">
            <a:spLocks/>
          </p:cNvSpPr>
          <p:nvPr/>
        </p:nvSpPr>
        <p:spPr>
          <a:xfrm>
            <a:off x="956440" y="4346576"/>
            <a:ext cx="9990234" cy="1630520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>
                <a:latin typeface="Helvetica" pitchFamily="2" charset="0"/>
                <a:cs typeface="Consolas" panose="020B0609020204030204" pitchFamily="49" charset="0"/>
              </a:rPr>
              <a:t>gives the address of variable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0x100C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iPtr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>
                <a:latin typeface="Helvetica" pitchFamily="2" charset="0"/>
                <a:cs typeface="Consolas" panose="020B0609020204030204" pitchFamily="49" charset="0"/>
              </a:rPr>
              <a:t>contains the address of variable </a:t>
            </a: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0x100C</a:t>
            </a: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4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>
                <a:latin typeface="Helvetica" pitchFamily="2" charset="0"/>
                <a:cs typeface="Consolas" panose="020B0609020204030204" pitchFamily="49" charset="0"/>
              </a:rPr>
              <a:t>contains the integer value 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</p:txBody>
      </p:sp>
      <p:sp>
        <p:nvSpPr>
          <p:cNvPr id="10" name="Action Button: Custom 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6CD70B3-DB5C-60D5-3603-4E0EFBD81CF3}"/>
              </a:ext>
            </a:extLst>
          </p:cNvPr>
          <p:cNvSpPr/>
          <p:nvPr/>
        </p:nvSpPr>
        <p:spPr>
          <a:xfrm>
            <a:off x="5529057" y="1367008"/>
            <a:ext cx="3934120" cy="2335747"/>
          </a:xfrm>
          <a:prstGeom prst="actionButtonBlank">
            <a:avLst/>
          </a:prstGeom>
          <a:solidFill>
            <a:srgbClr val="AE60E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18388-786C-52EF-4713-45F14813AF80}"/>
              </a:ext>
            </a:extLst>
          </p:cNvPr>
          <p:cNvSpPr txBox="1"/>
          <p:nvPr/>
        </p:nvSpPr>
        <p:spPr>
          <a:xfrm>
            <a:off x="6520615" y="841057"/>
            <a:ext cx="1559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memory</a:t>
            </a:r>
          </a:p>
        </p:txBody>
      </p:sp>
      <p:sp>
        <p:nvSpPr>
          <p:cNvPr id="12" name="Line Callout 2 11">
            <a:extLst>
              <a:ext uri="{FF2B5EF4-FFF2-40B4-BE49-F238E27FC236}">
                <a16:creationId xmlns:a16="http://schemas.microsoft.com/office/drawing/2014/main" id="{396F23AD-2334-4CD1-8E80-0F570D7D2E0F}"/>
              </a:ext>
            </a:extLst>
          </p:cNvPr>
          <p:cNvSpPr/>
          <p:nvPr/>
        </p:nvSpPr>
        <p:spPr>
          <a:xfrm>
            <a:off x="11110110" y="2811720"/>
            <a:ext cx="1081890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2918"/>
              <a:gd name="adj6" fmla="val -3842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itchFamily="2" charset="0"/>
              </a:rPr>
              <a:t>size of int</a:t>
            </a:r>
          </a:p>
        </p:txBody>
      </p:sp>
      <p:sp>
        <p:nvSpPr>
          <p:cNvPr id="13" name="Line Callout 2 12">
            <a:extLst>
              <a:ext uri="{FF2B5EF4-FFF2-40B4-BE49-F238E27FC236}">
                <a16:creationId xmlns:a16="http://schemas.microsoft.com/office/drawing/2014/main" id="{41DD6A0F-16F6-1A55-6FD1-F5215609AB1B}"/>
              </a:ext>
            </a:extLst>
          </p:cNvPr>
          <p:cNvSpPr/>
          <p:nvPr/>
        </p:nvSpPr>
        <p:spPr>
          <a:xfrm>
            <a:off x="11111467" y="2329624"/>
            <a:ext cx="897709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2918"/>
              <a:gd name="adj6" fmla="val -3842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itchFamily="2" charset="0"/>
              </a:rPr>
              <a:t>blank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14" name="Line Callout 2 13">
            <a:extLst>
              <a:ext uri="{FF2B5EF4-FFF2-40B4-BE49-F238E27FC236}">
                <a16:creationId xmlns:a16="http://schemas.microsoft.com/office/drawing/2014/main" id="{CCB45789-9E7F-3F87-8825-3B397460A3A1}"/>
              </a:ext>
            </a:extLst>
          </p:cNvPr>
          <p:cNvSpPr/>
          <p:nvPr/>
        </p:nvSpPr>
        <p:spPr>
          <a:xfrm>
            <a:off x="11110110" y="1364277"/>
            <a:ext cx="899066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3701"/>
              <a:gd name="adj6" fmla="val -67064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size of pointer</a:t>
            </a:r>
          </a:p>
        </p:txBody>
      </p:sp>
      <p:sp>
        <p:nvSpPr>
          <p:cNvPr id="15" name="U-turn Arrow 14">
            <a:extLst>
              <a:ext uri="{FF2B5EF4-FFF2-40B4-BE49-F238E27FC236}">
                <a16:creationId xmlns:a16="http://schemas.microsoft.com/office/drawing/2014/main" id="{155BA854-5C9C-76E4-74C3-AA074A67DFDC}"/>
              </a:ext>
            </a:extLst>
          </p:cNvPr>
          <p:cNvSpPr/>
          <p:nvPr/>
        </p:nvSpPr>
        <p:spPr>
          <a:xfrm rot="16200000" flipH="1">
            <a:off x="3926090" y="2449694"/>
            <a:ext cx="1017919" cy="463681"/>
          </a:xfrm>
          <a:prstGeom prst="uturnArrow">
            <a:avLst>
              <a:gd name="adj1" fmla="val 14286"/>
              <a:gd name="adj2" fmla="val 25000"/>
              <a:gd name="adj3" fmla="val 32143"/>
              <a:gd name="adj4" fmla="val 39881"/>
              <a:gd name="adj5" fmla="val 10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33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/>
      <p:bldP spid="16" grpId="0"/>
      <p:bldP spid="17" grpId="0"/>
      <p:bldP spid="18" grpId="0"/>
      <p:bldP spid="19" grpId="0" animBg="1"/>
      <p:bldP spid="20" grpId="0"/>
      <p:bldP spid="23" grpId="0" animBg="1"/>
      <p:bldP spid="24" grpId="0" animBg="1"/>
      <p:bldP spid="25" grpId="0" animBg="1"/>
      <p:bldP spid="27" grpId="0"/>
      <p:bldP spid="31" grpId="0" animBg="1"/>
      <p:bldP spid="33" grpId="0"/>
      <p:bldP spid="35" grpId="0" animBg="1"/>
      <p:bldP spid="36" grpId="0" animBg="1"/>
      <p:bldP spid="2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E845-1DA5-A8D2-9D8B-470F5AA6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77338-A90C-3AEE-D4CB-E07D1E67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Spring 2024-2025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5AD0E-9241-0992-AAF8-741FBCA8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CMPE124/ISYE223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BB855-85C4-4B45-7EFB-78AF6CC8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72AEC2-944A-18F9-EDF9-120E96C5FF51}"/>
              </a:ext>
            </a:extLst>
          </p:cNvPr>
          <p:cNvSpPr txBox="1">
            <a:spLocks/>
          </p:cNvSpPr>
          <p:nvPr/>
        </p:nvSpPr>
        <p:spPr>
          <a:xfrm>
            <a:off x="257701" y="895656"/>
            <a:ext cx="7813090" cy="4122726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 void 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n=44;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*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"n   : " &lt;&lt; n &lt;&lt;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"&amp;n  : " &lt;&lt; &amp;n &lt;&lt;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 &amp;n;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: "  &lt;&lt;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&lt;&lt;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"*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: " &lt;&lt; *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"&amp;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: " &lt;&lt; &amp;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2F0C7-EB6C-A8E8-8AF2-AE2EEC679BEE}"/>
              </a:ext>
            </a:extLst>
          </p:cNvPr>
          <p:cNvSpPr txBox="1">
            <a:spLocks/>
          </p:cNvSpPr>
          <p:nvPr/>
        </p:nvSpPr>
        <p:spPr>
          <a:xfrm>
            <a:off x="9130527" y="1261500"/>
            <a:ext cx="2505626" cy="2537719"/>
          </a:xfrm>
          <a:prstGeom prst="rect">
            <a:avLst/>
          </a:prstGeom>
          <a:ln w="9525"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n   : 44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&amp;n  : 0x0064fddc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  : 0x0064fddc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: 44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: 0x0064fde0</a:t>
            </a:r>
          </a:p>
        </p:txBody>
      </p:sp>
      <p:sp>
        <p:nvSpPr>
          <p:cNvPr id="12" name="Line Callout 2 11">
            <a:extLst>
              <a:ext uri="{FF2B5EF4-FFF2-40B4-BE49-F238E27FC236}">
                <a16:creationId xmlns:a16="http://schemas.microsoft.com/office/drawing/2014/main" id="{F7E8F49F-4827-7965-DDD4-ECF0B817CBC4}"/>
              </a:ext>
            </a:extLst>
          </p:cNvPr>
          <p:cNvSpPr/>
          <p:nvPr/>
        </p:nvSpPr>
        <p:spPr>
          <a:xfrm>
            <a:off x="4164245" y="625520"/>
            <a:ext cx="3906545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50187"/>
              <a:gd name="adj6" fmla="val -6207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r>
              <a:rPr lang="en-US" sz="1600" dirty="0">
                <a:latin typeface="Helvetica" pitchFamily="2" charset="0"/>
              </a:rPr>
              <a:t> is declared as a pointer to an integer</a:t>
            </a:r>
          </a:p>
        </p:txBody>
      </p:sp>
      <p:sp>
        <p:nvSpPr>
          <p:cNvPr id="13" name="Line Callout 2 12">
            <a:extLst>
              <a:ext uri="{FF2B5EF4-FFF2-40B4-BE49-F238E27FC236}">
                <a16:creationId xmlns:a16="http://schemas.microsoft.com/office/drawing/2014/main" id="{C9BE8E67-EF6C-5FD3-418A-191C056904AC}"/>
              </a:ext>
            </a:extLst>
          </p:cNvPr>
          <p:cNvSpPr/>
          <p:nvPr/>
        </p:nvSpPr>
        <p:spPr>
          <a:xfrm>
            <a:off x="4164246" y="1153160"/>
            <a:ext cx="3906544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31291"/>
              <a:gd name="adj6" fmla="val -6187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r>
              <a:rPr lang="en-US" sz="1600" dirty="0">
                <a:latin typeface="Helvetica" pitchFamily="2" charset="0"/>
              </a:rPr>
              <a:t> contains address of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</p:txBody>
      </p:sp>
      <p:sp>
        <p:nvSpPr>
          <p:cNvPr id="14" name="Line Callout 2 13">
            <a:extLst>
              <a:ext uri="{FF2B5EF4-FFF2-40B4-BE49-F238E27FC236}">
                <a16:creationId xmlns:a16="http://schemas.microsoft.com/office/drawing/2014/main" id="{DBC96419-1290-81E8-16A4-B7067E6F1813}"/>
              </a:ext>
            </a:extLst>
          </p:cNvPr>
          <p:cNvSpPr/>
          <p:nvPr/>
        </p:nvSpPr>
        <p:spPr>
          <a:xfrm>
            <a:off x="4164245" y="1693635"/>
            <a:ext cx="4548433" cy="4999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2339"/>
              <a:gd name="adj6" fmla="val -2611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Helvetica" pitchFamily="2" charset="0"/>
              </a:rPr>
              <a:t>is the value at the  location pointed by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Line Callout 2 14">
            <a:extLst>
              <a:ext uri="{FF2B5EF4-FFF2-40B4-BE49-F238E27FC236}">
                <a16:creationId xmlns:a16="http://schemas.microsoft.com/office/drawing/2014/main" id="{F14CFAE1-D877-9A34-4560-BC93D9E413EC}"/>
              </a:ext>
            </a:extLst>
          </p:cNvPr>
          <p:cNvSpPr/>
          <p:nvPr/>
        </p:nvSpPr>
        <p:spPr>
          <a:xfrm>
            <a:off x="5014110" y="2869902"/>
            <a:ext cx="2809090" cy="37288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30671"/>
              <a:gd name="adj6" fmla="val -4150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</a:rPr>
              <a:t>address of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155C02-8D9D-DE0E-A07D-03026D63A2EA}"/>
              </a:ext>
            </a:extLst>
          </p:cNvPr>
          <p:cNvSpPr txBox="1"/>
          <p:nvPr/>
        </p:nvSpPr>
        <p:spPr>
          <a:xfrm>
            <a:off x="4815744" y="4209760"/>
            <a:ext cx="94075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cs typeface="Consolas" panose="020B0609020204030204" pitchFamily="49" charset="0"/>
              </a:rPr>
              <a:t>address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8D997A-D7A7-D92C-A272-FBB62A1FA0E3}"/>
              </a:ext>
            </a:extLst>
          </p:cNvPr>
          <p:cNvSpPr txBox="1"/>
          <p:nvPr/>
        </p:nvSpPr>
        <p:spPr>
          <a:xfrm>
            <a:off x="3333035" y="4209760"/>
            <a:ext cx="134763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  <a:effectLst/>
                <a:latin typeface="Helvetica" pitchFamily="2" charset="0"/>
                <a:cs typeface="Consolas" panose="020B0609020204030204" pitchFamily="49" charset="0"/>
              </a:rPr>
              <a:t>Variable name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FBD75D-7E31-6273-5780-E447FEDB5070}"/>
              </a:ext>
            </a:extLst>
          </p:cNvPr>
          <p:cNvSpPr txBox="1"/>
          <p:nvPr/>
        </p:nvSpPr>
        <p:spPr>
          <a:xfrm>
            <a:off x="6874851" y="4209760"/>
            <a:ext cx="94075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cs typeface="Consolas" panose="020B0609020204030204" pitchFamily="49" charset="0"/>
              </a:rPr>
              <a:t>content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65B18F9-9122-F700-2AD8-C1F1D8513501}"/>
              </a:ext>
            </a:extLst>
          </p:cNvPr>
          <p:cNvSpPr/>
          <p:nvPr/>
        </p:nvSpPr>
        <p:spPr>
          <a:xfrm>
            <a:off x="6704102" y="5149241"/>
            <a:ext cx="288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Line Callout 2 30">
            <a:extLst>
              <a:ext uri="{FF2B5EF4-FFF2-40B4-BE49-F238E27FC236}">
                <a16:creationId xmlns:a16="http://schemas.microsoft.com/office/drawing/2014/main" id="{E9CFACF7-3B79-905A-1283-5542AB6DE2D5}"/>
              </a:ext>
            </a:extLst>
          </p:cNvPr>
          <p:cNvSpPr/>
          <p:nvPr/>
        </p:nvSpPr>
        <p:spPr>
          <a:xfrm>
            <a:off x="9880059" y="5333565"/>
            <a:ext cx="1374094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888"/>
              <a:gd name="adj6" fmla="val -531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</a:rPr>
              <a:t>8 Bytes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82EC44-ADCE-2C39-9928-8882DD2405D8}"/>
              </a:ext>
            </a:extLst>
          </p:cNvPr>
          <p:cNvSpPr txBox="1"/>
          <p:nvPr/>
        </p:nvSpPr>
        <p:spPr>
          <a:xfrm>
            <a:off x="4594416" y="4719087"/>
            <a:ext cx="15601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0x0064fddc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976A44-6D29-4D18-6590-0AAD86E02AF6}"/>
              </a:ext>
            </a:extLst>
          </p:cNvPr>
          <p:cNvSpPr txBox="1"/>
          <p:nvPr/>
        </p:nvSpPr>
        <p:spPr>
          <a:xfrm>
            <a:off x="3653657" y="4714708"/>
            <a:ext cx="9407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</p:txBody>
      </p:sp>
      <p:sp>
        <p:nvSpPr>
          <p:cNvPr id="34" name="Line Callout 2 33">
            <a:extLst>
              <a:ext uri="{FF2B5EF4-FFF2-40B4-BE49-F238E27FC236}">
                <a16:creationId xmlns:a16="http://schemas.microsoft.com/office/drawing/2014/main" id="{8CBC7184-AEE3-B5B6-1339-E179B740F214}"/>
              </a:ext>
            </a:extLst>
          </p:cNvPr>
          <p:cNvSpPr/>
          <p:nvPr/>
        </p:nvSpPr>
        <p:spPr>
          <a:xfrm>
            <a:off x="9880059" y="4803064"/>
            <a:ext cx="1374094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239"/>
              <a:gd name="adj6" fmla="val -11470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</a:rPr>
              <a:t>4 Bytes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9BA7494-1C41-25A8-EBED-5657F4A86959}"/>
              </a:ext>
            </a:extLst>
          </p:cNvPr>
          <p:cNvSpPr/>
          <p:nvPr/>
        </p:nvSpPr>
        <p:spPr>
          <a:xfrm>
            <a:off x="6704102" y="4690826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44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9061AA-95AB-C154-9985-6F4601BE9701}"/>
              </a:ext>
            </a:extLst>
          </p:cNvPr>
          <p:cNvSpPr txBox="1"/>
          <p:nvPr/>
        </p:nvSpPr>
        <p:spPr>
          <a:xfrm>
            <a:off x="4594416" y="5153620"/>
            <a:ext cx="15601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0x0064fde0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421DB8-228B-3A63-096A-BFA1BD9D3067}"/>
              </a:ext>
            </a:extLst>
          </p:cNvPr>
          <p:cNvSpPr txBox="1"/>
          <p:nvPr/>
        </p:nvSpPr>
        <p:spPr>
          <a:xfrm>
            <a:off x="3653657" y="5149241"/>
            <a:ext cx="9407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pn</a:t>
            </a:r>
            <a:endParaRPr lang="en-GB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U-turn Arrow 37">
            <a:extLst>
              <a:ext uri="{FF2B5EF4-FFF2-40B4-BE49-F238E27FC236}">
                <a16:creationId xmlns:a16="http://schemas.microsoft.com/office/drawing/2014/main" id="{7D1AC501-2D5A-2DD8-BCF9-A5C19D8E6244}"/>
              </a:ext>
            </a:extLst>
          </p:cNvPr>
          <p:cNvSpPr/>
          <p:nvPr/>
        </p:nvSpPr>
        <p:spPr>
          <a:xfrm rot="16200000">
            <a:off x="3328133" y="4915963"/>
            <a:ext cx="677514" cy="432134"/>
          </a:xfrm>
          <a:prstGeom prst="uturnArrow">
            <a:avLst>
              <a:gd name="adj1" fmla="val 14286"/>
              <a:gd name="adj2" fmla="val 25000"/>
              <a:gd name="adj3" fmla="val 32143"/>
              <a:gd name="adj4" fmla="val 39881"/>
              <a:gd name="adj5" fmla="val 10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Action Button: Custom 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EF62329-33CB-42AF-B5AD-95B9B9C1861A}"/>
              </a:ext>
            </a:extLst>
          </p:cNvPr>
          <p:cNvSpPr/>
          <p:nvPr/>
        </p:nvSpPr>
        <p:spPr>
          <a:xfrm>
            <a:off x="4680672" y="4089065"/>
            <a:ext cx="5126076" cy="1873279"/>
          </a:xfrm>
          <a:prstGeom prst="actionButtonBlank">
            <a:avLst/>
          </a:prstGeom>
          <a:solidFill>
            <a:srgbClr val="AE60E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170797-EFE8-342D-F33E-F9D0B84D298F}"/>
              </a:ext>
            </a:extLst>
          </p:cNvPr>
          <p:cNvSpPr txBox="1"/>
          <p:nvPr/>
        </p:nvSpPr>
        <p:spPr>
          <a:xfrm>
            <a:off x="5930324" y="3363478"/>
            <a:ext cx="2086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memory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5AA9C03-1091-E1DF-EAF8-C89F4AB23A5C}"/>
              </a:ext>
            </a:extLst>
          </p:cNvPr>
          <p:cNvSpPr/>
          <p:nvPr/>
        </p:nvSpPr>
        <p:spPr>
          <a:xfrm>
            <a:off x="6715241" y="5146810"/>
            <a:ext cx="288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0x0064fddc</a:t>
            </a:r>
          </a:p>
        </p:txBody>
      </p:sp>
    </p:spTree>
    <p:extLst>
      <p:ext uri="{BB962C8B-B14F-4D97-AF65-F5344CB8AC3E}">
        <p14:creationId xmlns:p14="http://schemas.microsoft.com/office/powerpoint/2010/main" val="120517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30" grpId="0" animBg="1"/>
      <p:bldP spid="31" grpId="0" animBg="1"/>
      <p:bldP spid="32" grpId="0"/>
      <p:bldP spid="33" grpId="0"/>
      <p:bldP spid="34" grpId="0" animBg="1"/>
      <p:bldP spid="35" grpId="0" animBg="1"/>
      <p:bldP spid="36" grpId="0"/>
      <p:bldP spid="37" grpId="0"/>
      <p:bldP spid="38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E845-1DA5-A8D2-9D8B-470F5AA6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77338-A90C-3AEE-D4CB-E07D1E67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Spring 2024-2025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5AD0E-9241-0992-AAF8-741FBCA8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CMPE124/ISYE223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BB855-85C4-4B45-7EFB-78AF6CC8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72AEC2-944A-18F9-EDF9-120E96C5FF51}"/>
              </a:ext>
            </a:extLst>
          </p:cNvPr>
          <p:cNvSpPr txBox="1">
            <a:spLocks/>
          </p:cNvSpPr>
          <p:nvPr/>
        </p:nvSpPr>
        <p:spPr>
          <a:xfrm>
            <a:off x="956440" y="1260157"/>
            <a:ext cx="3465066" cy="2168843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, j, *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=123;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=&amp;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j=*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; // j=*(&amp;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); // j=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=0;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EAAA7C2-0EA7-0966-4CCE-10B355FEEC59}"/>
              </a:ext>
            </a:extLst>
          </p:cNvPr>
          <p:cNvSpPr/>
          <p:nvPr/>
        </p:nvSpPr>
        <p:spPr>
          <a:xfrm>
            <a:off x="6903848" y="2347461"/>
            <a:ext cx="288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A72988-E88E-D58E-B3FC-245921CA878F}"/>
              </a:ext>
            </a:extLst>
          </p:cNvPr>
          <p:cNvSpPr txBox="1"/>
          <p:nvPr/>
        </p:nvSpPr>
        <p:spPr>
          <a:xfrm>
            <a:off x="5963091" y="2388760"/>
            <a:ext cx="9407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0x1008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5EDBEB-B06C-C25A-A3EE-1AA8F6083041}"/>
              </a:ext>
            </a:extLst>
          </p:cNvPr>
          <p:cNvSpPr txBox="1"/>
          <p:nvPr/>
        </p:nvSpPr>
        <p:spPr>
          <a:xfrm>
            <a:off x="4971533" y="2388760"/>
            <a:ext cx="9407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ip</a:t>
            </a:r>
            <a:endParaRPr lang="en-GB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E246E2-B65C-A890-9562-DD162876C14A}"/>
              </a:ext>
            </a:extLst>
          </p:cNvPr>
          <p:cNvSpPr txBox="1"/>
          <p:nvPr/>
        </p:nvSpPr>
        <p:spPr>
          <a:xfrm>
            <a:off x="5963090" y="1086026"/>
            <a:ext cx="94075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cs typeface="Consolas" panose="020B0609020204030204" pitchFamily="49" charset="0"/>
              </a:rPr>
              <a:t>address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9D33EF-F2B5-B919-A187-561B9112DEA8}"/>
              </a:ext>
            </a:extLst>
          </p:cNvPr>
          <p:cNvSpPr txBox="1"/>
          <p:nvPr/>
        </p:nvSpPr>
        <p:spPr>
          <a:xfrm>
            <a:off x="4564653" y="1086026"/>
            <a:ext cx="134763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  <a:effectLst/>
                <a:latin typeface="Helvetica" pitchFamily="2" charset="0"/>
                <a:cs typeface="Consolas" panose="020B0609020204030204" pitchFamily="49" charset="0"/>
              </a:rPr>
              <a:t>Variable 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98CD94-F803-AD27-86F5-DD149D0CDC1C}"/>
              </a:ext>
            </a:extLst>
          </p:cNvPr>
          <p:cNvSpPr txBox="1"/>
          <p:nvPr/>
        </p:nvSpPr>
        <p:spPr>
          <a:xfrm>
            <a:off x="7087567" y="1086026"/>
            <a:ext cx="94075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cs typeface="Consolas" panose="020B0609020204030204" pitchFamily="49" charset="0"/>
              </a:rPr>
              <a:t>content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71D40BA-8A33-6571-52B1-EF1A51AFB778}"/>
              </a:ext>
            </a:extLst>
          </p:cNvPr>
          <p:cNvSpPr/>
          <p:nvPr/>
        </p:nvSpPr>
        <p:spPr>
          <a:xfrm>
            <a:off x="6903848" y="2346918"/>
            <a:ext cx="288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0x1000</a:t>
            </a:r>
          </a:p>
        </p:txBody>
      </p:sp>
      <p:sp>
        <p:nvSpPr>
          <p:cNvPr id="24" name="Line Callout 2 23">
            <a:extLst>
              <a:ext uri="{FF2B5EF4-FFF2-40B4-BE49-F238E27FC236}">
                <a16:creationId xmlns:a16="http://schemas.microsoft.com/office/drawing/2014/main" id="{B4CCE9BE-5572-480E-7284-571DFDF47F43}"/>
              </a:ext>
            </a:extLst>
          </p:cNvPr>
          <p:cNvSpPr/>
          <p:nvPr/>
        </p:nvSpPr>
        <p:spPr>
          <a:xfrm>
            <a:off x="10215148" y="2491134"/>
            <a:ext cx="1376047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587"/>
              <a:gd name="adj6" fmla="val -23084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</a:rPr>
              <a:t>8 Bytes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int*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346F46-E926-96F3-A3E2-B56338A504A5}"/>
              </a:ext>
            </a:extLst>
          </p:cNvPr>
          <p:cNvSpPr txBox="1"/>
          <p:nvPr/>
        </p:nvSpPr>
        <p:spPr>
          <a:xfrm>
            <a:off x="5963091" y="1924621"/>
            <a:ext cx="9407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0x1004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EE610320-83AD-31D7-18D4-6087CB9A04A6}"/>
              </a:ext>
            </a:extLst>
          </p:cNvPr>
          <p:cNvSpPr/>
          <p:nvPr/>
        </p:nvSpPr>
        <p:spPr>
          <a:xfrm>
            <a:off x="6903848" y="1900576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157027-400F-722E-E704-A3B33F3DA094}"/>
              </a:ext>
            </a:extLst>
          </p:cNvPr>
          <p:cNvSpPr txBox="1"/>
          <p:nvPr/>
        </p:nvSpPr>
        <p:spPr>
          <a:xfrm>
            <a:off x="5009058" y="1900620"/>
            <a:ext cx="9407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</p:txBody>
      </p:sp>
      <p:sp>
        <p:nvSpPr>
          <p:cNvPr id="35" name="Line Callout 2 34">
            <a:extLst>
              <a:ext uri="{FF2B5EF4-FFF2-40B4-BE49-F238E27FC236}">
                <a16:creationId xmlns:a16="http://schemas.microsoft.com/office/drawing/2014/main" id="{2F1F0A04-6FDC-C740-7CB7-1A66E602E5DA}"/>
              </a:ext>
            </a:extLst>
          </p:cNvPr>
          <p:cNvSpPr/>
          <p:nvPr/>
        </p:nvSpPr>
        <p:spPr>
          <a:xfrm>
            <a:off x="10215586" y="1519456"/>
            <a:ext cx="1375171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864"/>
              <a:gd name="adj6" fmla="val -10538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</a:rPr>
              <a:t>4 Bytes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08344F-FE98-3DD1-A84B-CC2F15FB9200}"/>
              </a:ext>
            </a:extLst>
          </p:cNvPr>
          <p:cNvSpPr txBox="1"/>
          <p:nvPr/>
        </p:nvSpPr>
        <p:spPr>
          <a:xfrm>
            <a:off x="5963091" y="1476205"/>
            <a:ext cx="9407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0x1000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7C1E678-65E8-3038-62F6-C2540ABAFB83}"/>
              </a:ext>
            </a:extLst>
          </p:cNvPr>
          <p:cNvSpPr/>
          <p:nvPr/>
        </p:nvSpPr>
        <p:spPr>
          <a:xfrm>
            <a:off x="6903848" y="1452160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6EA6A4-124B-CC6E-C691-B170FCDAFDA1}"/>
              </a:ext>
            </a:extLst>
          </p:cNvPr>
          <p:cNvSpPr txBox="1"/>
          <p:nvPr/>
        </p:nvSpPr>
        <p:spPr>
          <a:xfrm>
            <a:off x="5009058" y="1452204"/>
            <a:ext cx="9407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BD940B6-964F-2C9F-8406-CBCD655BB95A}"/>
              </a:ext>
            </a:extLst>
          </p:cNvPr>
          <p:cNvSpPr/>
          <p:nvPr/>
        </p:nvSpPr>
        <p:spPr>
          <a:xfrm>
            <a:off x="6903848" y="1451617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123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464D3D1-E1D4-9EB8-690A-EF766336EDCC}"/>
              </a:ext>
            </a:extLst>
          </p:cNvPr>
          <p:cNvSpPr/>
          <p:nvPr/>
        </p:nvSpPr>
        <p:spPr>
          <a:xfrm>
            <a:off x="6903847" y="1893483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123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5F50D25-B028-EA8B-CBCA-E5AAE663F6A5}"/>
              </a:ext>
            </a:extLst>
          </p:cNvPr>
          <p:cNvSpPr/>
          <p:nvPr/>
        </p:nvSpPr>
        <p:spPr>
          <a:xfrm>
            <a:off x="6897611" y="1451617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1" name="Line Callout 2 20">
            <a:extLst>
              <a:ext uri="{FF2B5EF4-FFF2-40B4-BE49-F238E27FC236}">
                <a16:creationId xmlns:a16="http://schemas.microsoft.com/office/drawing/2014/main" id="{DE6B4635-0F63-155E-BD85-F06B7B666FCC}"/>
              </a:ext>
            </a:extLst>
          </p:cNvPr>
          <p:cNvSpPr/>
          <p:nvPr/>
        </p:nvSpPr>
        <p:spPr>
          <a:xfrm>
            <a:off x="10215148" y="2000547"/>
            <a:ext cx="1375609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587"/>
              <a:gd name="adj6" fmla="val -106395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</a:rPr>
              <a:t>4 Bytes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22" name="U-turn Arrow 21">
            <a:extLst>
              <a:ext uri="{FF2B5EF4-FFF2-40B4-BE49-F238E27FC236}">
                <a16:creationId xmlns:a16="http://schemas.microsoft.com/office/drawing/2014/main" id="{AF46755D-B0D4-1265-2D0D-20A0D6A19BCE}"/>
              </a:ext>
            </a:extLst>
          </p:cNvPr>
          <p:cNvSpPr/>
          <p:nvPr/>
        </p:nvSpPr>
        <p:spPr>
          <a:xfrm rot="16200000">
            <a:off x="4455044" y="1868257"/>
            <a:ext cx="1095555" cy="533559"/>
          </a:xfrm>
          <a:prstGeom prst="uturnArrow">
            <a:avLst>
              <a:gd name="adj1" fmla="val 17998"/>
              <a:gd name="adj2" fmla="val 17857"/>
              <a:gd name="adj3" fmla="val 31149"/>
              <a:gd name="adj4" fmla="val 39881"/>
              <a:gd name="adj5" fmla="val 10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ction Button: Custom 1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F1C68CD-E18D-CE9B-2383-7353F7796156}"/>
              </a:ext>
            </a:extLst>
          </p:cNvPr>
          <p:cNvSpPr/>
          <p:nvPr/>
        </p:nvSpPr>
        <p:spPr>
          <a:xfrm>
            <a:off x="5912290" y="1126079"/>
            <a:ext cx="4114801" cy="2335747"/>
          </a:xfrm>
          <a:prstGeom prst="actionButtonBlank">
            <a:avLst/>
          </a:prstGeom>
          <a:solidFill>
            <a:srgbClr val="AE60E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3AA737-B5CE-2671-9E45-85C90913EF81}"/>
              </a:ext>
            </a:extLst>
          </p:cNvPr>
          <p:cNvSpPr txBox="1"/>
          <p:nvPr/>
        </p:nvSpPr>
        <p:spPr>
          <a:xfrm>
            <a:off x="6903849" y="600128"/>
            <a:ext cx="1630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memory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E6AA1BE-D902-8CAE-1B47-F1E1A7D53BB3}"/>
              </a:ext>
            </a:extLst>
          </p:cNvPr>
          <p:cNvSpPr/>
          <p:nvPr/>
        </p:nvSpPr>
        <p:spPr>
          <a:xfrm>
            <a:off x="979049" y="2111389"/>
            <a:ext cx="899604" cy="277371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228076F-6534-9976-AFBC-200E9737B6AA}"/>
              </a:ext>
            </a:extLst>
          </p:cNvPr>
          <p:cNvSpPr/>
          <p:nvPr/>
        </p:nvSpPr>
        <p:spPr>
          <a:xfrm>
            <a:off x="2264494" y="2117419"/>
            <a:ext cx="1061319" cy="36512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FA3FCAE-8A22-C05C-9C5A-30877265A73C}"/>
              </a:ext>
            </a:extLst>
          </p:cNvPr>
          <p:cNvSpPr/>
          <p:nvPr/>
        </p:nvSpPr>
        <p:spPr>
          <a:xfrm>
            <a:off x="3727671" y="2118167"/>
            <a:ext cx="615012" cy="36512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6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/>
      <p:bldP spid="9" grpId="0"/>
      <p:bldP spid="16" grpId="0"/>
      <p:bldP spid="17" grpId="0"/>
      <p:bldP spid="18" grpId="0"/>
      <p:bldP spid="23" grpId="0" animBg="1"/>
      <p:bldP spid="24" grpId="0" animBg="1"/>
      <p:bldP spid="27" grpId="0"/>
      <p:bldP spid="31" grpId="0" animBg="1"/>
      <p:bldP spid="33" grpId="0"/>
      <p:bldP spid="35" grpId="0" animBg="1"/>
      <p:bldP spid="10" grpId="0"/>
      <p:bldP spid="11" grpId="0" animBg="1"/>
      <p:bldP spid="12" grpId="0"/>
      <p:bldP spid="29" grpId="0" animBg="1"/>
      <p:bldP spid="14" grpId="0" animBg="1"/>
      <p:bldP spid="15" grpId="0" animBg="1"/>
      <p:bldP spid="21" grpId="0" animBg="1"/>
      <p:bldP spid="22" grpId="0" animBg="1"/>
      <p:bldP spid="13" grpId="0" animBg="1"/>
      <p:bldP spid="25" grpId="0" animBg="1"/>
      <p:bldP spid="28" grpId="0" animBg="1"/>
      <p:bldP spid="3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E845-1DA5-A8D2-9D8B-470F5AA6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77338-A90C-3AEE-D4CB-E07D1E67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Spring 2024-2025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5AD0E-9241-0992-AAF8-741FBCA8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CMPE124/ISYE223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BB855-85C4-4B45-7EFB-78AF6CC8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8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72AEC2-944A-18F9-EDF9-120E96C5FF51}"/>
              </a:ext>
            </a:extLst>
          </p:cNvPr>
          <p:cNvSpPr txBox="1">
            <a:spLocks/>
          </p:cNvSpPr>
          <p:nvPr/>
        </p:nvSpPr>
        <p:spPr>
          <a:xfrm>
            <a:off x="257701" y="895656"/>
            <a:ext cx="7078047" cy="4251154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 void 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float z = 5.52;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float *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zz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"z   : " &lt;&lt; z &lt;&lt;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"&amp;z  : " &lt;&lt; &amp;z &lt;&lt;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"&amp;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zz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: " &lt;&lt; &amp;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zz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zz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 &amp;z;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zz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: " &lt;&lt;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zz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z = *(&amp;z) * *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zz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"z   : "  &lt;&lt; z  &lt;&lt;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2F0C7-EB6C-A8E8-8AF2-AE2EEC679BEE}"/>
              </a:ext>
            </a:extLst>
          </p:cNvPr>
          <p:cNvSpPr txBox="1">
            <a:spLocks/>
          </p:cNvSpPr>
          <p:nvPr/>
        </p:nvSpPr>
        <p:spPr>
          <a:xfrm>
            <a:off x="9428673" y="1237225"/>
            <a:ext cx="2505626" cy="2537719"/>
          </a:xfrm>
          <a:prstGeom prst="rect">
            <a:avLst/>
          </a:prstGeom>
          <a:ln w="9525"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z   : 5.52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&amp;z  : 0x16fdff278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zz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: 0x16fdff270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zz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  : 0x16fdff278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z   : 30.4704</a:t>
            </a:r>
          </a:p>
        </p:txBody>
      </p:sp>
      <p:sp>
        <p:nvSpPr>
          <p:cNvPr id="12" name="Line Callout 2 11">
            <a:extLst>
              <a:ext uri="{FF2B5EF4-FFF2-40B4-BE49-F238E27FC236}">
                <a16:creationId xmlns:a16="http://schemas.microsoft.com/office/drawing/2014/main" id="{F7E8F49F-4827-7965-DDD4-ECF0B817CBC4}"/>
              </a:ext>
            </a:extLst>
          </p:cNvPr>
          <p:cNvSpPr/>
          <p:nvPr/>
        </p:nvSpPr>
        <p:spPr>
          <a:xfrm>
            <a:off x="4546178" y="365847"/>
            <a:ext cx="3906545" cy="30283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38829"/>
              <a:gd name="adj6" fmla="val -6751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zz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Helvetica" pitchFamily="2" charset="0"/>
              </a:rPr>
              <a:t>is declared as a pointer to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</a:p>
        </p:txBody>
      </p:sp>
      <p:sp>
        <p:nvSpPr>
          <p:cNvPr id="13" name="Line Callout 2 12">
            <a:extLst>
              <a:ext uri="{FF2B5EF4-FFF2-40B4-BE49-F238E27FC236}">
                <a16:creationId xmlns:a16="http://schemas.microsoft.com/office/drawing/2014/main" id="{C9BE8E67-EF6C-5FD3-418A-191C056904AC}"/>
              </a:ext>
            </a:extLst>
          </p:cNvPr>
          <p:cNvSpPr/>
          <p:nvPr/>
        </p:nvSpPr>
        <p:spPr>
          <a:xfrm>
            <a:off x="4546179" y="776055"/>
            <a:ext cx="3906544" cy="30208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05815"/>
              <a:gd name="adj6" fmla="val -7240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zz</a:t>
            </a:r>
            <a:r>
              <a:rPr lang="en-US" sz="1600" dirty="0">
                <a:latin typeface="Helvetica" pitchFamily="2" charset="0"/>
              </a:rPr>
              <a:t> contains address of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</p:txBody>
      </p:sp>
      <p:sp>
        <p:nvSpPr>
          <p:cNvPr id="14" name="Line Callout 2 13">
            <a:extLst>
              <a:ext uri="{FF2B5EF4-FFF2-40B4-BE49-F238E27FC236}">
                <a16:creationId xmlns:a16="http://schemas.microsoft.com/office/drawing/2014/main" id="{DBC96419-1290-81E8-16A4-B7067E6F1813}"/>
              </a:ext>
            </a:extLst>
          </p:cNvPr>
          <p:cNvSpPr/>
          <p:nvPr/>
        </p:nvSpPr>
        <p:spPr>
          <a:xfrm>
            <a:off x="4546179" y="1239095"/>
            <a:ext cx="4707666" cy="34526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2588"/>
              <a:gd name="adj5" fmla="val 794348"/>
              <a:gd name="adj6" fmla="val -5874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*(&amp;z) </a:t>
            </a:r>
            <a:r>
              <a:rPr lang="en-US" sz="1600" dirty="0">
                <a:latin typeface="Helvetica" pitchFamily="2" charset="0"/>
              </a:rPr>
              <a:t>is the value at the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155C02-8D9D-DE0E-A07D-03026D63A2EA}"/>
              </a:ext>
            </a:extLst>
          </p:cNvPr>
          <p:cNvSpPr txBox="1"/>
          <p:nvPr/>
        </p:nvSpPr>
        <p:spPr>
          <a:xfrm>
            <a:off x="5560295" y="4354851"/>
            <a:ext cx="94075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cs typeface="Consolas" panose="020B0609020204030204" pitchFamily="49" charset="0"/>
              </a:rPr>
              <a:t>address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8D997A-D7A7-D92C-A272-FBB62A1FA0E3}"/>
              </a:ext>
            </a:extLst>
          </p:cNvPr>
          <p:cNvSpPr txBox="1"/>
          <p:nvPr/>
        </p:nvSpPr>
        <p:spPr>
          <a:xfrm>
            <a:off x="4003669" y="4344263"/>
            <a:ext cx="134763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  <a:effectLst/>
                <a:latin typeface="Helvetica" pitchFamily="2" charset="0"/>
                <a:cs typeface="Consolas" panose="020B0609020204030204" pitchFamily="49" charset="0"/>
              </a:rPr>
              <a:t>Variable name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FBD75D-7E31-6273-5780-E447FEDB5070}"/>
              </a:ext>
            </a:extLst>
          </p:cNvPr>
          <p:cNvSpPr txBox="1"/>
          <p:nvPr/>
        </p:nvSpPr>
        <p:spPr>
          <a:xfrm>
            <a:off x="7373560" y="4354851"/>
            <a:ext cx="94075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cs typeface="Consolas" panose="020B0609020204030204" pitchFamily="49" charset="0"/>
              </a:rPr>
              <a:t>content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65B18F9-9122-F700-2AD8-C1F1D8513501}"/>
              </a:ext>
            </a:extLst>
          </p:cNvPr>
          <p:cNvSpPr/>
          <p:nvPr/>
        </p:nvSpPr>
        <p:spPr>
          <a:xfrm>
            <a:off x="7257554" y="4708332"/>
            <a:ext cx="288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Line Callout 2 30">
            <a:extLst>
              <a:ext uri="{FF2B5EF4-FFF2-40B4-BE49-F238E27FC236}">
                <a16:creationId xmlns:a16="http://schemas.microsoft.com/office/drawing/2014/main" id="{E9CFACF7-3B79-905A-1283-5542AB6DE2D5}"/>
              </a:ext>
            </a:extLst>
          </p:cNvPr>
          <p:cNvSpPr/>
          <p:nvPr/>
        </p:nvSpPr>
        <p:spPr>
          <a:xfrm>
            <a:off x="10462133" y="4769755"/>
            <a:ext cx="1630628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888"/>
              <a:gd name="adj6" fmla="val -5311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</a:rPr>
              <a:t>8 Bytes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82EC44-ADCE-2C39-9928-8882DD2405D8}"/>
              </a:ext>
            </a:extLst>
          </p:cNvPr>
          <p:cNvSpPr txBox="1"/>
          <p:nvPr/>
        </p:nvSpPr>
        <p:spPr>
          <a:xfrm>
            <a:off x="5248441" y="5132977"/>
            <a:ext cx="17110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0x16fdff278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976A44-6D29-4D18-6590-0AAD86E02AF6}"/>
              </a:ext>
            </a:extLst>
          </p:cNvPr>
          <p:cNvSpPr txBox="1"/>
          <p:nvPr/>
        </p:nvSpPr>
        <p:spPr>
          <a:xfrm>
            <a:off x="4231813" y="5117588"/>
            <a:ext cx="9407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endParaRPr lang="en-GB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4" name="Line Callout 2 33">
            <a:extLst>
              <a:ext uri="{FF2B5EF4-FFF2-40B4-BE49-F238E27FC236}">
                <a16:creationId xmlns:a16="http://schemas.microsoft.com/office/drawing/2014/main" id="{8CBC7184-AEE3-B5B6-1339-E179B740F214}"/>
              </a:ext>
            </a:extLst>
          </p:cNvPr>
          <p:cNvSpPr/>
          <p:nvPr/>
        </p:nvSpPr>
        <p:spPr>
          <a:xfrm>
            <a:off x="10462133" y="5280350"/>
            <a:ext cx="1630628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239"/>
              <a:gd name="adj6" fmla="val -10037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</a:rPr>
              <a:t>4 Bytes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9BA7494-1C41-25A8-EBED-5657F4A86959}"/>
              </a:ext>
            </a:extLst>
          </p:cNvPr>
          <p:cNvSpPr/>
          <p:nvPr/>
        </p:nvSpPr>
        <p:spPr>
          <a:xfrm>
            <a:off x="7257554" y="5168112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5.52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9061AA-95AB-C154-9985-6F4601BE9701}"/>
              </a:ext>
            </a:extLst>
          </p:cNvPr>
          <p:cNvSpPr txBox="1"/>
          <p:nvPr/>
        </p:nvSpPr>
        <p:spPr>
          <a:xfrm>
            <a:off x="5286962" y="4730940"/>
            <a:ext cx="163398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0x16fdff270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5421DB8-228B-3A63-096A-BFA1BD9D3067}"/>
              </a:ext>
            </a:extLst>
          </p:cNvPr>
          <p:cNvSpPr txBox="1"/>
          <p:nvPr/>
        </p:nvSpPr>
        <p:spPr>
          <a:xfrm>
            <a:off x="4294803" y="4716492"/>
            <a:ext cx="9407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zz</a:t>
            </a:r>
            <a:endParaRPr lang="en-GB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U-turn Arrow 37">
            <a:extLst>
              <a:ext uri="{FF2B5EF4-FFF2-40B4-BE49-F238E27FC236}">
                <a16:creationId xmlns:a16="http://schemas.microsoft.com/office/drawing/2014/main" id="{7D1AC501-2D5A-2DD8-BCF9-A5C19D8E6244}"/>
              </a:ext>
            </a:extLst>
          </p:cNvPr>
          <p:cNvSpPr/>
          <p:nvPr/>
        </p:nvSpPr>
        <p:spPr>
          <a:xfrm rot="16200000" flipH="1">
            <a:off x="4039916" y="4964987"/>
            <a:ext cx="580392" cy="432134"/>
          </a:xfrm>
          <a:prstGeom prst="uturnArrow">
            <a:avLst>
              <a:gd name="adj1" fmla="val 14286"/>
              <a:gd name="adj2" fmla="val 25000"/>
              <a:gd name="adj3" fmla="val 32143"/>
              <a:gd name="adj4" fmla="val 39881"/>
              <a:gd name="adj5" fmla="val 10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Action Button: Custom 3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0EF62329-33CB-42AF-B5AD-95B9B9C1861A}"/>
              </a:ext>
            </a:extLst>
          </p:cNvPr>
          <p:cNvSpPr/>
          <p:nvPr/>
        </p:nvSpPr>
        <p:spPr>
          <a:xfrm>
            <a:off x="5337522" y="3915551"/>
            <a:ext cx="4929815" cy="1900607"/>
          </a:xfrm>
          <a:prstGeom prst="actionButtonBlank">
            <a:avLst/>
          </a:prstGeom>
          <a:solidFill>
            <a:srgbClr val="AE60E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170797-EFE8-342D-F33E-F9D0B84D298F}"/>
              </a:ext>
            </a:extLst>
          </p:cNvPr>
          <p:cNvSpPr txBox="1"/>
          <p:nvPr/>
        </p:nvSpPr>
        <p:spPr>
          <a:xfrm>
            <a:off x="5869602" y="3894151"/>
            <a:ext cx="2086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memory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5AA9C03-1091-E1DF-EAF8-C89F4AB23A5C}"/>
              </a:ext>
            </a:extLst>
          </p:cNvPr>
          <p:cNvSpPr/>
          <p:nvPr/>
        </p:nvSpPr>
        <p:spPr>
          <a:xfrm>
            <a:off x="7263534" y="4707348"/>
            <a:ext cx="288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0x16fdff278</a:t>
            </a:r>
          </a:p>
        </p:txBody>
      </p:sp>
      <p:sp>
        <p:nvSpPr>
          <p:cNvPr id="8" name="Action Button: Custom 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7599DC42-44FC-5387-30ED-007F5EB8A461}"/>
              </a:ext>
            </a:extLst>
          </p:cNvPr>
          <p:cNvSpPr/>
          <p:nvPr/>
        </p:nvSpPr>
        <p:spPr>
          <a:xfrm>
            <a:off x="332266" y="1655308"/>
            <a:ext cx="4019117" cy="3452885"/>
          </a:xfrm>
          <a:prstGeom prst="actionButtonBlank">
            <a:avLst/>
          </a:prstGeom>
          <a:solidFill>
            <a:srgbClr val="AE60E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5A84E27-B9AE-8442-575A-893362E83593}"/>
              </a:ext>
            </a:extLst>
          </p:cNvPr>
          <p:cNvSpPr/>
          <p:nvPr/>
        </p:nvSpPr>
        <p:spPr>
          <a:xfrm>
            <a:off x="7257554" y="5164365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30.4704</a:t>
            </a:r>
          </a:p>
        </p:txBody>
      </p:sp>
      <p:sp>
        <p:nvSpPr>
          <p:cNvPr id="10" name="Line Callout 2 9">
            <a:extLst>
              <a:ext uri="{FF2B5EF4-FFF2-40B4-BE49-F238E27FC236}">
                <a16:creationId xmlns:a16="http://schemas.microsoft.com/office/drawing/2014/main" id="{19523D80-BD6E-1DD2-7719-9006D3E6C0CF}"/>
              </a:ext>
            </a:extLst>
          </p:cNvPr>
          <p:cNvSpPr/>
          <p:nvPr/>
        </p:nvSpPr>
        <p:spPr>
          <a:xfrm>
            <a:off x="4546179" y="1703550"/>
            <a:ext cx="4707666" cy="34526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2588"/>
              <a:gd name="adj5" fmla="val 635444"/>
              <a:gd name="adj6" fmla="val -4670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zz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latin typeface="Helvetica" pitchFamily="2" charset="0"/>
              </a:rPr>
              <a:t>is the value at the  location pointed by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zz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6CE6F8B-B3F4-B8E0-A516-E80FF970EB65}"/>
              </a:ext>
            </a:extLst>
          </p:cNvPr>
          <p:cNvSpPr/>
          <p:nvPr/>
        </p:nvSpPr>
        <p:spPr>
          <a:xfrm>
            <a:off x="1182166" y="3869132"/>
            <a:ext cx="672513" cy="277371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C928422-9265-116E-9C31-DB547DAED805}"/>
              </a:ext>
            </a:extLst>
          </p:cNvPr>
          <p:cNvSpPr/>
          <p:nvPr/>
        </p:nvSpPr>
        <p:spPr>
          <a:xfrm>
            <a:off x="2076911" y="3865128"/>
            <a:ext cx="569112" cy="277371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3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30" grpId="0" animBg="1"/>
      <p:bldP spid="31" grpId="0" animBg="1"/>
      <p:bldP spid="32" grpId="0"/>
      <p:bldP spid="33" grpId="0"/>
      <p:bldP spid="34" grpId="0" animBg="1"/>
      <p:bldP spid="35" grpId="0" animBg="1"/>
      <p:bldP spid="36" grpId="0"/>
      <p:bldP spid="37" grpId="0"/>
      <p:bldP spid="38" grpId="0" animBg="1"/>
      <p:bldP spid="41" grpId="0" animBg="1"/>
      <p:bldP spid="9" grpId="0" animBg="1"/>
      <p:bldP spid="10" grpId="0" animBg="1"/>
      <p:bldP spid="11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E845-1DA5-A8D2-9D8B-470F5AA67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77338-A90C-3AEE-D4CB-E07D1E67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Spring 2024-2025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5AD0E-9241-0992-AAF8-741FBCA8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CMPE124/ISYE223 ALGORITHMS AND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BB855-85C4-4B45-7EFB-78AF6CC8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82222-0053-774B-8368-B9153ECD396B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72AEC2-944A-18F9-EDF9-120E96C5FF51}"/>
              </a:ext>
            </a:extLst>
          </p:cNvPr>
          <p:cNvSpPr txBox="1">
            <a:spLocks/>
          </p:cNvSpPr>
          <p:nvPr/>
        </p:nvSpPr>
        <p:spPr>
          <a:xfrm>
            <a:off x="265368" y="966218"/>
            <a:ext cx="4871408" cy="5096193"/>
          </a:xfrm>
          <a:prstGeom prst="rect">
            <a:avLst/>
          </a:prstGeom>
          <a:ln w="9525"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 void 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, j=1;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*jp1, *jp2=&amp;j;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jp1 = jp2;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= *jp1;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*jp2 = *jp1 +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"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=" &lt;&lt;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//1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"j=" &lt;&lt; j &lt;&lt;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//2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"*jp1=" &lt;&lt; *jp1 &lt;&lt;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; //2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&lt;&lt; "*jp2=" &lt;&lt; *jp2 &lt;&lt; </a:t>
            </a:r>
            <a:r>
              <a:rPr lang="en-GB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; //2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2F0C7-EB6C-A8E8-8AF2-AE2EEC679BEE}"/>
              </a:ext>
            </a:extLst>
          </p:cNvPr>
          <p:cNvSpPr txBox="1">
            <a:spLocks/>
          </p:cNvSpPr>
          <p:nvPr/>
        </p:nvSpPr>
        <p:spPr>
          <a:xfrm>
            <a:off x="8729933" y="1255378"/>
            <a:ext cx="2505626" cy="1882270"/>
          </a:xfrm>
          <a:prstGeom prst="rect">
            <a:avLst/>
          </a:prstGeom>
          <a:ln w="9525">
            <a:solidFill>
              <a:schemeClr val="accent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=1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j=2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*jp1=2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800" dirty="0">
                <a:latin typeface="Consolas" panose="020B0609020204030204" pitchFamily="49" charset="0"/>
                <a:cs typeface="Consolas" panose="020B0609020204030204" pitchFamily="49" charset="0"/>
              </a:rPr>
              <a:t>*jp2=2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Line Callout 2 10">
            <a:extLst>
              <a:ext uri="{FF2B5EF4-FFF2-40B4-BE49-F238E27FC236}">
                <a16:creationId xmlns:a16="http://schemas.microsoft.com/office/drawing/2014/main" id="{5E3FE960-4029-081F-B237-71DEBE193628}"/>
              </a:ext>
            </a:extLst>
          </p:cNvPr>
          <p:cNvSpPr/>
          <p:nvPr/>
        </p:nvSpPr>
        <p:spPr>
          <a:xfrm>
            <a:off x="4997983" y="75662"/>
            <a:ext cx="3161168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74935"/>
              <a:gd name="adj6" fmla="val -101673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jp1</a:t>
            </a:r>
            <a:r>
              <a:rPr lang="en-US" sz="1600" dirty="0">
                <a:latin typeface="Helvetica" pitchFamily="2" charset="0"/>
              </a:rPr>
              <a:t> is a pointer to an integer</a:t>
            </a:r>
          </a:p>
        </p:txBody>
      </p:sp>
      <p:sp>
        <p:nvSpPr>
          <p:cNvPr id="12" name="Line Callout 2 11">
            <a:extLst>
              <a:ext uri="{FF2B5EF4-FFF2-40B4-BE49-F238E27FC236}">
                <a16:creationId xmlns:a16="http://schemas.microsoft.com/office/drawing/2014/main" id="{F7E8F49F-4827-7965-DDD4-ECF0B817CBC4}"/>
              </a:ext>
            </a:extLst>
          </p:cNvPr>
          <p:cNvSpPr/>
          <p:nvPr/>
        </p:nvSpPr>
        <p:spPr>
          <a:xfrm>
            <a:off x="4997981" y="488654"/>
            <a:ext cx="3168208" cy="63085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9932"/>
              <a:gd name="adj6" fmla="val -8210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jp2</a:t>
            </a:r>
            <a:r>
              <a:rPr lang="en-US" sz="1600" dirty="0">
                <a:latin typeface="Helvetica" pitchFamily="2" charset="0"/>
              </a:rPr>
              <a:t> is a pointer to an integer and contains the address of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</p:txBody>
      </p:sp>
      <p:sp>
        <p:nvSpPr>
          <p:cNvPr id="13" name="Line Callout 2 12">
            <a:extLst>
              <a:ext uri="{FF2B5EF4-FFF2-40B4-BE49-F238E27FC236}">
                <a16:creationId xmlns:a16="http://schemas.microsoft.com/office/drawing/2014/main" id="{C9BE8E67-EF6C-5FD3-418A-191C056904AC}"/>
              </a:ext>
            </a:extLst>
          </p:cNvPr>
          <p:cNvSpPr/>
          <p:nvPr/>
        </p:nvSpPr>
        <p:spPr>
          <a:xfrm>
            <a:off x="4997980" y="1159819"/>
            <a:ext cx="3161168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57560"/>
              <a:gd name="adj6" fmla="val -96156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jp1</a:t>
            </a:r>
            <a:r>
              <a:rPr lang="en-US" sz="1600" dirty="0">
                <a:latin typeface="Helvetica" pitchFamily="2" charset="0"/>
              </a:rPr>
              <a:t> contains the address of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</p:txBody>
      </p:sp>
      <p:sp>
        <p:nvSpPr>
          <p:cNvPr id="14" name="Line Callout 2 13">
            <a:extLst>
              <a:ext uri="{FF2B5EF4-FFF2-40B4-BE49-F238E27FC236}">
                <a16:creationId xmlns:a16="http://schemas.microsoft.com/office/drawing/2014/main" id="{DBC96419-1290-81E8-16A4-B7067E6F1813}"/>
              </a:ext>
            </a:extLst>
          </p:cNvPr>
          <p:cNvSpPr/>
          <p:nvPr/>
        </p:nvSpPr>
        <p:spPr>
          <a:xfrm>
            <a:off x="4997981" y="2193236"/>
            <a:ext cx="3161167" cy="110029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6132"/>
              <a:gd name="adj6" fmla="val -7274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</a:rPr>
              <a:t>Value stored at location pointed by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jp2</a:t>
            </a:r>
            <a:r>
              <a:rPr lang="en-US" sz="1600" dirty="0">
                <a:latin typeface="Helvetica" pitchFamily="2" charset="0"/>
              </a:rPr>
              <a:t> is the sum of value stored in </a:t>
            </a:r>
            <a:r>
              <a:rPr lang="en-US" sz="1600" dirty="0" err="1">
                <a:latin typeface="Helvetica" pitchFamily="2" charset="0"/>
              </a:rPr>
              <a:t>i</a:t>
            </a:r>
            <a:r>
              <a:rPr lang="en-US" sz="1600" dirty="0">
                <a:latin typeface="Helvetica" pitchFamily="2" charset="0"/>
              </a:rPr>
              <a:t> and value stored at location pointed by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jp1</a:t>
            </a:r>
          </a:p>
        </p:txBody>
      </p:sp>
      <p:sp>
        <p:nvSpPr>
          <p:cNvPr id="9" name="Action Button: Custom 8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65937854-DD5F-1685-EB8A-978D32A459CF}"/>
              </a:ext>
            </a:extLst>
          </p:cNvPr>
          <p:cNvSpPr/>
          <p:nvPr/>
        </p:nvSpPr>
        <p:spPr>
          <a:xfrm>
            <a:off x="265367" y="1702705"/>
            <a:ext cx="4537549" cy="3774729"/>
          </a:xfrm>
          <a:prstGeom prst="actionButtonBlank">
            <a:avLst/>
          </a:prstGeom>
          <a:solidFill>
            <a:srgbClr val="AE60E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Callout 2 7">
            <a:extLst>
              <a:ext uri="{FF2B5EF4-FFF2-40B4-BE49-F238E27FC236}">
                <a16:creationId xmlns:a16="http://schemas.microsoft.com/office/drawing/2014/main" id="{60AC0877-46FE-9FA2-3CC0-85834F40C0C9}"/>
              </a:ext>
            </a:extLst>
          </p:cNvPr>
          <p:cNvSpPr/>
          <p:nvPr/>
        </p:nvSpPr>
        <p:spPr>
          <a:xfrm>
            <a:off x="4997981" y="1573262"/>
            <a:ext cx="3161168" cy="54149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163"/>
              <a:gd name="adj6" fmla="val -9499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</a:rPr>
              <a:t>The value at the  location pointed by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jp1</a:t>
            </a:r>
            <a:r>
              <a:rPr lang="en-US" sz="1600" dirty="0">
                <a:latin typeface="Helvetica" pitchFamily="2" charset="0"/>
              </a:rPr>
              <a:t> is copied into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US" sz="20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29F59948-E5F0-ED7C-3483-5F6CA542A1E7}"/>
              </a:ext>
            </a:extLst>
          </p:cNvPr>
          <p:cNvSpPr/>
          <p:nvPr/>
        </p:nvSpPr>
        <p:spPr>
          <a:xfrm>
            <a:off x="7532599" y="5216386"/>
            <a:ext cx="288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D0F353-5E4D-80D9-A698-7014CC2F52C9}"/>
              </a:ext>
            </a:extLst>
          </p:cNvPr>
          <p:cNvSpPr txBox="1"/>
          <p:nvPr/>
        </p:nvSpPr>
        <p:spPr>
          <a:xfrm>
            <a:off x="6591842" y="5257685"/>
            <a:ext cx="9407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0x1F08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944CFF-4983-7947-0BFF-197E1C32F3E4}"/>
              </a:ext>
            </a:extLst>
          </p:cNvPr>
          <p:cNvSpPr txBox="1"/>
          <p:nvPr/>
        </p:nvSpPr>
        <p:spPr>
          <a:xfrm>
            <a:off x="5600284" y="5257685"/>
            <a:ext cx="9407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GB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3D5292-53A5-D048-91FB-1C678C52D337}"/>
              </a:ext>
            </a:extLst>
          </p:cNvPr>
          <p:cNvSpPr txBox="1"/>
          <p:nvPr/>
        </p:nvSpPr>
        <p:spPr>
          <a:xfrm>
            <a:off x="6591841" y="3954951"/>
            <a:ext cx="94075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cs typeface="Consolas" panose="020B0609020204030204" pitchFamily="49" charset="0"/>
              </a:rPr>
              <a:t>address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ABEF5C-7A06-CC17-CD3B-DE6044970974}"/>
              </a:ext>
            </a:extLst>
          </p:cNvPr>
          <p:cNvSpPr txBox="1"/>
          <p:nvPr/>
        </p:nvSpPr>
        <p:spPr>
          <a:xfrm>
            <a:off x="5193404" y="3954951"/>
            <a:ext cx="134763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  <a:effectLst/>
                <a:latin typeface="Helvetica" pitchFamily="2" charset="0"/>
                <a:cs typeface="Consolas" panose="020B0609020204030204" pitchFamily="49" charset="0"/>
              </a:rPr>
              <a:t>Variable name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0724AE-40AA-FB6D-867E-893D7FEC0EAA}"/>
              </a:ext>
            </a:extLst>
          </p:cNvPr>
          <p:cNvSpPr txBox="1"/>
          <p:nvPr/>
        </p:nvSpPr>
        <p:spPr>
          <a:xfrm>
            <a:off x="7716318" y="3954951"/>
            <a:ext cx="94075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  <a:cs typeface="Consolas" panose="020B0609020204030204" pitchFamily="49" charset="0"/>
              </a:rPr>
              <a:t>content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7EB07B50-A11E-D177-51C5-AAC0ECFAD8DE}"/>
              </a:ext>
            </a:extLst>
          </p:cNvPr>
          <p:cNvSpPr/>
          <p:nvPr/>
        </p:nvSpPr>
        <p:spPr>
          <a:xfrm>
            <a:off x="7535071" y="5215758"/>
            <a:ext cx="288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0x1F04</a:t>
            </a:r>
          </a:p>
        </p:txBody>
      </p:sp>
      <p:sp>
        <p:nvSpPr>
          <p:cNvPr id="46" name="Line Callout 2 45">
            <a:extLst>
              <a:ext uri="{FF2B5EF4-FFF2-40B4-BE49-F238E27FC236}">
                <a16:creationId xmlns:a16="http://schemas.microsoft.com/office/drawing/2014/main" id="{162F9527-3F7F-5876-98F7-FF2474CC2674}"/>
              </a:ext>
            </a:extLst>
          </p:cNvPr>
          <p:cNvSpPr/>
          <p:nvPr/>
        </p:nvSpPr>
        <p:spPr>
          <a:xfrm>
            <a:off x="10694189" y="5377982"/>
            <a:ext cx="1407459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587"/>
              <a:gd name="adj6" fmla="val -17016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itchFamily="2" charset="0"/>
              </a:rPr>
              <a:t>8 Bytes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int*</a:t>
            </a:r>
            <a:endParaRPr lang="en-US" sz="1400" dirty="0">
              <a:latin typeface="Helvetica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E64D38-7E60-BB77-6445-6433DF85BD37}"/>
              </a:ext>
            </a:extLst>
          </p:cNvPr>
          <p:cNvSpPr txBox="1"/>
          <p:nvPr/>
        </p:nvSpPr>
        <p:spPr>
          <a:xfrm>
            <a:off x="6591842" y="4793546"/>
            <a:ext cx="9407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0x1F04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F8E6E48-6C93-C1EC-0732-4D64E1249A73}"/>
              </a:ext>
            </a:extLst>
          </p:cNvPr>
          <p:cNvSpPr/>
          <p:nvPr/>
        </p:nvSpPr>
        <p:spPr>
          <a:xfrm>
            <a:off x="7532599" y="4769501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8DFACE0-5DDE-AAE4-6AF2-4A51CC29EBF7}"/>
              </a:ext>
            </a:extLst>
          </p:cNvPr>
          <p:cNvSpPr txBox="1"/>
          <p:nvPr/>
        </p:nvSpPr>
        <p:spPr>
          <a:xfrm>
            <a:off x="5637809" y="4769545"/>
            <a:ext cx="9407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</a:p>
        </p:txBody>
      </p:sp>
      <p:sp>
        <p:nvSpPr>
          <p:cNvPr id="50" name="Line Callout 2 49">
            <a:extLst>
              <a:ext uri="{FF2B5EF4-FFF2-40B4-BE49-F238E27FC236}">
                <a16:creationId xmlns:a16="http://schemas.microsoft.com/office/drawing/2014/main" id="{4059AF76-EC60-D7C0-76C2-4CE904822AC5}"/>
              </a:ext>
            </a:extLst>
          </p:cNvPr>
          <p:cNvSpPr/>
          <p:nvPr/>
        </p:nvSpPr>
        <p:spPr>
          <a:xfrm>
            <a:off x="10692220" y="4414772"/>
            <a:ext cx="1407459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587"/>
              <a:gd name="adj6" fmla="val -11521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itchFamily="2" charset="0"/>
              </a:rPr>
              <a:t>4 Bytes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0F91686-26C3-A492-C623-31147FCBC3EF}"/>
              </a:ext>
            </a:extLst>
          </p:cNvPr>
          <p:cNvSpPr txBox="1"/>
          <p:nvPr/>
        </p:nvSpPr>
        <p:spPr>
          <a:xfrm>
            <a:off x="6591842" y="4345130"/>
            <a:ext cx="9407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0x1F00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9A4FD4D-59F1-51F2-F756-8419BE7A4774}"/>
              </a:ext>
            </a:extLst>
          </p:cNvPr>
          <p:cNvSpPr/>
          <p:nvPr/>
        </p:nvSpPr>
        <p:spPr>
          <a:xfrm>
            <a:off x="7532599" y="4321085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242AD4-5016-393F-5434-9C5F60AA7A7B}"/>
              </a:ext>
            </a:extLst>
          </p:cNvPr>
          <p:cNvSpPr txBox="1"/>
          <p:nvPr/>
        </p:nvSpPr>
        <p:spPr>
          <a:xfrm>
            <a:off x="5637809" y="4321129"/>
            <a:ext cx="9407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endParaRPr lang="en-GB" sz="200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B0CE582B-8590-4139-9B1A-94DE0054AA95}"/>
              </a:ext>
            </a:extLst>
          </p:cNvPr>
          <p:cNvSpPr/>
          <p:nvPr/>
        </p:nvSpPr>
        <p:spPr>
          <a:xfrm>
            <a:off x="7530127" y="4769500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0E5F0658-4CF2-2FA2-69FC-22C8DF3F6F2D}"/>
              </a:ext>
            </a:extLst>
          </p:cNvPr>
          <p:cNvSpPr/>
          <p:nvPr/>
        </p:nvSpPr>
        <p:spPr>
          <a:xfrm>
            <a:off x="7526362" y="4316233"/>
            <a:ext cx="144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56" name="Line Callout 2 55">
            <a:extLst>
              <a:ext uri="{FF2B5EF4-FFF2-40B4-BE49-F238E27FC236}">
                <a16:creationId xmlns:a16="http://schemas.microsoft.com/office/drawing/2014/main" id="{DDBDE0EB-2F28-0021-DCC1-592D4BADD5E3}"/>
              </a:ext>
            </a:extLst>
          </p:cNvPr>
          <p:cNvSpPr/>
          <p:nvPr/>
        </p:nvSpPr>
        <p:spPr>
          <a:xfrm>
            <a:off x="10694189" y="4896891"/>
            <a:ext cx="1405490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587"/>
              <a:gd name="adj6" fmla="val -11492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Helvetica" pitchFamily="2" charset="0"/>
              </a:rPr>
              <a:t>4 Bytes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57" name="U-turn Arrow 56">
            <a:extLst>
              <a:ext uri="{FF2B5EF4-FFF2-40B4-BE49-F238E27FC236}">
                <a16:creationId xmlns:a16="http://schemas.microsoft.com/office/drawing/2014/main" id="{CC94CE2C-C230-05AF-2045-B6B9B6B3867B}"/>
              </a:ext>
            </a:extLst>
          </p:cNvPr>
          <p:cNvSpPr/>
          <p:nvPr/>
        </p:nvSpPr>
        <p:spPr>
          <a:xfrm rot="16200000">
            <a:off x="4519464" y="5144206"/>
            <a:ext cx="1138749" cy="571842"/>
          </a:xfrm>
          <a:prstGeom prst="uturnArrow">
            <a:avLst>
              <a:gd name="adj1" fmla="val 14286"/>
              <a:gd name="adj2" fmla="val 21026"/>
              <a:gd name="adj3" fmla="val 31149"/>
              <a:gd name="adj4" fmla="val 39881"/>
              <a:gd name="adj5" fmla="val 10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F0ADE9B1-275C-0824-9FF3-A93C0A8A08C6}"/>
              </a:ext>
            </a:extLst>
          </p:cNvPr>
          <p:cNvSpPr/>
          <p:nvPr/>
        </p:nvSpPr>
        <p:spPr>
          <a:xfrm>
            <a:off x="7526362" y="5674421"/>
            <a:ext cx="2880000" cy="4478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0x1F04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1C18BF-486F-C86E-FC40-8FA7A3E06086}"/>
              </a:ext>
            </a:extLst>
          </p:cNvPr>
          <p:cNvSpPr txBox="1"/>
          <p:nvPr/>
        </p:nvSpPr>
        <p:spPr>
          <a:xfrm>
            <a:off x="6585605" y="5715720"/>
            <a:ext cx="94075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0x1F10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4F04E95-38AE-A54D-B1D8-8EB9622E0D4C}"/>
              </a:ext>
            </a:extLst>
          </p:cNvPr>
          <p:cNvSpPr txBox="1"/>
          <p:nvPr/>
        </p:nvSpPr>
        <p:spPr>
          <a:xfrm>
            <a:off x="5594047" y="5715720"/>
            <a:ext cx="94075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n-GB" sz="20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p2</a:t>
            </a:r>
          </a:p>
        </p:txBody>
      </p:sp>
      <p:sp>
        <p:nvSpPr>
          <p:cNvPr id="61" name="Line Callout 2 60">
            <a:extLst>
              <a:ext uri="{FF2B5EF4-FFF2-40B4-BE49-F238E27FC236}">
                <a16:creationId xmlns:a16="http://schemas.microsoft.com/office/drawing/2014/main" id="{CFF0EEE1-6493-CC42-C913-46ACF7DBC646}"/>
              </a:ext>
            </a:extLst>
          </p:cNvPr>
          <p:cNvSpPr/>
          <p:nvPr/>
        </p:nvSpPr>
        <p:spPr>
          <a:xfrm>
            <a:off x="10694189" y="5847840"/>
            <a:ext cx="1407459" cy="3787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587"/>
              <a:gd name="adj6" fmla="val -19555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Helvetica" pitchFamily="2" charset="0"/>
              </a:rPr>
              <a:t>8 Bytes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int*</a:t>
            </a:r>
            <a:endParaRPr lang="en-US" sz="1600" dirty="0">
              <a:latin typeface="Helvetica" pitchFamily="2" charset="0"/>
            </a:endParaRPr>
          </a:p>
        </p:txBody>
      </p:sp>
      <p:sp>
        <p:nvSpPr>
          <p:cNvPr id="62" name="U-turn Arrow 61">
            <a:extLst>
              <a:ext uri="{FF2B5EF4-FFF2-40B4-BE49-F238E27FC236}">
                <a16:creationId xmlns:a16="http://schemas.microsoft.com/office/drawing/2014/main" id="{A2CF92DB-674B-D5DC-0A2B-8F3E2C6C5F9B}"/>
              </a:ext>
            </a:extLst>
          </p:cNvPr>
          <p:cNvSpPr/>
          <p:nvPr/>
        </p:nvSpPr>
        <p:spPr>
          <a:xfrm rot="16200000">
            <a:off x="5266631" y="4988952"/>
            <a:ext cx="690693" cy="449433"/>
          </a:xfrm>
          <a:prstGeom prst="uturnArrow">
            <a:avLst>
              <a:gd name="adj1" fmla="val 14286"/>
              <a:gd name="adj2" fmla="val 19535"/>
              <a:gd name="adj3" fmla="val 31149"/>
              <a:gd name="adj4" fmla="val 36099"/>
              <a:gd name="adj5" fmla="val 100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Action Button: Custom 6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6A19670-55D6-F8D7-EC3A-B322206F0290}"/>
              </a:ext>
            </a:extLst>
          </p:cNvPr>
          <p:cNvSpPr/>
          <p:nvPr/>
        </p:nvSpPr>
        <p:spPr>
          <a:xfrm>
            <a:off x="6515450" y="3918404"/>
            <a:ext cx="4114801" cy="2335747"/>
          </a:xfrm>
          <a:prstGeom prst="actionButtonBlank">
            <a:avLst/>
          </a:prstGeom>
          <a:solidFill>
            <a:srgbClr val="AE60E6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74B6EA8-39FC-0F81-86A4-0B5AB8A5F488}"/>
              </a:ext>
            </a:extLst>
          </p:cNvPr>
          <p:cNvSpPr txBox="1"/>
          <p:nvPr/>
        </p:nvSpPr>
        <p:spPr>
          <a:xfrm>
            <a:off x="7620926" y="3429000"/>
            <a:ext cx="1630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267759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8" grpId="0" animBg="1"/>
      <p:bldP spid="39" grpId="0" animBg="1"/>
      <p:bldP spid="40" grpId="0"/>
      <p:bldP spid="41" grpId="0"/>
      <p:bldP spid="45" grpId="0" animBg="1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60" grpId="0"/>
      <p:bldP spid="61" grpId="0" animBg="1"/>
      <p:bldP spid="6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2322</Words>
  <Application>Microsoft Macintosh PowerPoint</Application>
  <PresentationFormat>Widescreen</PresentationFormat>
  <Paragraphs>607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Helvetica</vt:lpstr>
      <vt:lpstr>Times New Roman</vt:lpstr>
      <vt:lpstr>Office Theme</vt:lpstr>
      <vt:lpstr>CMPE223 / ISYE223 ALGORITHMS AND PROGRAMMING 2024 – 2025 Spring</vt:lpstr>
      <vt:lpstr>Pointers</vt:lpstr>
      <vt:lpstr>Operators Used</vt:lpstr>
      <vt:lpstr>Pointer Declaration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call-by-value</vt:lpstr>
      <vt:lpstr>Example</vt:lpstr>
      <vt:lpstr>call-by-reference</vt:lpstr>
      <vt:lpstr>Example</vt:lpstr>
      <vt:lpstr>Example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CMPE223</dc:title>
  <dc:subject>Pointers</dc:subject>
  <dc:creator>Mustafa Buzun</dc:creator>
  <cp:keywords/>
  <dc:description/>
  <cp:lastModifiedBy>Ekim Ever</cp:lastModifiedBy>
  <cp:revision>163</cp:revision>
  <dcterms:created xsi:type="dcterms:W3CDTF">2023-03-03T07:19:31Z</dcterms:created>
  <dcterms:modified xsi:type="dcterms:W3CDTF">2025-05-02T09:25:34Z</dcterms:modified>
  <cp:category/>
</cp:coreProperties>
</file>