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9" r:id="rId12"/>
    <p:sldId id="270" r:id="rId13"/>
    <p:sldId id="265" r:id="rId14"/>
    <p:sldId id="268" r:id="rId15"/>
    <p:sldId id="274" r:id="rId16"/>
    <p:sldId id="275" r:id="rId17"/>
    <p:sldId id="266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0281C-B206-4DFA-9DC3-09A0018AFE7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C6CA4-D369-417B-B68F-025F3935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78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3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C6CA4-D369-417B-B68F-025F39355B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8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6CEE-E0A5-5F40-E717-DAFA0F2E6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CADCE-18A8-25D2-6E7E-CDED84153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2C69-2003-18F9-15C3-80E1F46C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8100-8F7D-269E-4E29-8CDFC811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F4F1-8497-7888-CFA4-178D275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8B87-015E-5FBC-BE75-05CC2FA3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48FA9-A957-3782-5E43-833DA49CC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4876-417D-0429-85D3-22778398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0A8F-4698-A161-9D0A-711049FE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9C2FC-C586-852B-411E-170C248F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D558E-1521-F141-065E-9D73A6685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30BF9-159A-36A0-B7AC-EA6BDECB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106F-FE6B-6552-A7C7-FA6D1049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FC7D-0329-FD8C-1655-01391C40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4C6F3-E4CC-5642-CC20-F501BEB1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0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8086-D8FD-B744-348F-B49B1F0C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55EB-C828-26B0-BB5E-56B3E1C4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A3AD-8F7F-5D15-F556-043F1C15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CE5A-F5FE-21BA-CE48-6FA25924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2973-C528-2C8C-705F-0946508D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1161-7192-9D68-F7AB-7E0F5C60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E3EC4-9421-1555-A372-47CE845E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EFA7-D022-63CC-92D4-E0D4D2D5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C31-0FD8-53A2-5DEB-0C515D77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675C-2D2A-4B5E-850A-4F00DDEB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7603-2CEE-2AB4-E615-4EC2F584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032E-9493-7AD5-A4C5-CA10E2327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423C-529D-A0E5-927A-016E0822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C81FB-6113-2FB3-68E4-853D3697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184CC-DA6E-30A6-75DE-A7CB25F3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69BD1-581F-DBD3-25C0-A89B6F68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07E8-AD3B-02A3-3692-F6AE5879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69C84-883F-18BD-219D-A08E2AC4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49F6-FA1E-1CD3-0992-8FF82EC5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9CDD2-1D66-8870-A131-C5976BD3E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1999E-6AE3-43CA-D202-9F1CD3CD4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D6292-E2AE-3804-4545-A833B8D7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45E19-BA1F-ECE0-9E52-690CEA84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29411-5F24-8033-496D-F9A2EDD5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F2AA-A051-125F-B4BA-066A415C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1827A-5D17-AB8A-B273-4B8A1191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1BFEC-45D1-AF2C-3FB4-221CC5FF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8C90F-979C-1560-481B-8B133B7E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69C71-E53C-C4D2-4217-F6D38C03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01243-FDC9-FBC5-AC66-273A6D353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87E5-E4C1-4981-AB54-E15C4054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7F1E-3885-3998-A86A-D7B8C2B1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48DE-4B9C-63BB-3F73-D39BC7C71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B35E9-1F02-6B3E-2E4C-ED8434288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46F50-48BA-5B72-8D20-CCBF9345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614F-67BE-B232-A4CD-5FE85093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70FD-7F1C-2ABA-F071-62DC9F26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CB5C-3AC4-AEBF-C252-7D8F43D3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B25FB-B4D7-0B31-C917-9DA53CAAD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FE28F-0E59-513A-434F-2401F29C4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8A06D-C425-FFB5-E783-64996AA9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95D41-6175-FED2-92E1-EF815C7C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2F46F-445B-5408-3536-5A4C5F6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1B0B-00C9-13EB-BC04-62EBCA37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D40D-D8A0-9EA5-95F9-C286E121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A93B-86C3-C248-D021-D5DE90BC5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4764-3FB0-439C-AC4B-6112E7200B1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A8FF-7866-3291-2FAA-C0BF390BA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17599-9E32-65D3-35D5-001E808E2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7BC7-5725-4C7A-A1EE-B27184DDB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ubmit.cs50.io/invites/1ab3cf84e61c4d62943e807c71cab30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ubmit.cs50.io/invites/7e1bbf4692544064b9e29d68793f7a7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50.harvard.edu/sql/2024/psets/0/cyberchas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l.harvard.edu/course/cs50s-introduction-databases-sq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.ciu.edu.tr/?loginOp=relogin&amp;client=standard&amp;loginErrorCode=service.AUTH_REQUIRED" TargetMode="External"/><Relationship Id="rId2" Type="http://schemas.openxmlformats.org/officeDocument/2006/relationships/hyperlink" Target="mailto:22113344@student.ciu.edu.t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50.harvard.edu/sql/2024/psets/0/cybercha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38A1-F508-01B9-9BD7-32763CFF52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Enrolling to CS50 Course - Introduction to Databases with SQL and Submitting a Problem 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A5A36-5A2B-1FBA-987D-46070B133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br>
              <a:rPr lang="en-US" altLang="en-US" sz="3600" b="1" dirty="0"/>
            </a:br>
            <a:br>
              <a:rPr lang="en-US" altLang="en-US" sz="3600" b="1" dirty="0"/>
            </a:br>
            <a:br>
              <a:rPr lang="en-US" altLang="en-US" sz="3600" b="1" dirty="0"/>
            </a:br>
            <a:r>
              <a:rPr lang="en-US" altLang="en-US" sz="5900" b="1" dirty="0"/>
              <a:t>Prof Dr </a:t>
            </a:r>
            <a:r>
              <a:rPr lang="en-US" altLang="en-US" sz="5900" b="1" dirty="0" err="1"/>
              <a:t>Melike</a:t>
            </a:r>
            <a:r>
              <a:rPr lang="en-US" altLang="en-US" sz="5900" b="1" dirty="0"/>
              <a:t> </a:t>
            </a:r>
            <a:r>
              <a:rPr lang="en-US" altLang="en-US" sz="5900" b="1" dirty="0" err="1"/>
              <a:t>Şah</a:t>
            </a:r>
            <a:r>
              <a:rPr lang="en-US" altLang="en-US" sz="5900" b="1" dirty="0"/>
              <a:t> </a:t>
            </a:r>
            <a:r>
              <a:rPr lang="en-US" altLang="en-US" sz="5900" b="1" dirty="0" err="1"/>
              <a:t>Direkoğlu</a:t>
            </a:r>
            <a:br>
              <a:rPr lang="en-US" altLang="en-US" sz="2400" b="1" dirty="0"/>
            </a:br>
            <a:br>
              <a:rPr lang="en-US" altLang="en-US" sz="24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9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5C5D-53C9-8DEF-3D13-729E00AF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509" y="292389"/>
            <a:ext cx="10515600" cy="4351338"/>
          </a:xfrm>
        </p:spPr>
        <p:txBody>
          <a:bodyPr/>
          <a:lstStyle/>
          <a:p>
            <a:r>
              <a:rPr lang="en-US" b="1" dirty="0"/>
              <a:t>Step 3 – Login to cs50.dev </a:t>
            </a:r>
            <a:r>
              <a:rPr lang="en-US" dirty="0"/>
              <a:t>using your GitHub account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E2D975-3688-B35B-96B9-4D0635A3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45" t="10505" r="43409" b="35084"/>
          <a:stretch/>
        </p:blipFill>
        <p:spPr>
          <a:xfrm>
            <a:off x="2595418" y="796356"/>
            <a:ext cx="6040582" cy="576925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D0E38F4-B589-C94E-9DF1-49FDE9547599}"/>
              </a:ext>
            </a:extLst>
          </p:cNvPr>
          <p:cNvSpPr/>
          <p:nvPr/>
        </p:nvSpPr>
        <p:spPr>
          <a:xfrm>
            <a:off x="2728865" y="2162830"/>
            <a:ext cx="1760487" cy="3968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9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89BC-335A-FA68-D01B-D05EB937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75" y="170135"/>
            <a:ext cx="10515600" cy="1325563"/>
          </a:xfrm>
        </p:spPr>
        <p:txBody>
          <a:bodyPr/>
          <a:lstStyle/>
          <a:p>
            <a:r>
              <a:rPr lang="en-US" b="1" dirty="0"/>
              <a:t>After you logged in, initially </a:t>
            </a:r>
            <a:r>
              <a:rPr lang="en-US" b="1" dirty="0" err="1"/>
              <a:t>cyberchase.db</a:t>
            </a:r>
            <a:r>
              <a:rPr lang="en-US" b="1" dirty="0"/>
              <a:t> and </a:t>
            </a:r>
            <a:r>
              <a:rPr lang="en-US" b="1" dirty="0" err="1"/>
              <a:t>sql</a:t>
            </a:r>
            <a:r>
              <a:rPr lang="en-US" b="1" dirty="0"/>
              <a:t> files cannot be seen!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FE99-35A5-3F70-E155-F55F4041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steps on </a:t>
            </a:r>
            <a:r>
              <a:rPr lang="en-US" dirty="0" err="1"/>
              <a:t>cyberchase</a:t>
            </a:r>
            <a:r>
              <a:rPr lang="en-US" dirty="0"/>
              <a:t> problem set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045DB-8ABD-3597-217D-0F37B729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89" t="6601" r="1981" b="8383"/>
          <a:stretch/>
        </p:blipFill>
        <p:spPr>
          <a:xfrm>
            <a:off x="838200" y="2312012"/>
            <a:ext cx="7079809" cy="425714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9EB6B8-A436-D653-623D-6A7BDFB57E33}"/>
              </a:ext>
            </a:extLst>
          </p:cNvPr>
          <p:cNvSpPr/>
          <p:nvPr/>
        </p:nvSpPr>
        <p:spPr>
          <a:xfrm>
            <a:off x="983337" y="5232903"/>
            <a:ext cx="2819118" cy="112263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D1832-F87B-DD55-A495-B22F2D3BEF46}"/>
              </a:ext>
            </a:extLst>
          </p:cNvPr>
          <p:cNvSpPr txBox="1"/>
          <p:nvPr/>
        </p:nvSpPr>
        <p:spPr>
          <a:xfrm>
            <a:off x="4816077" y="5001357"/>
            <a:ext cx="50884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highlight>
                  <a:srgbClr val="FFFF00"/>
                </a:highlight>
              </a:rPr>
              <a:t>Click download the distribution code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7039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1B48-61D1-5BB7-2191-64EA1556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0" y="-298616"/>
            <a:ext cx="10515600" cy="1325563"/>
          </a:xfrm>
        </p:spPr>
        <p:txBody>
          <a:bodyPr/>
          <a:lstStyle/>
          <a:p>
            <a:r>
              <a:rPr lang="en-US" b="1" dirty="0"/>
              <a:t>Go and login to </a:t>
            </a:r>
            <a:r>
              <a:rPr lang="en-US" b="1" dirty="0" err="1"/>
              <a:t>codespaces</a:t>
            </a:r>
            <a:r>
              <a:rPr lang="en-US" b="1" dirty="0"/>
              <a:t> (cs50.dev)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1204-D89D-CB39-5E7E-B366C4DA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060" y="646749"/>
            <a:ext cx="10515600" cy="4351338"/>
          </a:xfrm>
        </p:spPr>
        <p:txBody>
          <a:bodyPr/>
          <a:lstStyle/>
          <a:p>
            <a:r>
              <a:rPr lang="en-US" dirty="0"/>
              <a:t>In the terminal below, copy and paste these commands!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FAE3A-F003-1538-70A4-55EB8726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38" t="13333" r="2049" b="7063"/>
          <a:stretch/>
        </p:blipFill>
        <p:spPr>
          <a:xfrm>
            <a:off x="353084" y="1176950"/>
            <a:ext cx="9352985" cy="54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6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56EB-DD41-DA00-AD18-02E1144C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6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Now you can access to </a:t>
            </a:r>
            <a:r>
              <a:rPr lang="en-US" sz="4000" b="1" dirty="0" err="1"/>
              <a:t>cyberchase.db</a:t>
            </a:r>
            <a:r>
              <a:rPr lang="en-US" sz="4000" b="1" dirty="0"/>
              <a:t> and write your SQL queries to the given . </a:t>
            </a:r>
            <a:r>
              <a:rPr lang="en-US" sz="4000" b="1" dirty="0" err="1"/>
              <a:t>sql</a:t>
            </a:r>
            <a:r>
              <a:rPr lang="en-US" sz="4000" b="1" dirty="0"/>
              <a:t> files!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0D74ED-EC8F-DD45-2C90-0E323DD2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38" r="37935" b="7744"/>
          <a:stretch/>
        </p:blipFill>
        <p:spPr>
          <a:xfrm>
            <a:off x="155143" y="1325563"/>
            <a:ext cx="7566891" cy="58373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B163C3-1565-29E8-0125-600C3CC78976}"/>
              </a:ext>
            </a:extLst>
          </p:cNvPr>
          <p:cNvSpPr/>
          <p:nvPr/>
        </p:nvSpPr>
        <p:spPr>
          <a:xfrm>
            <a:off x="376486" y="1831104"/>
            <a:ext cx="1760487" cy="321751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6EDBA-E462-0360-972C-2C20CDC1D5D2}"/>
              </a:ext>
            </a:extLst>
          </p:cNvPr>
          <p:cNvSpPr/>
          <p:nvPr/>
        </p:nvSpPr>
        <p:spPr>
          <a:xfrm>
            <a:off x="839644" y="2658396"/>
            <a:ext cx="2844800" cy="30110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Unfold your </a:t>
            </a:r>
            <a:r>
              <a:rPr lang="en-US" b="1" dirty="0" err="1">
                <a:solidFill>
                  <a:schemeClr val="tx1"/>
                </a:solidFill>
              </a:rPr>
              <a:t>cyberchase</a:t>
            </a:r>
            <a:r>
              <a:rPr lang="en-US" b="1" dirty="0">
                <a:solidFill>
                  <a:schemeClr val="tx1"/>
                </a:solidFill>
              </a:rPr>
              <a:t> folder</a:t>
            </a:r>
            <a:r>
              <a:rPr lang="en-US" dirty="0">
                <a:solidFill>
                  <a:schemeClr val="tx1"/>
                </a:solidFill>
              </a:rPr>
              <a:t>. You will see </a:t>
            </a:r>
            <a:r>
              <a:rPr lang="en-US" b="1" dirty="0">
                <a:solidFill>
                  <a:schemeClr val="tx1"/>
                </a:solidFill>
              </a:rPr>
              <a:t>13 queries in the format of 1.sql </a:t>
            </a:r>
            <a:r>
              <a:rPr lang="en-US" dirty="0">
                <a:solidFill>
                  <a:schemeClr val="tx1"/>
                </a:solidFill>
              </a:rPr>
              <a:t>etc. Click one of them, </a:t>
            </a:r>
            <a:r>
              <a:rPr lang="en-US" b="1" dirty="0">
                <a:solidFill>
                  <a:schemeClr val="tx1"/>
                </a:solidFill>
              </a:rPr>
              <a:t>it is empty</a:t>
            </a:r>
            <a:r>
              <a:rPr lang="en-US" dirty="0">
                <a:solidFill>
                  <a:schemeClr val="tx1"/>
                </a:solidFill>
              </a:rPr>
              <a:t>! You will write the </a:t>
            </a:r>
            <a:r>
              <a:rPr lang="en-US" dirty="0" err="1">
                <a:solidFill>
                  <a:schemeClr val="tx1"/>
                </a:solidFill>
              </a:rPr>
              <a:t>sql</a:t>
            </a:r>
            <a:r>
              <a:rPr lang="en-US" dirty="0">
                <a:solidFill>
                  <a:schemeClr val="tx1"/>
                </a:solidFill>
              </a:rPr>
              <a:t> queries according to the question in problem set 0 – </a:t>
            </a:r>
            <a:r>
              <a:rPr lang="en-US" dirty="0" err="1">
                <a:solidFill>
                  <a:schemeClr val="tx1"/>
                </a:solidFill>
              </a:rPr>
              <a:t>Cyberchase</a:t>
            </a:r>
            <a:r>
              <a:rPr lang="en-US" dirty="0">
                <a:solidFill>
                  <a:schemeClr val="tx1"/>
                </a:solidFill>
              </a:rPr>
              <a:t> problem!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06A27-0EB3-6034-5B58-ADC2AB88B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44" y="2127104"/>
            <a:ext cx="8591550" cy="42481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056831-A1DD-2839-99ED-A9FF4BF7D42D}"/>
              </a:ext>
            </a:extLst>
          </p:cNvPr>
          <p:cNvCxnSpPr/>
          <p:nvPr/>
        </p:nvCxnSpPr>
        <p:spPr>
          <a:xfrm>
            <a:off x="2110753" y="2004236"/>
            <a:ext cx="4606401" cy="39716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F8E6B1-3451-CFBE-9A7B-A82148DE755D}"/>
              </a:ext>
            </a:extLst>
          </p:cNvPr>
          <p:cNvSpPr txBox="1"/>
          <p:nvPr/>
        </p:nvSpPr>
        <p:spPr>
          <a:xfrm>
            <a:off x="8608724" y="3066473"/>
            <a:ext cx="21262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highlight>
                  <a:srgbClr val="FFFF00"/>
                </a:highlight>
              </a:rPr>
              <a:t>TEXT EDITOR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A6DEF-49E5-CC92-F5A2-736DD7CA933A}"/>
              </a:ext>
            </a:extLst>
          </p:cNvPr>
          <p:cNvSpPr txBox="1"/>
          <p:nvPr/>
        </p:nvSpPr>
        <p:spPr>
          <a:xfrm>
            <a:off x="4717004" y="2958751"/>
            <a:ext cx="25598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highlight>
                  <a:srgbClr val="FFFF00"/>
                </a:highlight>
              </a:rPr>
              <a:t>Click query files to edit in the editor</a:t>
            </a:r>
          </a:p>
        </p:txBody>
      </p:sp>
    </p:spTree>
    <p:extLst>
      <p:ext uri="{BB962C8B-B14F-4D97-AF65-F5344CB8AC3E}">
        <p14:creationId xmlns:p14="http://schemas.microsoft.com/office/powerpoint/2010/main" val="71968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4B36-E4EE-5F49-098B-4B17167F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18039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Before writing any queries, finally, register to  CIU CS50 Courses!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0EBE37-962B-0506-2A93-702F8C4B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 that we can </a:t>
            </a:r>
            <a:r>
              <a:rPr lang="en-US" sz="3200" dirty="0">
                <a:solidFill>
                  <a:srgbClr val="FF0000"/>
                </a:solidFill>
              </a:rPr>
              <a:t>see/access </a:t>
            </a:r>
            <a:r>
              <a:rPr lang="en-US" sz="3200" dirty="0"/>
              <a:t>your submissions!</a:t>
            </a:r>
          </a:p>
        </p:txBody>
      </p:sp>
    </p:spTree>
    <p:extLst>
      <p:ext uri="{BB962C8B-B14F-4D97-AF65-F5344CB8AC3E}">
        <p14:creationId xmlns:p14="http://schemas.microsoft.com/office/powerpoint/2010/main" val="388259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CFC5-F96C-E2D2-2427-1ECE3890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CMPE343 Students (Database I)!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698C-A23B-74E7-6D84-B05708A7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449"/>
            <a:ext cx="10515600" cy="4351338"/>
          </a:xfrm>
        </p:spPr>
        <p:txBody>
          <a:bodyPr/>
          <a:lstStyle/>
          <a:p>
            <a:r>
              <a:rPr lang="en-US" sz="2800" dirty="0"/>
              <a:t>If you are taking CMPE343, click to register CMPE343 CS50 course below so that I can see your submissions!</a:t>
            </a:r>
          </a:p>
          <a:p>
            <a:r>
              <a:rPr lang="en-US" sz="2800" dirty="0">
                <a:hlinkClick r:id="rId2"/>
              </a:rPr>
              <a:t>https://submit.cs50.io/invites/1ab3cf84e61c4d62943e807c71cab30e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B3659-C8FC-037E-8DDD-D415A335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899" y="3109991"/>
            <a:ext cx="5099129" cy="36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19DA-E4ED-1764-EAB0-ECE2EA11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CMPE344 Students (Database II)!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EF73-4D1E-AA22-B13A-171BD93F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60"/>
            <a:ext cx="10515600" cy="4351338"/>
          </a:xfrm>
        </p:spPr>
        <p:txBody>
          <a:bodyPr/>
          <a:lstStyle/>
          <a:p>
            <a:r>
              <a:rPr lang="en-US" dirty="0"/>
              <a:t>If you are taking CMPE344, click to register CMPE344 CS50 course below so that we can see your submissions!</a:t>
            </a:r>
          </a:p>
          <a:p>
            <a:r>
              <a:rPr lang="en-US" dirty="0">
                <a:hlinkClick r:id="rId2"/>
              </a:rPr>
              <a:t>https://submit.cs50.io/invites/7e1bbf4692544064b9e29d68793f7a79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A72DD-7A30-84F8-F44F-1204AA5C0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375" y="3088152"/>
            <a:ext cx="5304010" cy="361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2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7D9B-5A38-CC7B-CE3A-B7978A0D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20" y="1253331"/>
            <a:ext cx="4057073" cy="53137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Edit 1.sql in the editor. Use the answer at the right!</a:t>
            </a:r>
          </a:p>
          <a:p>
            <a:r>
              <a:rPr lang="en-US" dirty="0"/>
              <a:t>Then at the terminal below, first update cs50 by writing and using </a:t>
            </a:r>
            <a:r>
              <a:rPr lang="en-US" dirty="0" err="1"/>
              <a:t>cyberchase.db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$ update50</a:t>
            </a:r>
          </a:p>
          <a:p>
            <a:pPr marL="0" indent="0">
              <a:buNone/>
            </a:pPr>
            <a:r>
              <a:rPr lang="en-US" b="1" dirty="0"/>
              <a:t>$ sqlite3 </a:t>
            </a:r>
            <a:r>
              <a:rPr lang="en-US" b="1" dirty="0" err="1"/>
              <a:t>cyberchase.db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Will change the folder to </a:t>
            </a:r>
          </a:p>
          <a:p>
            <a:pPr marL="0" indent="0">
              <a:buNone/>
            </a:pPr>
            <a:r>
              <a:rPr lang="en-US" b="1" dirty="0" err="1"/>
              <a:t>sqlite</a:t>
            </a:r>
            <a:r>
              <a:rPr lang="en-US" b="1" dirty="0"/>
              <a:t> $</a:t>
            </a:r>
          </a:p>
          <a:p>
            <a:r>
              <a:rPr lang="en-US" dirty="0"/>
              <a:t>Then edit the queries and test the results using the instructions on </a:t>
            </a:r>
            <a:r>
              <a:rPr lang="en-US" dirty="0">
                <a:hlinkClick r:id="rId2"/>
              </a:rPr>
              <a:t>https://cs50.harvard.edu/sql/2024/psets/0/cyberchase/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B3DF2-D9F9-0669-4E01-8AD034DA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54" r="50000" b="8014"/>
          <a:stretch/>
        </p:blipFill>
        <p:spPr>
          <a:xfrm>
            <a:off x="4608945" y="574964"/>
            <a:ext cx="6096000" cy="570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D0FD8-2002-111C-4B5F-7365E416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0" y="0"/>
            <a:ext cx="10515600" cy="1325563"/>
          </a:xfrm>
        </p:spPr>
        <p:txBody>
          <a:bodyPr/>
          <a:lstStyle/>
          <a:p>
            <a:r>
              <a:rPr lang="en-US" b="1" dirty="0"/>
              <a:t>Now write your queries in </a:t>
            </a:r>
            <a:r>
              <a:rPr lang="en-US" b="1" dirty="0" err="1"/>
              <a:t>codespaces</a:t>
            </a:r>
            <a:r>
              <a:rPr lang="en-US" b="1" dirty="0"/>
              <a:t> (cs50.dev)</a:t>
            </a:r>
          </a:p>
        </p:txBody>
      </p:sp>
    </p:spTree>
    <p:extLst>
      <p:ext uri="{BB962C8B-B14F-4D97-AF65-F5344CB8AC3E}">
        <p14:creationId xmlns:p14="http://schemas.microsoft.com/office/powerpoint/2010/main" val="7617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E533-3B3B-D8AA-4628-897C98EE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54" y="129735"/>
            <a:ext cx="10515600" cy="1325563"/>
          </a:xfrm>
        </p:spPr>
        <p:txBody>
          <a:bodyPr/>
          <a:lstStyle/>
          <a:p>
            <a:r>
              <a:rPr lang="en-US" b="1" dirty="0"/>
              <a:t>Checking and submitting your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2471-EFC9-CBB4-4AFD-017E52E6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50" y="1318631"/>
            <a:ext cx="10515600" cy="4351338"/>
          </a:xfrm>
        </p:spPr>
        <p:txBody>
          <a:bodyPr/>
          <a:lstStyle/>
          <a:p>
            <a:r>
              <a:rPr lang="en-US" dirty="0"/>
              <a:t>After writing 1.sql in the terminal write the following command (.quit)</a:t>
            </a:r>
          </a:p>
          <a:p>
            <a:r>
              <a:rPr lang="en-US" b="1" dirty="0" err="1"/>
              <a:t>Sqlite</a:t>
            </a:r>
            <a:r>
              <a:rPr lang="en-US" b="1" dirty="0"/>
              <a:t> $ .quit </a:t>
            </a:r>
          </a:p>
          <a:p>
            <a:r>
              <a:rPr lang="en-US" b="1" dirty="0"/>
              <a:t>That will change to $ </a:t>
            </a:r>
          </a:p>
          <a:p>
            <a:r>
              <a:rPr lang="en-US" b="1" dirty="0"/>
              <a:t>In the $, write command cd </a:t>
            </a:r>
            <a:r>
              <a:rPr lang="en-US" b="1" dirty="0" err="1"/>
              <a:t>cyberchase</a:t>
            </a:r>
            <a:endParaRPr lang="en-US" b="1" dirty="0"/>
          </a:p>
          <a:p>
            <a:r>
              <a:rPr lang="en-US" b="1" dirty="0"/>
              <a:t>$ cd </a:t>
            </a:r>
            <a:r>
              <a:rPr lang="en-US" b="1" dirty="0" err="1"/>
              <a:t>cyberchase</a:t>
            </a:r>
            <a:endParaRPr lang="en-US" b="1" dirty="0"/>
          </a:p>
          <a:p>
            <a:r>
              <a:rPr lang="en-US" b="1" dirty="0"/>
              <a:t>Now,  </a:t>
            </a:r>
            <a:r>
              <a:rPr lang="en-US" dirty="0"/>
              <a:t>you can check the correctness of your queries using following:</a:t>
            </a:r>
          </a:p>
          <a:p>
            <a:r>
              <a:rPr lang="en-US" b="1" dirty="0" err="1"/>
              <a:t>cyberchase</a:t>
            </a:r>
            <a:r>
              <a:rPr lang="en-US" b="1" dirty="0"/>
              <a:t> $ check50 cs50/problems/2024/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cyberchase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537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8DA1-487F-4DEC-E3CA-59871CC0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61" y="259376"/>
            <a:ext cx="10515600" cy="4351338"/>
          </a:xfrm>
        </p:spPr>
        <p:txBody>
          <a:bodyPr/>
          <a:lstStyle/>
          <a:p>
            <a:r>
              <a:rPr lang="en-US" b="1" dirty="0"/>
              <a:t>Smiley faces indicate that your query is correct.</a:t>
            </a:r>
          </a:p>
          <a:p>
            <a:r>
              <a:rPr lang="en-US" b="1" dirty="0"/>
              <a:t>Continue writing the rest of the queries in the lab (16-20 December)!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F09DE-C96C-2ADD-B336-77317C304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1" t="64554" r="37772" b="5029"/>
          <a:stretch/>
        </p:blipFill>
        <p:spPr>
          <a:xfrm>
            <a:off x="-181990" y="1756372"/>
            <a:ext cx="11702908" cy="44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870D-1DEA-12C5-F48E-1C646E34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5" y="-72232"/>
            <a:ext cx="10515600" cy="1325563"/>
          </a:xfrm>
        </p:spPr>
        <p:txBody>
          <a:bodyPr/>
          <a:lstStyle/>
          <a:p>
            <a:r>
              <a:rPr lang="en-US" b="1" dirty="0"/>
              <a:t>First Enroll to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F27E-3107-8403-D07D-0E354AA9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1" y="945513"/>
            <a:ext cx="10515600" cy="4351338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https://pll.harvard.edu/course/cs50s-introduction-databases-sql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81396-838A-A41D-84C4-AAEC3BA6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50" t="6165" r="15272" b="17887"/>
          <a:stretch/>
        </p:blipFill>
        <p:spPr>
          <a:xfrm>
            <a:off x="1613025" y="1690688"/>
            <a:ext cx="8653606" cy="50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0BCE-E25E-4FFD-A278-E90C5390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Finally, after completing all queries  “in the lab”, submit the problem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5C09-11C4-7035-D19D-312EA5E0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cyberchase</a:t>
            </a:r>
            <a:r>
              <a:rPr lang="en-US" b="1" dirty="0"/>
              <a:t> $ submit50 cs50/problems/2024/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cyberchase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MAKE SURE YOU REGISTER TO the corresponding CIU CS 50 BEFORE SUBMITTING!</a:t>
            </a:r>
          </a:p>
          <a:p>
            <a:r>
              <a:rPr lang="en-US" b="1" dirty="0">
                <a:solidFill>
                  <a:srgbClr val="FF0000"/>
                </a:solidFill>
              </a:rPr>
              <a:t>CMPE344 students will submit different problem sets! This is just a demo!</a:t>
            </a:r>
          </a:p>
        </p:txBody>
      </p:sp>
    </p:spTree>
    <p:extLst>
      <p:ext uri="{BB962C8B-B14F-4D97-AF65-F5344CB8AC3E}">
        <p14:creationId xmlns:p14="http://schemas.microsoft.com/office/powerpoint/2010/main" val="133159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A76C1-D77B-7E9E-D078-E67FC11F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dirty="0">
                <a:solidFill>
                  <a:srgbClr val="FF0000"/>
                </a:solidFill>
              </a:rPr>
              <a:t>LEARN MORE and on the new page opened, click ENROLL!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7016C-4FBD-0A47-FBD3-3439481D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28" t="39691" r="14456" b="42723"/>
          <a:stretch/>
        </p:blipFill>
        <p:spPr>
          <a:xfrm>
            <a:off x="1032095" y="1084490"/>
            <a:ext cx="9243588" cy="12060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FF9E9DA-6CC5-858E-A28A-1B40DA8F9E9E}"/>
              </a:ext>
            </a:extLst>
          </p:cNvPr>
          <p:cNvSpPr/>
          <p:nvPr/>
        </p:nvSpPr>
        <p:spPr>
          <a:xfrm>
            <a:off x="6219731" y="968721"/>
            <a:ext cx="1760487" cy="101709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BE0A9-D528-A064-FB4C-B02320EE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879" t="13601" r="17500" b="26259"/>
          <a:stretch/>
        </p:blipFill>
        <p:spPr>
          <a:xfrm>
            <a:off x="1560946" y="2581655"/>
            <a:ext cx="8488218" cy="397163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15F2776-9EC0-DE60-FF1C-0B94FAFCBBFD}"/>
              </a:ext>
            </a:extLst>
          </p:cNvPr>
          <p:cNvSpPr/>
          <p:nvPr/>
        </p:nvSpPr>
        <p:spPr>
          <a:xfrm>
            <a:off x="2261949" y="5608688"/>
            <a:ext cx="1760487" cy="101709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57DD-4EFD-D30D-A9F4-45A0B5F6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15743"/>
            <a:ext cx="10515600" cy="1325563"/>
          </a:xfrm>
        </p:spPr>
        <p:txBody>
          <a:bodyPr/>
          <a:lstStyle/>
          <a:p>
            <a:r>
              <a:rPr lang="en-US" b="1" dirty="0"/>
              <a:t>edX Platform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478F-D0F5-31BE-A31E-3BA8D6AA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1441306"/>
            <a:ext cx="69757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Enroll will direct you to the edX platform. You can see course materials and submit problem sets using edX!</a:t>
            </a:r>
          </a:p>
          <a:p>
            <a:endParaRPr lang="en-US" dirty="0"/>
          </a:p>
          <a:p>
            <a:r>
              <a:rPr lang="en-US" dirty="0"/>
              <a:t>If you already registered to edX, just login. Otherwise, you need to register. Register with </a:t>
            </a:r>
            <a:r>
              <a:rPr lang="en-US" dirty="0" err="1"/>
              <a:t>ciu</a:t>
            </a:r>
            <a:r>
              <a:rPr lang="en-US" dirty="0"/>
              <a:t> student email addresses!</a:t>
            </a:r>
          </a:p>
          <a:p>
            <a:r>
              <a:rPr lang="en-US" dirty="0">
                <a:hlinkClick r:id="rId2"/>
              </a:rPr>
              <a:t>22113344@student.ciu.edu.tr</a:t>
            </a:r>
            <a:endParaRPr lang="en-US" dirty="0"/>
          </a:p>
          <a:p>
            <a:r>
              <a:rPr lang="en-US" dirty="0">
                <a:hlinkClick r:id="rId3"/>
              </a:rPr>
              <a:t>https://student.ciu.edu.tr/?loginOp=relogin&amp;client=standard&amp;loginErrorCode=service.AUTH_REQUIRED</a:t>
            </a:r>
            <a:r>
              <a:rPr lang="en-US" dirty="0"/>
              <a:t> (to login to your student emails)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AEE6-3918-A298-1D0A-6707B89AB7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030" t="12256" r="10379" b="11919"/>
          <a:stretch/>
        </p:blipFill>
        <p:spPr>
          <a:xfrm>
            <a:off x="7398327" y="580805"/>
            <a:ext cx="4396509" cy="59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5C88-C7F9-9788-5335-3D5C63E1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After registering and login to edX, click continue under ‘Access this course’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261BA-065A-BD67-C024-F85577D1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64" t="16027" r="24772" b="38047"/>
          <a:stretch/>
        </p:blipFill>
        <p:spPr>
          <a:xfrm>
            <a:off x="1634835" y="1828801"/>
            <a:ext cx="8717770" cy="43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9867-6898-7E96-9E8B-275374A8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5" y="124980"/>
            <a:ext cx="10515600" cy="1325563"/>
          </a:xfrm>
        </p:spPr>
        <p:txBody>
          <a:bodyPr/>
          <a:lstStyle/>
          <a:p>
            <a:r>
              <a:rPr lang="en-US" b="1" dirty="0"/>
              <a:t>Access to CS50 Course Lectures and Problem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863B3-8A99-28C9-B497-F21D9A35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58" t="13706" r="38232" b="42829"/>
          <a:stretch/>
        </p:blipFill>
        <p:spPr>
          <a:xfrm>
            <a:off x="1078345" y="2379306"/>
            <a:ext cx="9974005" cy="43537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6454B6-237B-6633-30E6-470DD17E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55" y="1450543"/>
            <a:ext cx="10515600" cy="4351338"/>
          </a:xfrm>
        </p:spPr>
        <p:txBody>
          <a:bodyPr/>
          <a:lstStyle/>
          <a:p>
            <a:r>
              <a:rPr lang="en-US" dirty="0"/>
              <a:t>In the lab, we will submit </a:t>
            </a:r>
            <a:r>
              <a:rPr lang="en-US" b="1" dirty="0">
                <a:solidFill>
                  <a:srgbClr val="FF0000"/>
                </a:solidFill>
              </a:rPr>
              <a:t>Problem Set 0 – </a:t>
            </a:r>
            <a:r>
              <a:rPr lang="en-US" b="1" dirty="0" err="1">
                <a:solidFill>
                  <a:srgbClr val="FF0000"/>
                </a:solidFill>
              </a:rPr>
              <a:t>Cyberchase</a:t>
            </a:r>
            <a:r>
              <a:rPr lang="en-US" b="1" dirty="0">
                <a:solidFill>
                  <a:srgbClr val="FF0000"/>
                </a:solidFill>
              </a:rPr>
              <a:t> problem set </a:t>
            </a:r>
            <a:r>
              <a:rPr lang="en-US" dirty="0"/>
              <a:t>(in the week of </a:t>
            </a:r>
            <a:r>
              <a:rPr lang="en-US" dirty="0">
                <a:highlight>
                  <a:srgbClr val="FF0000"/>
                </a:highlight>
              </a:rPr>
              <a:t>16-20 December</a:t>
            </a:r>
            <a:r>
              <a:rPr lang="en-US" dirty="0"/>
              <a:t>)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12E4D-5B5D-4561-22EF-9FB6B9969C40}"/>
              </a:ext>
            </a:extLst>
          </p:cNvPr>
          <p:cNvSpPr/>
          <p:nvPr/>
        </p:nvSpPr>
        <p:spPr>
          <a:xfrm>
            <a:off x="5427949" y="2375267"/>
            <a:ext cx="1760487" cy="3968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0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D861-BC72-DF38-36AA-6D6496E4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82" y="-68984"/>
            <a:ext cx="10515600" cy="1325563"/>
          </a:xfrm>
        </p:spPr>
        <p:txBody>
          <a:bodyPr/>
          <a:lstStyle/>
          <a:p>
            <a:r>
              <a:rPr lang="en-US" b="1" dirty="0"/>
              <a:t>Problem Set 0 – First preparation!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5D621-DC66-ED60-A128-B40265561B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56" r="15455" b="5994"/>
          <a:stretch/>
        </p:blipFill>
        <p:spPr>
          <a:xfrm>
            <a:off x="579582" y="1126835"/>
            <a:ext cx="10307782" cy="5606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82849C-488A-F290-BBB7-92BC85DE371A}"/>
              </a:ext>
            </a:extLst>
          </p:cNvPr>
          <p:cNvSpPr/>
          <p:nvPr/>
        </p:nvSpPr>
        <p:spPr>
          <a:xfrm>
            <a:off x="2697018" y="3112655"/>
            <a:ext cx="7019637" cy="1413163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7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EF8E-ACBF-80A0-896C-44619AEE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45" y="134217"/>
            <a:ext cx="11446163" cy="383020"/>
          </a:xfrm>
        </p:spPr>
        <p:txBody>
          <a:bodyPr>
            <a:noAutofit/>
          </a:bodyPr>
          <a:lstStyle/>
          <a:p>
            <a:r>
              <a:rPr lang="en-US" sz="2400" b="1" dirty="0" err="1"/>
              <a:t>Cyberchase</a:t>
            </a:r>
            <a:r>
              <a:rPr lang="en-US" sz="2400" b="1" dirty="0"/>
              <a:t> problem set (</a:t>
            </a:r>
            <a:r>
              <a:rPr lang="en-US" sz="2400" b="1" dirty="0">
                <a:hlinkClick r:id="rId2"/>
              </a:rPr>
              <a:t>https://cs50.harvard.edu/sql/2024/psets/0/cyberchase/</a:t>
            </a:r>
            <a:r>
              <a:rPr lang="en-US" sz="2400" b="1" dirty="0"/>
              <a:t>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49C35-F7ED-B261-AF88-49D80A04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" t="2963" r="15682" b="4916"/>
          <a:stretch/>
        </p:blipFill>
        <p:spPr>
          <a:xfrm>
            <a:off x="265546" y="517237"/>
            <a:ext cx="10178473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38F8-BED6-80F4-EA07-95B758EA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940"/>
            <a:ext cx="10515600" cy="4351338"/>
          </a:xfrm>
        </p:spPr>
        <p:txBody>
          <a:bodyPr/>
          <a:lstStyle/>
          <a:p>
            <a:r>
              <a:rPr lang="en-US" b="1" dirty="0"/>
              <a:t>Step 1 - Register and then Login to GitHub using ‘this link’</a:t>
            </a:r>
            <a:r>
              <a:rPr lang="en-US" dirty="0"/>
              <a:t> </a:t>
            </a:r>
          </a:p>
          <a:p>
            <a:r>
              <a:rPr lang="en-US" b="1" dirty="0"/>
              <a:t>Step 2 - </a:t>
            </a:r>
            <a:r>
              <a:rPr lang="en-US" dirty="0"/>
              <a:t>After </a:t>
            </a:r>
            <a:r>
              <a:rPr lang="en-US" dirty="0" err="1"/>
              <a:t>logining</a:t>
            </a:r>
            <a:r>
              <a:rPr lang="en-US" dirty="0"/>
              <a:t> to GitHub, it will ask you to grant access to CS50. Confirm it (I cannot see these steps since I have already done it before) </a:t>
            </a:r>
          </a:p>
          <a:p>
            <a:r>
              <a:rPr lang="en-US" dirty="0"/>
              <a:t>Then you will see the page below. Click my courses!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B60CD-86CD-7463-5CB9-36666085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2384"/>
            <a:ext cx="10227108" cy="1493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BB8354-5145-F99C-F2F8-C68FB789E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1" y="4462068"/>
            <a:ext cx="11941249" cy="23229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7BDE9D3-647D-4CBF-FA74-EF64255E6772}"/>
              </a:ext>
            </a:extLst>
          </p:cNvPr>
          <p:cNvSpPr/>
          <p:nvPr/>
        </p:nvSpPr>
        <p:spPr>
          <a:xfrm>
            <a:off x="10612581" y="4793224"/>
            <a:ext cx="819763" cy="396800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756</Words>
  <Application>Microsoft Office PowerPoint</Application>
  <PresentationFormat>Widescreen</PresentationFormat>
  <Paragraphs>68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Enrolling to CS50 Course - Introduction to Databases with SQL and Submitting a Problem Set</vt:lpstr>
      <vt:lpstr>First Enroll to the Course</vt:lpstr>
      <vt:lpstr>PowerPoint Presentation</vt:lpstr>
      <vt:lpstr>edX Platform </vt:lpstr>
      <vt:lpstr>After registering and login to edX, click continue under ‘Access this course’</vt:lpstr>
      <vt:lpstr>Access to CS50 Course Lectures and Problem Sets</vt:lpstr>
      <vt:lpstr>Problem Set 0 – First preparation!</vt:lpstr>
      <vt:lpstr>Cyberchase problem set (https://cs50.harvard.edu/sql/2024/psets/0/cyberchase/ )</vt:lpstr>
      <vt:lpstr>PowerPoint Presentation</vt:lpstr>
      <vt:lpstr>PowerPoint Presentation</vt:lpstr>
      <vt:lpstr>After you logged in, initially cyberchase.db and sql files cannot be seen!</vt:lpstr>
      <vt:lpstr>Go and login to codespaces (cs50.dev)</vt:lpstr>
      <vt:lpstr>Now you can access to cyberchase.db and write your SQL queries to the given . sql files!</vt:lpstr>
      <vt:lpstr>Before writing any queries, finally, register to  CIU CS50 Courses!</vt:lpstr>
      <vt:lpstr>CMPE343 Students (Database I)!</vt:lpstr>
      <vt:lpstr>CMPE344 Students (Database II)!</vt:lpstr>
      <vt:lpstr>Now write your queries in codespaces (cs50.dev)</vt:lpstr>
      <vt:lpstr>Checking and submitting your queries</vt:lpstr>
      <vt:lpstr>PowerPoint Presentation</vt:lpstr>
      <vt:lpstr>Finally, after completing all queries  “in the lab”, submit the problem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CIU</dc:creator>
  <cp:lastModifiedBy>CIU</cp:lastModifiedBy>
  <cp:revision>69</cp:revision>
  <dcterms:created xsi:type="dcterms:W3CDTF">2024-12-06T11:57:36Z</dcterms:created>
  <dcterms:modified xsi:type="dcterms:W3CDTF">2025-02-26T14:20:16Z</dcterms:modified>
</cp:coreProperties>
</file>