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8"/>
  </p:notesMasterIdLst>
  <p:sldIdLst>
    <p:sldId id="256" r:id="rId2"/>
    <p:sldId id="490" r:id="rId3"/>
    <p:sldId id="263" r:id="rId4"/>
    <p:sldId id="353" r:id="rId5"/>
    <p:sldId id="478" r:id="rId6"/>
    <p:sldId id="479" r:id="rId7"/>
    <p:sldId id="480" r:id="rId8"/>
    <p:sldId id="481" r:id="rId9"/>
    <p:sldId id="482" r:id="rId10"/>
    <p:sldId id="483" r:id="rId11"/>
    <p:sldId id="484" r:id="rId12"/>
    <p:sldId id="341" r:id="rId13"/>
    <p:sldId id="485" r:id="rId14"/>
    <p:sldId id="343" r:id="rId15"/>
    <p:sldId id="344" r:id="rId16"/>
    <p:sldId id="487" r:id="rId17"/>
    <p:sldId id="348" r:id="rId18"/>
    <p:sldId id="345" r:id="rId19"/>
    <p:sldId id="491" r:id="rId20"/>
    <p:sldId id="347" r:id="rId21"/>
    <p:sldId id="488" r:id="rId22"/>
    <p:sldId id="358" r:id="rId23"/>
    <p:sldId id="489"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352" r:id="rId39"/>
    <p:sldId id="278" r:id="rId40"/>
    <p:sldId id="397" r:id="rId41"/>
    <p:sldId id="476" r:id="rId42"/>
    <p:sldId id="473" r:id="rId43"/>
    <p:sldId id="477" r:id="rId44"/>
    <p:sldId id="486" r:id="rId45"/>
    <p:sldId id="474" r:id="rId46"/>
    <p:sldId id="475" r:id="rId47"/>
    <p:sldId id="346" r:id="rId48"/>
    <p:sldId id="279" r:id="rId49"/>
    <p:sldId id="280" r:id="rId50"/>
    <p:sldId id="492" r:id="rId51"/>
    <p:sldId id="493" r:id="rId52"/>
    <p:sldId id="494" r:id="rId53"/>
    <p:sldId id="495" r:id="rId54"/>
    <p:sldId id="281" r:id="rId55"/>
    <p:sldId id="355" r:id="rId56"/>
    <p:sldId id="282" r:id="rId57"/>
    <p:sldId id="283" r:id="rId58"/>
    <p:sldId id="284" r:id="rId59"/>
    <p:sldId id="285" r:id="rId60"/>
    <p:sldId id="286" r:id="rId61"/>
    <p:sldId id="287" r:id="rId62"/>
    <p:sldId id="288" r:id="rId63"/>
    <p:sldId id="317" r:id="rId64"/>
    <p:sldId id="318" r:id="rId65"/>
    <p:sldId id="367" r:id="rId66"/>
    <p:sldId id="320" r:id="rId67"/>
    <p:sldId id="321" r:id="rId68"/>
    <p:sldId id="322" r:id="rId69"/>
    <p:sldId id="323" r:id="rId70"/>
    <p:sldId id="324" r:id="rId71"/>
    <p:sldId id="325" r:id="rId72"/>
    <p:sldId id="326" r:id="rId73"/>
    <p:sldId id="329" r:id="rId74"/>
    <p:sldId id="330" r:id="rId75"/>
    <p:sldId id="356" r:id="rId76"/>
    <p:sldId id="496"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0" autoAdjust="0"/>
    <p:restoredTop sz="95196" autoAdjust="0"/>
  </p:normalViewPr>
  <p:slideViewPr>
    <p:cSldViewPr>
      <p:cViewPr varScale="1">
        <p:scale>
          <a:sx n="112" d="100"/>
          <a:sy n="112" d="100"/>
        </p:scale>
        <p:origin x="184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25BFCD-1A9F-4E04-964F-3BE1AA8E8FD6}" type="datetimeFigureOut">
              <a:rPr lang="en-US" smtClean="0"/>
              <a:pPr/>
              <a:t>6/4/2024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C1EB67-F149-44AB-8268-6FBAA37BC8D1}" type="slidenum">
              <a:rPr lang="en-US" smtClean="0"/>
              <a:pPr/>
              <a:t>‹#›</a:t>
            </a:fld>
            <a:endParaRPr lang="en-US"/>
          </a:p>
        </p:txBody>
      </p:sp>
    </p:spTree>
    <p:extLst>
      <p:ext uri="{BB962C8B-B14F-4D97-AF65-F5344CB8AC3E}">
        <p14:creationId xmlns:p14="http://schemas.microsoft.com/office/powerpoint/2010/main" val="1693542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Functions</a:t>
            </a:r>
          </a:p>
          <a:p>
            <a:endParaRPr lang="en-US" dirty="0"/>
          </a:p>
        </p:txBody>
      </p:sp>
      <p:sp>
        <p:nvSpPr>
          <p:cNvPr id="4" name="Slide Number Placeholder 3"/>
          <p:cNvSpPr>
            <a:spLocks noGrp="1"/>
          </p:cNvSpPr>
          <p:nvPr>
            <p:ph type="sldNum" sz="quarter" idx="10"/>
          </p:nvPr>
        </p:nvSpPr>
        <p:spPr/>
        <p:txBody>
          <a:bodyPr/>
          <a:lstStyle/>
          <a:p>
            <a:fld id="{48C1EB67-F149-44AB-8268-6FBAA37BC8D1}" type="slidenum">
              <a:rPr lang="en-US" smtClean="0"/>
              <a:pPr/>
              <a:t>1</a:t>
            </a:fld>
            <a:endParaRPr lang="en-US"/>
          </a:p>
        </p:txBody>
      </p:sp>
    </p:spTree>
    <p:extLst>
      <p:ext uri="{BB962C8B-B14F-4D97-AF65-F5344CB8AC3E}">
        <p14:creationId xmlns:p14="http://schemas.microsoft.com/office/powerpoint/2010/main" val="2740417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257300" y="720725"/>
            <a:ext cx="4800600" cy="3600450"/>
          </a:xfrm>
          <a:ln/>
        </p:spPr>
      </p:sp>
      <p:sp>
        <p:nvSpPr>
          <p:cNvPr id="44035" name="Rectangle 3"/>
          <p:cNvSpPr>
            <a:spLocks noGrp="1" noChangeArrowheads="1"/>
          </p:cNvSpPr>
          <p:nvPr>
            <p:ph type="body" idx="1"/>
          </p:nvPr>
        </p:nvSpPr>
        <p:spPr>
          <a:xfrm>
            <a:off x="974725" y="4560888"/>
            <a:ext cx="5365750"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latin typeface="Arial" panose="020B0604020202020204" pitchFamily="34" charset="0"/>
            </a:endParaRPr>
          </a:p>
        </p:txBody>
      </p:sp>
    </p:spTree>
    <p:extLst>
      <p:ext uri="{BB962C8B-B14F-4D97-AF65-F5344CB8AC3E}">
        <p14:creationId xmlns:p14="http://schemas.microsoft.com/office/powerpoint/2010/main" val="2694634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257300" y="720725"/>
            <a:ext cx="4800600" cy="3600450"/>
          </a:xfrm>
          <a:ln/>
        </p:spPr>
      </p:sp>
      <p:sp>
        <p:nvSpPr>
          <p:cNvPr id="46083" name="Rectangle 3"/>
          <p:cNvSpPr>
            <a:spLocks noGrp="1" noChangeArrowheads="1"/>
          </p:cNvSpPr>
          <p:nvPr>
            <p:ph type="body" idx="1"/>
          </p:nvPr>
        </p:nvSpPr>
        <p:spPr>
          <a:xfrm>
            <a:off x="974725" y="4560888"/>
            <a:ext cx="5365750"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latin typeface="Arial" panose="020B0604020202020204" pitchFamily="34" charset="0"/>
            </a:endParaRPr>
          </a:p>
        </p:txBody>
      </p:sp>
    </p:spTree>
    <p:extLst>
      <p:ext uri="{BB962C8B-B14F-4D97-AF65-F5344CB8AC3E}">
        <p14:creationId xmlns:p14="http://schemas.microsoft.com/office/powerpoint/2010/main" val="3224645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257300" y="720725"/>
            <a:ext cx="4800600" cy="3600450"/>
          </a:xfrm>
          <a:ln/>
        </p:spPr>
      </p:sp>
      <p:sp>
        <p:nvSpPr>
          <p:cNvPr id="48131" name="Rectangle 3"/>
          <p:cNvSpPr>
            <a:spLocks noGrp="1" noChangeArrowheads="1"/>
          </p:cNvSpPr>
          <p:nvPr>
            <p:ph type="body" idx="1"/>
          </p:nvPr>
        </p:nvSpPr>
        <p:spPr>
          <a:xfrm>
            <a:off x="974725" y="4560888"/>
            <a:ext cx="5365750"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latin typeface="Arial" panose="020B0604020202020204" pitchFamily="34" charset="0"/>
            </a:endParaRPr>
          </a:p>
        </p:txBody>
      </p:sp>
    </p:spTree>
    <p:extLst>
      <p:ext uri="{BB962C8B-B14F-4D97-AF65-F5344CB8AC3E}">
        <p14:creationId xmlns:p14="http://schemas.microsoft.com/office/powerpoint/2010/main" val="4240795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257300" y="720725"/>
            <a:ext cx="4800600" cy="3600450"/>
          </a:xfrm>
          <a:ln/>
        </p:spPr>
      </p:sp>
      <p:sp>
        <p:nvSpPr>
          <p:cNvPr id="50179" name="Rectangle 3"/>
          <p:cNvSpPr>
            <a:spLocks noGrp="1" noChangeArrowheads="1"/>
          </p:cNvSpPr>
          <p:nvPr>
            <p:ph type="body" idx="1"/>
          </p:nvPr>
        </p:nvSpPr>
        <p:spPr>
          <a:xfrm>
            <a:off x="974725" y="4560888"/>
            <a:ext cx="5365750"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latin typeface="Arial" panose="020B0604020202020204" pitchFamily="34" charset="0"/>
            </a:endParaRPr>
          </a:p>
        </p:txBody>
      </p:sp>
    </p:spTree>
    <p:extLst>
      <p:ext uri="{BB962C8B-B14F-4D97-AF65-F5344CB8AC3E}">
        <p14:creationId xmlns:p14="http://schemas.microsoft.com/office/powerpoint/2010/main" val="118403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C1EB67-F149-44AB-8268-6FBAA37BC8D1}" type="slidenum">
              <a:rPr lang="en-US" smtClean="0"/>
              <a:pPr/>
              <a:t>40</a:t>
            </a:fld>
            <a:endParaRPr lang="en-US"/>
          </a:p>
        </p:txBody>
      </p:sp>
    </p:spTree>
    <p:extLst>
      <p:ext uri="{BB962C8B-B14F-4D97-AF65-F5344CB8AC3E}">
        <p14:creationId xmlns:p14="http://schemas.microsoft.com/office/powerpoint/2010/main" val="3950166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C1EB67-F149-44AB-8268-6FBAA37BC8D1}" type="slidenum">
              <a:rPr lang="en-US" smtClean="0"/>
              <a:pPr/>
              <a:t>45</a:t>
            </a:fld>
            <a:endParaRPr lang="en-US"/>
          </a:p>
        </p:txBody>
      </p:sp>
    </p:spTree>
    <p:extLst>
      <p:ext uri="{BB962C8B-B14F-4D97-AF65-F5344CB8AC3E}">
        <p14:creationId xmlns:p14="http://schemas.microsoft.com/office/powerpoint/2010/main" val="574700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C1EB67-F149-44AB-8268-6FBAA37BC8D1}" type="slidenum">
              <a:rPr lang="en-US" smtClean="0"/>
              <a:pPr/>
              <a:t>46</a:t>
            </a:fld>
            <a:endParaRPr lang="en-US"/>
          </a:p>
        </p:txBody>
      </p:sp>
    </p:spTree>
    <p:extLst>
      <p:ext uri="{BB962C8B-B14F-4D97-AF65-F5344CB8AC3E}">
        <p14:creationId xmlns:p14="http://schemas.microsoft.com/office/powerpoint/2010/main" val="3542936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57200" y="960438"/>
            <a:ext cx="6400800" cy="4800600"/>
          </a:xfrm>
          <a:solidFill>
            <a:srgbClr val="FFFFFF"/>
          </a:solidFill>
          <a:ln/>
        </p:spPr>
      </p:sp>
      <p:sp>
        <p:nvSpPr>
          <p:cNvPr id="32771" name="Rectangle 3"/>
          <p:cNvSpPr>
            <a:spLocks noGrp="1" noChangeArrowheads="1"/>
          </p:cNvSpPr>
          <p:nvPr>
            <p:ph type="body" idx="1"/>
          </p:nvPr>
        </p:nvSpPr>
        <p:spPr>
          <a:xfrm>
            <a:off x="731838" y="6080125"/>
            <a:ext cx="4022725" cy="2651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defTabSz="449263" eaLnBrk="1" hangingPunct="1">
              <a:lnSpc>
                <a:spcPct val="95000"/>
              </a:lnSpc>
              <a:spcBef>
                <a:spcPts val="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a:latin typeface="Arial" panose="020B0604020202020204" pitchFamily="34" charset="0"/>
            </a:endParaRPr>
          </a:p>
        </p:txBody>
      </p:sp>
    </p:spTree>
    <p:extLst>
      <p:ext uri="{BB962C8B-B14F-4D97-AF65-F5344CB8AC3E}">
        <p14:creationId xmlns:p14="http://schemas.microsoft.com/office/powerpoint/2010/main" val="2096204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57200" y="960438"/>
            <a:ext cx="6400800" cy="4800600"/>
          </a:xfrm>
          <a:solidFill>
            <a:srgbClr val="FFFFFF"/>
          </a:solidFill>
          <a:ln/>
        </p:spPr>
      </p:sp>
      <p:sp>
        <p:nvSpPr>
          <p:cNvPr id="34819" name="Rectangle 3"/>
          <p:cNvSpPr>
            <a:spLocks noGrp="1" noChangeArrowheads="1"/>
          </p:cNvSpPr>
          <p:nvPr>
            <p:ph type="body" idx="1"/>
          </p:nvPr>
        </p:nvSpPr>
        <p:spPr>
          <a:xfrm>
            <a:off x="731838" y="6080125"/>
            <a:ext cx="4022725" cy="26511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defTabSz="449263" eaLnBrk="1" hangingPunct="1">
              <a:lnSpc>
                <a:spcPct val="95000"/>
              </a:lnSpc>
              <a:spcBef>
                <a:spcPts val="425"/>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ltLang="en-US">
              <a:latin typeface="Arial" panose="020B0604020202020204" pitchFamily="34" charset="0"/>
            </a:endParaRPr>
          </a:p>
        </p:txBody>
      </p:sp>
    </p:spTree>
    <p:extLst>
      <p:ext uri="{BB962C8B-B14F-4D97-AF65-F5344CB8AC3E}">
        <p14:creationId xmlns:p14="http://schemas.microsoft.com/office/powerpoint/2010/main" val="4058945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257300" y="720725"/>
            <a:ext cx="4800600" cy="3600450"/>
          </a:xfrm>
          <a:ln/>
        </p:spPr>
      </p:sp>
      <p:sp>
        <p:nvSpPr>
          <p:cNvPr id="36867" name="Rectangle 3"/>
          <p:cNvSpPr>
            <a:spLocks noGrp="1" noChangeArrowheads="1"/>
          </p:cNvSpPr>
          <p:nvPr>
            <p:ph type="body" idx="1"/>
          </p:nvPr>
        </p:nvSpPr>
        <p:spPr>
          <a:xfrm>
            <a:off x="974725" y="4560888"/>
            <a:ext cx="5365750"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latin typeface="Arial" panose="020B0604020202020204" pitchFamily="34" charset="0"/>
            </a:endParaRPr>
          </a:p>
        </p:txBody>
      </p:sp>
    </p:spTree>
    <p:extLst>
      <p:ext uri="{BB962C8B-B14F-4D97-AF65-F5344CB8AC3E}">
        <p14:creationId xmlns:p14="http://schemas.microsoft.com/office/powerpoint/2010/main" val="606381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257300" y="720725"/>
            <a:ext cx="4800600" cy="3600450"/>
          </a:xfrm>
          <a:ln/>
        </p:spPr>
      </p:sp>
      <p:sp>
        <p:nvSpPr>
          <p:cNvPr id="39939" name="Rectangle 3"/>
          <p:cNvSpPr>
            <a:spLocks noGrp="1" noChangeArrowheads="1"/>
          </p:cNvSpPr>
          <p:nvPr>
            <p:ph type="body" idx="1"/>
          </p:nvPr>
        </p:nvSpPr>
        <p:spPr>
          <a:xfrm>
            <a:off x="974725" y="4560888"/>
            <a:ext cx="5365750"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latin typeface="Arial" panose="020B0604020202020204" pitchFamily="34" charset="0"/>
            </a:endParaRPr>
          </a:p>
        </p:txBody>
      </p:sp>
    </p:spTree>
    <p:extLst>
      <p:ext uri="{BB962C8B-B14F-4D97-AF65-F5344CB8AC3E}">
        <p14:creationId xmlns:p14="http://schemas.microsoft.com/office/powerpoint/2010/main" val="1344514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257300" y="720725"/>
            <a:ext cx="4800600" cy="3600450"/>
          </a:xfrm>
          <a:ln/>
        </p:spPr>
      </p:sp>
      <p:sp>
        <p:nvSpPr>
          <p:cNvPr id="41987" name="Rectangle 3"/>
          <p:cNvSpPr>
            <a:spLocks noGrp="1" noChangeArrowheads="1"/>
          </p:cNvSpPr>
          <p:nvPr>
            <p:ph type="body" idx="1"/>
          </p:nvPr>
        </p:nvSpPr>
        <p:spPr>
          <a:xfrm>
            <a:off x="974725" y="4560888"/>
            <a:ext cx="5365750" cy="431958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a:latin typeface="Arial" panose="020B0604020202020204" pitchFamily="34" charset="0"/>
            </a:endParaRPr>
          </a:p>
        </p:txBody>
      </p:sp>
    </p:spTree>
    <p:extLst>
      <p:ext uri="{BB962C8B-B14F-4D97-AF65-F5344CB8AC3E}">
        <p14:creationId xmlns:p14="http://schemas.microsoft.com/office/powerpoint/2010/main" val="205523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rot="5400000">
            <a:off x="7589520" y="1081851"/>
            <a:ext cx="2011680" cy="384048"/>
          </a:xfrm>
          <a:prstGeom prst="rect">
            <a:avLst/>
          </a:prstGeom>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95400"/>
            <a:ext cx="7924800" cy="51785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a:prstGeom prst="rect">
            <a:avLst/>
          </a:prstGeom>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bwMode="auto">
          <a:xfrm rot="5400000">
            <a:off x="7077456" y="4178808"/>
            <a:ext cx="3657600" cy="384048"/>
          </a:xfrm>
          <a:prstGeom prst="rect">
            <a:avLst/>
          </a:prstGeo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a:xfrm rot="5400000">
            <a:off x="7589520" y="1081851"/>
            <a:ext cx="2011680" cy="384048"/>
          </a:xfrm>
          <a:prstGeom prst="rect">
            <a:avLst/>
          </a:prstGeom>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a:xfrm rot="5400000">
            <a:off x="7589520" y="1081851"/>
            <a:ext cx="2011680" cy="384048"/>
          </a:xfrm>
          <a:prstGeom prst="rect">
            <a:avLst/>
          </a:prstGeom>
        </p:spPr>
        <p:txBody>
          <a:bodyPr/>
          <a:lstStyle/>
          <a:p>
            <a:fld id="{1D8BD707-D9CF-40AE-B4C6-C98DA3205C09}" type="datetimeFigureOut">
              <a:rPr lang="en-US" smtClean="0"/>
              <a:pPr/>
              <a:t>6/4/2024</a:t>
            </a:fld>
            <a:endParaRPr lang="en-US"/>
          </a:p>
        </p:txBody>
      </p:sp>
      <p:sp>
        <p:nvSpPr>
          <p:cNvPr id="8" name="Footer Placeholder 7"/>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a:xfrm rot="5400000">
            <a:off x="7589520" y="1081851"/>
            <a:ext cx="2011680" cy="384048"/>
          </a:xfrm>
          <a:prstGeom prst="rect">
            <a:avLst/>
          </a:prstGeom>
        </p:spPr>
        <p:txBody>
          <a:bodyPr rtlCol="0"/>
          <a:lstStyle/>
          <a:p>
            <a:fld id="{1D8BD707-D9CF-40AE-B4C6-C98DA3205C09}" type="datetimeFigureOut">
              <a:rPr lang="en-US" smtClean="0"/>
              <a:pPr/>
              <a:t>6/4/2024</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7589520" y="1081851"/>
            <a:ext cx="2011680" cy="384048"/>
          </a:xfrm>
          <a:prstGeom prst="rect">
            <a:avLst/>
          </a:prstGeom>
        </p:spPr>
        <p:txBody>
          <a:bodyPr/>
          <a:lstStyle/>
          <a:p>
            <a:fld id="{1D8BD707-D9CF-40AE-B4C6-C98DA3205C09}" type="datetimeFigureOut">
              <a:rPr lang="en-US" smtClean="0"/>
              <a:pPr/>
              <a:t>6/4/2024</a:t>
            </a:fld>
            <a:endParaRPr lang="en-US"/>
          </a:p>
        </p:txBody>
      </p:sp>
      <p:sp>
        <p:nvSpPr>
          <p:cNvPr id="3" name="Footer Placeholder 2"/>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a:xfrm rot="5400000">
            <a:off x="7589520" y="1081851"/>
            <a:ext cx="2011680" cy="384048"/>
          </a:xfrm>
          <a:prstGeom prst="rect">
            <a:avLst/>
          </a:prstGeom>
        </p:spPr>
        <p:txBody>
          <a:bodyPr rtlCol="0"/>
          <a:lstStyle/>
          <a:p>
            <a:fld id="{1D8BD707-D9CF-40AE-B4C6-C98DA3205C09}" type="datetimeFigureOut">
              <a:rPr lang="en-US" smtClean="0"/>
              <a:pPr/>
              <a:t>6/4/2024</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a:xfrm rot="5400000">
            <a:off x="6990186" y="3737240"/>
            <a:ext cx="3200400" cy="365760"/>
          </a:xfrm>
          <a:prstGeom prst="rect">
            <a:avLst/>
          </a:prstGeom>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a:xfrm rot="5400000">
            <a:off x="7589520" y="1081851"/>
            <a:ext cx="2011680" cy="384048"/>
          </a:xfrm>
          <a:prstGeom prst="rect">
            <a:avLst/>
          </a:prstGeom>
        </p:spPr>
        <p:txBody>
          <a:bodyPr rtlCol="0"/>
          <a:lstStyle/>
          <a:p>
            <a:fld id="{1D8BD707-D9CF-40AE-B4C6-C98DA3205C09}" type="datetimeFigureOut">
              <a:rPr lang="en-US" smtClean="0"/>
              <a:pPr/>
              <a:t>6/4/2024</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924800" cy="792162"/>
          </a:xfrm>
          <a:prstGeom prst="rect">
            <a:avLst/>
          </a:prstGeom>
        </p:spPr>
        <p:txBody>
          <a:bodyPr vert="horz" anchor="ctr" anchorCtr="1">
            <a:normAutofit/>
          </a:bodyPr>
          <a:lstStyle/>
          <a:p>
            <a:r>
              <a:rPr kumimoji="0" lang="en-US"/>
              <a:t>Click to edit Master title style</a:t>
            </a:r>
          </a:p>
        </p:txBody>
      </p:sp>
      <p:sp>
        <p:nvSpPr>
          <p:cNvPr id="13" name="Text Placeholder 12"/>
          <p:cNvSpPr>
            <a:spLocks noGrp="1"/>
          </p:cNvSpPr>
          <p:nvPr>
            <p:ph type="body" idx="1"/>
          </p:nvPr>
        </p:nvSpPr>
        <p:spPr>
          <a:xfrm>
            <a:off x="457200" y="1295400"/>
            <a:ext cx="7924800" cy="51785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483194" y="6172200"/>
            <a:ext cx="526694" cy="552651"/>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000" dirty="0"/>
          </a:p>
        </p:txBody>
      </p:sp>
      <p:sp>
        <p:nvSpPr>
          <p:cNvPr id="23" name="Slide Number Placeholder 22"/>
          <p:cNvSpPr>
            <a:spLocks noGrp="1"/>
          </p:cNvSpPr>
          <p:nvPr>
            <p:ph type="sldNum" sz="quarter" idx="4"/>
          </p:nvPr>
        </p:nvSpPr>
        <p:spPr>
          <a:xfrm>
            <a:off x="8458200" y="6191451"/>
            <a:ext cx="585216" cy="525018"/>
          </a:xfrm>
          <a:prstGeom prst="rect">
            <a:avLst/>
          </a:prstGeom>
        </p:spPr>
        <p:txBody>
          <a:bodyPr vert="horz" anchor="ctr"/>
          <a:lstStyle>
            <a:lvl1pPr algn="ctr" eaLnBrk="1" latinLnBrk="0" hangingPunct="1">
              <a:defRPr kumimoji="0" sz="10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v.mysql.com/doc/refman/8.0/en/sql-compound-statements.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2" Type="http://schemas.openxmlformats.org/officeDocument/2006/relationships/hyperlink" Target="http://www.mysqltutorial.org/mysql-stored-procedure-tutorial.asp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https://dev.mysql.com/doc/refman/8.0/en/create-trigger.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oleObject" Target="../embeddings/oleObject16.bin"/><Relationship Id="rId4" Type="http://schemas.openxmlformats.org/officeDocument/2006/relationships/image" Target="../media/image3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www.cse.msu.edu/~pramanik/teaching/courses/cse480/14s/lectures/12/lecture13.ppt"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057400"/>
            <a:ext cx="6172200" cy="1894362"/>
          </a:xfrm>
        </p:spPr>
        <p:txBody>
          <a:bodyPr>
            <a:normAutofit fontScale="90000"/>
          </a:bodyPr>
          <a:lstStyle/>
          <a:p>
            <a:r>
              <a:rPr lang="en-US" dirty="0"/>
              <a:t>Stored Procedures (Cont.), Functions, Triggers and </a:t>
            </a:r>
            <a:br>
              <a:rPr lang="en-US" dirty="0"/>
            </a:br>
            <a:r>
              <a:rPr lang="en-US"/>
              <a:t>More About Pl</a:t>
            </a:r>
            <a:r>
              <a:rPr lang="en-US" dirty="0"/>
              <a:t>/SQL Constructs in MySQL</a:t>
            </a:r>
            <a:br>
              <a:rPr lang="en-US" dirty="0"/>
            </a:br>
            <a:br>
              <a:rPr lang="en-US" dirty="0"/>
            </a:br>
            <a:br>
              <a:rPr lang="en-US" dirty="0"/>
            </a:br>
            <a:r>
              <a:rPr lang="en-US" sz="2400" dirty="0"/>
              <a:t>Prof Dr </a:t>
            </a:r>
            <a:r>
              <a:rPr lang="en-US" sz="2400" dirty="0" err="1"/>
              <a:t>Melike</a:t>
            </a:r>
            <a:r>
              <a:rPr lang="en-US" sz="2400" dirty="0"/>
              <a:t> Sah </a:t>
            </a:r>
            <a:r>
              <a:rPr lang="en-US" sz="2400" dirty="0" err="1"/>
              <a:t>Direkoglu</a:t>
            </a:r>
            <a:endParaRPr lang="en-US" sz="2400" dirty="0"/>
          </a:p>
        </p:txBody>
      </p:sp>
      <p:sp>
        <p:nvSpPr>
          <p:cNvPr id="3" name="Subtitle 2"/>
          <p:cNvSpPr>
            <a:spLocks noGrp="1"/>
          </p:cNvSpPr>
          <p:nvPr>
            <p:ph type="subTitle" idx="1"/>
          </p:nvPr>
        </p:nvSpPr>
        <p:spPr>
          <a:xfrm>
            <a:off x="2286000" y="5257800"/>
            <a:ext cx="6172200" cy="1117122"/>
          </a:xfrm>
        </p:spPr>
        <p:txBody>
          <a:bodyPr/>
          <a:lstStyle/>
          <a:p>
            <a:r>
              <a:rPr lang="en-US" dirty="0"/>
              <a:t>Slide credit: </a:t>
            </a:r>
            <a:r>
              <a:rPr lang="en-US" dirty="0">
                <a:hlinkClick r:id="rId3"/>
              </a:rPr>
              <a:t>https://dev.mysql.com/doc/refman/8.0/en/sql-compound-statements.html</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913C-CD2A-688D-1181-ECBA8E72B59E}"/>
              </a:ext>
            </a:extLst>
          </p:cNvPr>
          <p:cNvSpPr>
            <a:spLocks noGrp="1"/>
          </p:cNvSpPr>
          <p:nvPr>
            <p:ph type="title"/>
          </p:nvPr>
        </p:nvSpPr>
        <p:spPr/>
        <p:txBody>
          <a:bodyPr/>
          <a:lstStyle/>
          <a:p>
            <a:r>
              <a:rPr lang="en-US" dirty="0"/>
              <a:t>MySQL Comparison Operators</a:t>
            </a:r>
          </a:p>
        </p:txBody>
      </p:sp>
      <p:sp>
        <p:nvSpPr>
          <p:cNvPr id="3" name="Content Placeholder 2">
            <a:extLst>
              <a:ext uri="{FF2B5EF4-FFF2-40B4-BE49-F238E27FC236}">
                <a16:creationId xmlns:a16="http://schemas.microsoft.com/office/drawing/2014/main" id="{DA69DF86-E26C-FC42-2E43-2A8B57635D15}"/>
              </a:ext>
            </a:extLst>
          </p:cNvPr>
          <p:cNvSpPr>
            <a:spLocks noGrp="1"/>
          </p:cNvSpPr>
          <p:nvPr>
            <p:ph sz="quarter" idx="1"/>
          </p:nvPr>
        </p:nvSpPr>
        <p:spPr/>
        <p:txBody>
          <a:bodyPr/>
          <a:lstStyle/>
          <a:p>
            <a:r>
              <a:rPr lang="en-US" b="0" i="0" dirty="0">
                <a:solidFill>
                  <a:srgbClr val="2B2A2A"/>
                </a:solidFill>
                <a:effectLst/>
                <a:latin typeface="Open Sans" panose="020B0606030504020204" pitchFamily="34" charset="0"/>
              </a:rPr>
              <a:t>EQUAL(=) </a:t>
            </a:r>
          </a:p>
          <a:p>
            <a:r>
              <a:rPr lang="en-US" b="0" i="0" dirty="0">
                <a:solidFill>
                  <a:srgbClr val="2B2A2A"/>
                </a:solidFill>
                <a:effectLst/>
                <a:latin typeface="Open Sans" panose="020B0606030504020204" pitchFamily="34" charset="0"/>
              </a:rPr>
              <a:t>LESS THAN(&lt;) </a:t>
            </a:r>
          </a:p>
          <a:p>
            <a:r>
              <a:rPr lang="en-US" b="0" i="0" dirty="0">
                <a:solidFill>
                  <a:srgbClr val="2B2A2A"/>
                </a:solidFill>
                <a:effectLst/>
                <a:latin typeface="Open Sans" panose="020B0606030504020204" pitchFamily="34" charset="0"/>
              </a:rPr>
              <a:t>LESS THAN OR EQUAL(&lt;=) </a:t>
            </a:r>
          </a:p>
          <a:p>
            <a:r>
              <a:rPr lang="en-US" b="0" i="0" dirty="0">
                <a:solidFill>
                  <a:srgbClr val="2B2A2A"/>
                </a:solidFill>
                <a:effectLst/>
                <a:latin typeface="Open Sans" panose="020B0606030504020204" pitchFamily="34" charset="0"/>
              </a:rPr>
              <a:t>GREATER THAN(&gt;) </a:t>
            </a:r>
          </a:p>
          <a:p>
            <a:r>
              <a:rPr lang="en-US" b="0" i="0" dirty="0">
                <a:solidFill>
                  <a:srgbClr val="2B2A2A"/>
                </a:solidFill>
                <a:effectLst/>
                <a:latin typeface="Open Sans" panose="020B0606030504020204" pitchFamily="34" charset="0"/>
              </a:rPr>
              <a:t>GREATER THAN OR EQUAL(&gt;=) </a:t>
            </a:r>
          </a:p>
          <a:p>
            <a:r>
              <a:rPr lang="en-US" b="0" i="0" dirty="0">
                <a:solidFill>
                  <a:srgbClr val="2B2A2A"/>
                </a:solidFill>
                <a:effectLst/>
                <a:latin typeface="Open Sans" panose="020B0606030504020204" pitchFamily="34" charset="0"/>
              </a:rPr>
              <a:t>NOT EQUAL(&lt;&gt;,!=)</a:t>
            </a:r>
            <a:endParaRPr lang="en-US" dirty="0"/>
          </a:p>
        </p:txBody>
      </p:sp>
    </p:spTree>
    <p:extLst>
      <p:ext uri="{BB962C8B-B14F-4D97-AF65-F5344CB8AC3E}">
        <p14:creationId xmlns:p14="http://schemas.microsoft.com/office/powerpoint/2010/main" val="1498426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49F-1638-3C23-64E1-CA1C8864D00C}"/>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DFB7F87E-1EE1-9221-C5A6-DAA705489103}"/>
              </a:ext>
            </a:extLst>
          </p:cNvPr>
          <p:cNvSpPr>
            <a:spLocks noGrp="1"/>
          </p:cNvSpPr>
          <p:nvPr>
            <p:ph sz="quarter" idx="1"/>
          </p:nvPr>
        </p:nvSpPr>
        <p:spPr/>
        <p:txBody>
          <a:bodyPr/>
          <a:lstStyle/>
          <a:p>
            <a:r>
              <a:rPr lang="en-US" b="0" i="0" dirty="0">
                <a:solidFill>
                  <a:srgbClr val="2B2A2A"/>
                </a:solidFill>
                <a:effectLst/>
                <a:latin typeface="Open Sans" panose="020B0606030504020204" pitchFamily="34" charset="0"/>
              </a:rPr>
              <a:t> Logical AND: </a:t>
            </a:r>
          </a:p>
          <a:p>
            <a:pPr lvl="1"/>
            <a:r>
              <a:rPr lang="en-US" b="0" i="0" dirty="0">
                <a:solidFill>
                  <a:srgbClr val="2B2A2A"/>
                </a:solidFill>
                <a:effectLst/>
                <a:latin typeface="Open Sans" panose="020B0606030504020204" pitchFamily="34" charset="0"/>
              </a:rPr>
              <a:t>AND, &amp;&amp; </a:t>
            </a:r>
          </a:p>
          <a:p>
            <a:pPr lvl="1"/>
            <a:r>
              <a:rPr lang="en-US" b="0" i="0" dirty="0" err="1">
                <a:solidFill>
                  <a:srgbClr val="2B2A2A"/>
                </a:solidFill>
                <a:effectLst/>
                <a:latin typeface="Open Sans" panose="020B0606030504020204" pitchFamily="34" charset="0"/>
              </a:rPr>
              <a:t>UnitsInStock</a:t>
            </a:r>
            <a:r>
              <a:rPr lang="en-US" b="0" i="0" dirty="0">
                <a:solidFill>
                  <a:srgbClr val="2B2A2A"/>
                </a:solidFill>
                <a:effectLst/>
                <a:latin typeface="Open Sans" panose="020B0606030504020204" pitchFamily="34" charset="0"/>
              </a:rPr>
              <a:t> &lt; </a:t>
            </a:r>
            <a:r>
              <a:rPr lang="en-US" b="0" i="0" dirty="0" err="1">
                <a:solidFill>
                  <a:srgbClr val="2B2A2A"/>
                </a:solidFill>
                <a:effectLst/>
                <a:latin typeface="Open Sans" panose="020B0606030504020204" pitchFamily="34" charset="0"/>
              </a:rPr>
              <a:t>ReorderLevel</a:t>
            </a:r>
            <a:r>
              <a:rPr lang="en-US" b="0" i="0" dirty="0">
                <a:solidFill>
                  <a:srgbClr val="2B2A2A"/>
                </a:solidFill>
                <a:effectLst/>
                <a:latin typeface="Open Sans" panose="020B0606030504020204" pitchFamily="34" charset="0"/>
              </a:rPr>
              <a:t> AND </a:t>
            </a:r>
            <a:r>
              <a:rPr lang="en-US" b="0" i="0" dirty="0" err="1">
                <a:solidFill>
                  <a:srgbClr val="2B2A2A"/>
                </a:solidFill>
                <a:effectLst/>
                <a:latin typeface="Open Sans" panose="020B0606030504020204" pitchFamily="34" charset="0"/>
              </a:rPr>
              <a:t>CategoryID</a:t>
            </a:r>
            <a:r>
              <a:rPr lang="en-US" b="0" i="0" dirty="0">
                <a:solidFill>
                  <a:srgbClr val="2B2A2A"/>
                </a:solidFill>
                <a:effectLst/>
                <a:latin typeface="Open Sans" panose="020B0606030504020204" pitchFamily="34" charset="0"/>
              </a:rPr>
              <a:t>=1 </a:t>
            </a:r>
          </a:p>
          <a:p>
            <a:pPr lvl="1"/>
            <a:r>
              <a:rPr lang="en-US" b="0" i="0" dirty="0" err="1">
                <a:solidFill>
                  <a:srgbClr val="2B2A2A"/>
                </a:solidFill>
                <a:effectLst/>
                <a:latin typeface="Open Sans" panose="020B0606030504020204" pitchFamily="34" charset="0"/>
              </a:rPr>
              <a:t>UnitsInStock</a:t>
            </a:r>
            <a:r>
              <a:rPr lang="en-US" b="0" i="0" dirty="0">
                <a:solidFill>
                  <a:srgbClr val="2B2A2A"/>
                </a:solidFill>
                <a:effectLst/>
                <a:latin typeface="Open Sans" panose="020B0606030504020204" pitchFamily="34" charset="0"/>
              </a:rPr>
              <a:t> &lt; </a:t>
            </a:r>
            <a:r>
              <a:rPr lang="en-US" b="0" i="0" dirty="0" err="1">
                <a:solidFill>
                  <a:srgbClr val="2B2A2A"/>
                </a:solidFill>
                <a:effectLst/>
                <a:latin typeface="Open Sans" panose="020B0606030504020204" pitchFamily="34" charset="0"/>
              </a:rPr>
              <a:t>ReorderLevel</a:t>
            </a:r>
            <a:r>
              <a:rPr lang="en-US" b="0" i="0" dirty="0">
                <a:solidFill>
                  <a:srgbClr val="2B2A2A"/>
                </a:solidFill>
                <a:effectLst/>
                <a:latin typeface="Open Sans" panose="020B0606030504020204" pitchFamily="34" charset="0"/>
              </a:rPr>
              <a:t> &amp;&amp; </a:t>
            </a:r>
            <a:r>
              <a:rPr lang="en-US" b="0" i="0" dirty="0" err="1">
                <a:solidFill>
                  <a:srgbClr val="2B2A2A"/>
                </a:solidFill>
                <a:effectLst/>
                <a:latin typeface="Open Sans" panose="020B0606030504020204" pitchFamily="34" charset="0"/>
              </a:rPr>
              <a:t>CategoryID</a:t>
            </a:r>
            <a:r>
              <a:rPr lang="en-US" b="0" i="0" dirty="0">
                <a:solidFill>
                  <a:srgbClr val="2B2A2A"/>
                </a:solidFill>
                <a:effectLst/>
                <a:latin typeface="Open Sans" panose="020B0606030504020204" pitchFamily="34" charset="0"/>
              </a:rPr>
              <a:t>=1 </a:t>
            </a:r>
          </a:p>
          <a:p>
            <a:r>
              <a:rPr lang="en-US" b="0" i="0" dirty="0">
                <a:solidFill>
                  <a:srgbClr val="2B2A2A"/>
                </a:solidFill>
                <a:effectLst/>
                <a:latin typeface="Open Sans" panose="020B0606030504020204" pitchFamily="34" charset="0"/>
              </a:rPr>
              <a:t>Negates value: </a:t>
            </a:r>
          </a:p>
          <a:p>
            <a:pPr lvl="1"/>
            <a:r>
              <a:rPr lang="en-US" b="0" i="0" dirty="0">
                <a:solidFill>
                  <a:srgbClr val="2B2A2A"/>
                </a:solidFill>
                <a:effectLst/>
                <a:latin typeface="Open Sans" panose="020B0606030504020204" pitchFamily="34" charset="0"/>
              </a:rPr>
              <a:t>NOT, !  </a:t>
            </a:r>
          </a:p>
          <a:p>
            <a:r>
              <a:rPr lang="en-US" b="0" i="0" dirty="0">
                <a:solidFill>
                  <a:srgbClr val="2B2A2A"/>
                </a:solidFill>
                <a:effectLst/>
                <a:latin typeface="Open Sans" panose="020B0606030504020204" pitchFamily="34" charset="0"/>
              </a:rPr>
              <a:t>Logical OR: </a:t>
            </a:r>
          </a:p>
          <a:p>
            <a:pPr lvl="1"/>
            <a:r>
              <a:rPr lang="en-US" dirty="0">
                <a:solidFill>
                  <a:srgbClr val="2B2A2A"/>
                </a:solidFill>
                <a:latin typeface="Open Sans" panose="020B0606030504020204" pitchFamily="34" charset="0"/>
              </a:rPr>
              <a:t>OR, </a:t>
            </a:r>
            <a:r>
              <a:rPr lang="en-US" b="0" i="0" dirty="0">
                <a:solidFill>
                  <a:srgbClr val="2B2A2A"/>
                </a:solidFill>
                <a:effectLst/>
                <a:latin typeface="Open Sans" panose="020B0606030504020204" pitchFamily="34" charset="0"/>
              </a:rPr>
              <a:t>||</a:t>
            </a:r>
          </a:p>
          <a:p>
            <a:pPr lvl="1"/>
            <a:r>
              <a:rPr lang="en-US" b="0" i="0" dirty="0" err="1">
                <a:solidFill>
                  <a:srgbClr val="2B2A2A"/>
                </a:solidFill>
                <a:effectLst/>
                <a:latin typeface="Open Sans" panose="020B0606030504020204" pitchFamily="34" charset="0"/>
              </a:rPr>
              <a:t>CategoryID</a:t>
            </a:r>
            <a:r>
              <a:rPr lang="en-US" b="0" i="0" dirty="0">
                <a:solidFill>
                  <a:srgbClr val="2B2A2A"/>
                </a:solidFill>
                <a:effectLst/>
                <a:latin typeface="Open Sans" panose="020B0606030504020204" pitchFamily="34" charset="0"/>
              </a:rPr>
              <a:t>=1 OR </a:t>
            </a:r>
            <a:r>
              <a:rPr lang="en-US" b="0" i="0" dirty="0" err="1">
                <a:solidFill>
                  <a:srgbClr val="2B2A2A"/>
                </a:solidFill>
                <a:effectLst/>
                <a:latin typeface="Open Sans" panose="020B0606030504020204" pitchFamily="34" charset="0"/>
              </a:rPr>
              <a:t>CategoryID</a:t>
            </a:r>
            <a:r>
              <a:rPr lang="en-US" b="0" i="0" dirty="0">
                <a:solidFill>
                  <a:srgbClr val="2B2A2A"/>
                </a:solidFill>
                <a:effectLst/>
                <a:latin typeface="Open Sans" panose="020B0606030504020204" pitchFamily="34" charset="0"/>
              </a:rPr>
              <a:t>=8 </a:t>
            </a:r>
          </a:p>
          <a:p>
            <a:pPr lvl="1"/>
            <a:r>
              <a:rPr lang="en-US" b="0" i="0" dirty="0" err="1">
                <a:solidFill>
                  <a:srgbClr val="2B2A2A"/>
                </a:solidFill>
                <a:effectLst/>
                <a:latin typeface="Open Sans" panose="020B0606030504020204" pitchFamily="34" charset="0"/>
              </a:rPr>
              <a:t>CategoryID</a:t>
            </a:r>
            <a:r>
              <a:rPr lang="en-US" b="0" i="0" dirty="0">
                <a:solidFill>
                  <a:srgbClr val="2B2A2A"/>
                </a:solidFill>
                <a:effectLst/>
                <a:latin typeface="Open Sans" panose="020B0606030504020204" pitchFamily="34" charset="0"/>
              </a:rPr>
              <a:t>=1 || </a:t>
            </a:r>
            <a:r>
              <a:rPr lang="en-US" b="0" i="0" dirty="0" err="1">
                <a:solidFill>
                  <a:srgbClr val="2B2A2A"/>
                </a:solidFill>
                <a:effectLst/>
                <a:latin typeface="Open Sans" panose="020B0606030504020204" pitchFamily="34" charset="0"/>
              </a:rPr>
              <a:t>CategoryID</a:t>
            </a:r>
            <a:r>
              <a:rPr lang="en-US" b="0" i="0" dirty="0">
                <a:solidFill>
                  <a:srgbClr val="2B2A2A"/>
                </a:solidFill>
                <a:effectLst/>
                <a:latin typeface="Open Sans" panose="020B0606030504020204" pitchFamily="34" charset="0"/>
              </a:rPr>
              <a:t>=8</a:t>
            </a:r>
            <a:endParaRPr lang="en-US" dirty="0"/>
          </a:p>
        </p:txBody>
      </p:sp>
    </p:spTree>
    <p:extLst>
      <p:ext uri="{BB962C8B-B14F-4D97-AF65-F5344CB8AC3E}">
        <p14:creationId xmlns:p14="http://schemas.microsoft.com/office/powerpoint/2010/main" val="137060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219200"/>
            <a:ext cx="6686550" cy="2833217"/>
          </a:xfrm>
        </p:spPr>
        <p:txBody>
          <a:bodyPr>
            <a:normAutofit/>
          </a:bodyPr>
          <a:lstStyle/>
          <a:p>
            <a:r>
              <a:rPr lang="en-US" dirty="0"/>
              <a:t>IF ELSE</a:t>
            </a:r>
          </a:p>
          <a:p>
            <a:r>
              <a:rPr lang="en-US" dirty="0"/>
              <a:t>CASE</a:t>
            </a:r>
          </a:p>
          <a:p>
            <a:endParaRPr lang="en-US" dirty="0"/>
          </a:p>
        </p:txBody>
      </p:sp>
      <p:sp>
        <p:nvSpPr>
          <p:cNvPr id="3" name="Title 2"/>
          <p:cNvSpPr>
            <a:spLocks noGrp="1"/>
          </p:cNvSpPr>
          <p:nvPr>
            <p:ph type="title"/>
          </p:nvPr>
        </p:nvSpPr>
        <p:spPr/>
        <p:txBody>
          <a:bodyPr/>
          <a:lstStyle/>
          <a:p>
            <a:r>
              <a:rPr lang="en-US" dirty="0"/>
              <a:t>Conditions</a:t>
            </a:r>
          </a:p>
        </p:txBody>
      </p:sp>
    </p:spTree>
    <p:extLst>
      <p:ext uri="{BB962C8B-B14F-4D97-AF65-F5344CB8AC3E}">
        <p14:creationId xmlns:p14="http://schemas.microsoft.com/office/powerpoint/2010/main" val="1243080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3318-24CF-299B-B805-BCC00A807FFC}"/>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80F1D81C-465E-2223-461E-D02C306CAC11}"/>
              </a:ext>
            </a:extLst>
          </p:cNvPr>
          <p:cNvSpPr>
            <a:spLocks noGrp="1"/>
          </p:cNvSpPr>
          <p:nvPr>
            <p:ph sz="quarter" idx="1"/>
          </p:nvPr>
        </p:nvSpPr>
        <p:spPr/>
        <p:txBody>
          <a:bodyPr/>
          <a:lstStyle/>
          <a:p>
            <a:r>
              <a:rPr lang="en-US" b="1" i="0" u="none" strike="noStrike" dirty="0">
                <a:solidFill>
                  <a:srgbClr val="2B2A2A"/>
                </a:solidFill>
                <a:effectLst/>
                <a:latin typeface="Open Sans" panose="020B0606030504020204" pitchFamily="34" charset="0"/>
              </a:rPr>
              <a:t>IF statement: The IF statement can have THEN, ELSE, and</a:t>
            </a:r>
            <a:r>
              <a:rPr lang="en-US" b="0" i="0" dirty="0">
                <a:solidFill>
                  <a:srgbClr val="2B2A2A"/>
                </a:solidFill>
                <a:effectLst/>
                <a:latin typeface="Open Sans" panose="020B0606030504020204" pitchFamily="34" charset="0"/>
              </a:rPr>
              <a:t> </a:t>
            </a:r>
            <a:r>
              <a:rPr lang="en-US" b="1" i="0" dirty="0">
                <a:solidFill>
                  <a:srgbClr val="2B2A2A"/>
                </a:solidFill>
                <a:effectLst/>
                <a:latin typeface="Open Sans" panose="020B0606030504020204" pitchFamily="34" charset="0"/>
              </a:rPr>
              <a:t>ELSEIF clauses, and it is terminated with END IF</a:t>
            </a:r>
            <a:r>
              <a:rPr lang="en-US" b="0" i="0" dirty="0">
                <a:solidFill>
                  <a:srgbClr val="2B2A2A"/>
                </a:solidFill>
                <a:effectLst/>
                <a:latin typeface="Open Sans" panose="020B0606030504020204" pitchFamily="34" charset="0"/>
              </a:rPr>
              <a:t>. </a:t>
            </a:r>
          </a:p>
          <a:p>
            <a:pPr marL="0" indent="0">
              <a:buNone/>
            </a:pPr>
            <a:r>
              <a:rPr lang="en-US" b="0" i="0" dirty="0">
                <a:solidFill>
                  <a:srgbClr val="2B2A2A"/>
                </a:solidFill>
                <a:effectLst/>
                <a:latin typeface="Open Sans" panose="020B0606030504020204" pitchFamily="34" charset="0"/>
              </a:rPr>
              <a:t>IF variable1 = 0 </a:t>
            </a:r>
          </a:p>
          <a:p>
            <a:pPr marL="0" indent="0">
              <a:buNone/>
            </a:pPr>
            <a:r>
              <a:rPr lang="en-US" b="0" i="0" dirty="0">
                <a:solidFill>
                  <a:srgbClr val="2B2A2A"/>
                </a:solidFill>
                <a:effectLst/>
                <a:latin typeface="Open Sans" panose="020B0606030504020204" pitchFamily="34" charset="0"/>
              </a:rPr>
              <a:t>THEN SELECT variable1; </a:t>
            </a:r>
          </a:p>
          <a:p>
            <a:pPr marL="0" indent="0">
              <a:buNone/>
            </a:pPr>
            <a:r>
              <a:rPr lang="en-US" b="0" i="0" dirty="0">
                <a:solidFill>
                  <a:srgbClr val="2B2A2A"/>
                </a:solidFill>
                <a:effectLst/>
                <a:latin typeface="Open Sans" panose="020B0606030504020204" pitchFamily="34" charset="0"/>
              </a:rPr>
              <a:t>END IF; </a:t>
            </a:r>
          </a:p>
          <a:p>
            <a:pPr marL="0" indent="0">
              <a:buNone/>
            </a:pPr>
            <a:endParaRPr lang="en-US" b="0" i="0" dirty="0">
              <a:solidFill>
                <a:srgbClr val="2B2A2A"/>
              </a:solidFill>
              <a:effectLst/>
              <a:latin typeface="Open Sans" panose="020B0606030504020204" pitchFamily="34" charset="0"/>
            </a:endParaRPr>
          </a:p>
          <a:p>
            <a:pPr marL="0" indent="0">
              <a:buNone/>
            </a:pPr>
            <a:r>
              <a:rPr lang="en-US" b="1" dirty="0">
                <a:solidFill>
                  <a:srgbClr val="2B2A2A"/>
                </a:solidFill>
                <a:latin typeface="Open Sans" panose="020B0606030504020204" pitchFamily="34" charset="0"/>
              </a:rPr>
              <a:t>Ex:</a:t>
            </a:r>
            <a:endParaRPr lang="en-US" b="1" i="0" dirty="0">
              <a:solidFill>
                <a:srgbClr val="2B2A2A"/>
              </a:solidFill>
              <a:effectLst/>
              <a:latin typeface="Open Sans" panose="020B0606030504020204" pitchFamily="34" charset="0"/>
            </a:endParaRPr>
          </a:p>
          <a:p>
            <a:pPr marL="0" indent="0">
              <a:buNone/>
            </a:pPr>
            <a:r>
              <a:rPr lang="en-US" b="0" i="0" dirty="0">
                <a:solidFill>
                  <a:srgbClr val="2B2A2A"/>
                </a:solidFill>
                <a:effectLst/>
                <a:latin typeface="Open Sans" panose="020B0606030504020204" pitchFamily="34" charset="0"/>
              </a:rPr>
              <a:t>IF param1 = 0 </a:t>
            </a:r>
          </a:p>
          <a:p>
            <a:pPr marL="0" indent="0">
              <a:buNone/>
            </a:pPr>
            <a:r>
              <a:rPr lang="en-US" b="0" i="0" dirty="0">
                <a:solidFill>
                  <a:srgbClr val="2B2A2A"/>
                </a:solidFill>
                <a:effectLst/>
                <a:latin typeface="Open Sans" panose="020B0606030504020204" pitchFamily="34" charset="0"/>
              </a:rPr>
              <a:t>THEN SELECT 'Parameter value = 0’; </a:t>
            </a:r>
          </a:p>
          <a:p>
            <a:pPr marL="0" indent="0">
              <a:buNone/>
            </a:pPr>
            <a:r>
              <a:rPr lang="en-US" b="0" i="0" dirty="0">
                <a:solidFill>
                  <a:srgbClr val="2B2A2A"/>
                </a:solidFill>
                <a:effectLst/>
                <a:latin typeface="Open Sans" panose="020B0606030504020204" pitchFamily="34" charset="0"/>
              </a:rPr>
              <a:t>ELSE SELECT 'Parameter value &lt;&gt; 0’; </a:t>
            </a:r>
          </a:p>
          <a:p>
            <a:pPr marL="0" indent="0">
              <a:buNone/>
            </a:pPr>
            <a:r>
              <a:rPr lang="en-US" b="0" i="0" dirty="0">
                <a:solidFill>
                  <a:srgbClr val="2B2A2A"/>
                </a:solidFill>
                <a:effectLst/>
                <a:latin typeface="Open Sans" panose="020B0606030504020204" pitchFamily="34" charset="0"/>
              </a:rPr>
              <a:t>END IF;</a:t>
            </a:r>
          </a:p>
          <a:p>
            <a:endParaRPr lang="en-US" dirty="0"/>
          </a:p>
        </p:txBody>
      </p:sp>
    </p:spTree>
    <p:extLst>
      <p:ext uri="{BB962C8B-B14F-4D97-AF65-F5344CB8AC3E}">
        <p14:creationId xmlns:p14="http://schemas.microsoft.com/office/powerpoint/2010/main" val="3988743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Two different syntaxes:</a:t>
            </a:r>
          </a:p>
          <a:p>
            <a:pPr marL="0" indent="0">
              <a:buNone/>
            </a:pPr>
            <a:r>
              <a:rPr lang="en-US" dirty="0"/>
              <a:t>CASE &lt;expression&gt;</a:t>
            </a:r>
          </a:p>
          <a:p>
            <a:pPr marL="342900" lvl="1" indent="0">
              <a:buNone/>
            </a:pPr>
            <a:r>
              <a:rPr lang="en-US" dirty="0"/>
              <a:t>WHEN &lt;value&gt; then</a:t>
            </a:r>
          </a:p>
          <a:p>
            <a:pPr marL="685800" lvl="2" indent="0">
              <a:buNone/>
            </a:pPr>
            <a:r>
              <a:rPr lang="en-US" dirty="0"/>
              <a:t>&lt;statements&gt;</a:t>
            </a:r>
          </a:p>
          <a:p>
            <a:pPr marL="342900" lvl="1" indent="0">
              <a:buNone/>
            </a:pPr>
            <a:r>
              <a:rPr lang="en-US" dirty="0"/>
              <a:t>WHEN &lt;value&gt; then</a:t>
            </a:r>
          </a:p>
          <a:p>
            <a:pPr marL="685800" lvl="2" indent="0">
              <a:buNone/>
            </a:pPr>
            <a:r>
              <a:rPr lang="en-US" dirty="0"/>
              <a:t>&lt;statements&gt;</a:t>
            </a:r>
          </a:p>
          <a:p>
            <a:pPr marL="342900" lvl="1" indent="0">
              <a:buNone/>
            </a:pPr>
            <a:r>
              <a:rPr lang="en-US" dirty="0"/>
              <a:t>…</a:t>
            </a:r>
          </a:p>
          <a:p>
            <a:pPr marL="342900" lvl="1" indent="0">
              <a:buNone/>
            </a:pPr>
            <a:r>
              <a:rPr lang="en-US" dirty="0"/>
              <a:t>ELSE</a:t>
            </a:r>
          </a:p>
          <a:p>
            <a:pPr marL="685800" lvl="2" indent="0">
              <a:buNone/>
            </a:pPr>
            <a:r>
              <a:rPr lang="en-US" dirty="0"/>
              <a:t>&lt;statements&gt;</a:t>
            </a:r>
          </a:p>
          <a:p>
            <a:pPr marL="0" indent="0">
              <a:buNone/>
            </a:pPr>
            <a:r>
              <a:rPr lang="en-US" dirty="0"/>
              <a:t>END CASE;</a:t>
            </a:r>
          </a:p>
        </p:txBody>
      </p:sp>
      <p:sp>
        <p:nvSpPr>
          <p:cNvPr id="3" name="Title 2"/>
          <p:cNvSpPr>
            <a:spLocks noGrp="1"/>
          </p:cNvSpPr>
          <p:nvPr>
            <p:ph type="title"/>
          </p:nvPr>
        </p:nvSpPr>
        <p:spPr/>
        <p:txBody>
          <a:bodyPr/>
          <a:lstStyle/>
          <a:p>
            <a:r>
              <a:rPr lang="en-US" dirty="0"/>
              <a:t>Case Statement</a:t>
            </a:r>
          </a:p>
        </p:txBody>
      </p:sp>
    </p:spTree>
    <p:extLst>
      <p:ext uri="{BB962C8B-B14F-4D97-AF65-F5344CB8AC3E}">
        <p14:creationId xmlns:p14="http://schemas.microsoft.com/office/powerpoint/2010/main" val="531509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dirty="0"/>
              <a:t>CASE</a:t>
            </a:r>
          </a:p>
          <a:p>
            <a:pPr marL="342900" lvl="1" indent="0">
              <a:buNone/>
            </a:pPr>
            <a:r>
              <a:rPr lang="en-US" dirty="0"/>
              <a:t>WHEN &lt;condition&gt; then</a:t>
            </a:r>
          </a:p>
          <a:p>
            <a:pPr marL="685800" lvl="2" indent="0">
              <a:buNone/>
            </a:pPr>
            <a:r>
              <a:rPr lang="en-US" dirty="0"/>
              <a:t>&lt;statements&gt;</a:t>
            </a:r>
          </a:p>
          <a:p>
            <a:pPr marL="342900" lvl="1" indent="0">
              <a:buNone/>
            </a:pPr>
            <a:r>
              <a:rPr lang="en-US" dirty="0"/>
              <a:t>WHEN &lt;condition&gt; then</a:t>
            </a:r>
          </a:p>
          <a:p>
            <a:pPr marL="685800" lvl="2" indent="0">
              <a:buNone/>
            </a:pPr>
            <a:r>
              <a:rPr lang="en-US" dirty="0"/>
              <a:t>&lt;statements&gt;</a:t>
            </a:r>
          </a:p>
          <a:p>
            <a:pPr marL="342900" lvl="1" indent="0">
              <a:buNone/>
            </a:pPr>
            <a:r>
              <a:rPr lang="en-US" dirty="0"/>
              <a:t>…</a:t>
            </a:r>
          </a:p>
          <a:p>
            <a:pPr marL="342900" lvl="1" indent="0">
              <a:buNone/>
            </a:pPr>
            <a:r>
              <a:rPr lang="en-US" dirty="0"/>
              <a:t>ELSE</a:t>
            </a:r>
          </a:p>
          <a:p>
            <a:pPr marL="685800" lvl="2" indent="0">
              <a:buNone/>
            </a:pPr>
            <a:r>
              <a:rPr lang="en-US" dirty="0"/>
              <a:t>&lt;statements&gt;</a:t>
            </a:r>
          </a:p>
          <a:p>
            <a:pPr marL="0" indent="0">
              <a:buNone/>
            </a:pPr>
            <a:r>
              <a:rPr lang="en-US" dirty="0"/>
              <a:t>END CASE;</a:t>
            </a:r>
          </a:p>
        </p:txBody>
      </p:sp>
      <p:sp>
        <p:nvSpPr>
          <p:cNvPr id="3" name="Title 2"/>
          <p:cNvSpPr>
            <a:spLocks noGrp="1"/>
          </p:cNvSpPr>
          <p:nvPr>
            <p:ph type="title"/>
          </p:nvPr>
        </p:nvSpPr>
        <p:spPr/>
        <p:txBody>
          <a:bodyPr/>
          <a:lstStyle/>
          <a:p>
            <a:r>
              <a:rPr lang="en-US" dirty="0"/>
              <a:t>CASE Statement (Continued)</a:t>
            </a:r>
          </a:p>
        </p:txBody>
      </p:sp>
    </p:spTree>
    <p:extLst>
      <p:ext uri="{BB962C8B-B14F-4D97-AF65-F5344CB8AC3E}">
        <p14:creationId xmlns:p14="http://schemas.microsoft.com/office/powerpoint/2010/main" val="1651429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6AB39-8821-B672-AD24-8A5C5F81CEC6}"/>
              </a:ext>
            </a:extLst>
          </p:cNvPr>
          <p:cNvSpPr>
            <a:spLocks noGrp="1"/>
          </p:cNvSpPr>
          <p:nvPr>
            <p:ph type="title"/>
          </p:nvPr>
        </p:nvSpPr>
        <p:spPr/>
        <p:txBody>
          <a:bodyPr>
            <a:normAutofit fontScale="90000"/>
          </a:bodyPr>
          <a:lstStyle/>
          <a:p>
            <a:r>
              <a:rPr lang="en-US" dirty="0"/>
              <a:t>Case Statement (In a Procedure Example)</a:t>
            </a:r>
          </a:p>
        </p:txBody>
      </p:sp>
      <p:sp>
        <p:nvSpPr>
          <p:cNvPr id="3" name="Content Placeholder 2">
            <a:extLst>
              <a:ext uri="{FF2B5EF4-FFF2-40B4-BE49-F238E27FC236}">
                <a16:creationId xmlns:a16="http://schemas.microsoft.com/office/drawing/2014/main" id="{3F49585F-4F02-2555-C589-A9578200BADF}"/>
              </a:ext>
            </a:extLst>
          </p:cNvPr>
          <p:cNvSpPr>
            <a:spLocks noGrp="1"/>
          </p:cNvSpPr>
          <p:nvPr>
            <p:ph sz="quarter" idx="1"/>
          </p:nvPr>
        </p:nvSpPr>
        <p:spPr/>
        <p:txBody>
          <a:bodyPr>
            <a:normAutofit fontScale="85000" lnSpcReduction="20000"/>
          </a:bodyPr>
          <a:lstStyle/>
          <a:p>
            <a:pPr marL="0" indent="0">
              <a:buNone/>
            </a:pPr>
            <a:r>
              <a:rPr lang="en-US" sz="2400" dirty="0">
                <a:latin typeface="Open Sans" panose="020B0606030504020204" pitchFamily="34" charset="0"/>
                <a:ea typeface="Open Sans" panose="020B0606030504020204" pitchFamily="34" charset="0"/>
                <a:cs typeface="Open Sans" panose="020B0606030504020204" pitchFamily="34" charset="0"/>
              </a:rPr>
              <a:t>DELIMITER //</a:t>
            </a:r>
          </a:p>
          <a:p>
            <a:pPr marL="0" indent="0">
              <a:buNone/>
            </a:pPr>
            <a:r>
              <a:rPr lang="en-US" b="0" i="0" dirty="0">
                <a:solidFill>
                  <a:srgbClr val="2B2A2A"/>
                </a:solidFill>
                <a:effectLst/>
                <a:latin typeface="Open Sans" panose="020B0606030504020204" pitchFamily="34" charset="0"/>
              </a:rPr>
              <a:t>CREATE PROCEDURE </a:t>
            </a:r>
            <a:r>
              <a:rPr lang="en-US" b="0" i="0" dirty="0" err="1">
                <a:solidFill>
                  <a:srgbClr val="2B2A2A"/>
                </a:solidFill>
                <a:effectLst/>
                <a:latin typeface="Open Sans" panose="020B0606030504020204" pitchFamily="34" charset="0"/>
              </a:rPr>
              <a:t>proc_CASE</a:t>
            </a:r>
            <a:r>
              <a:rPr lang="en-US" b="0" i="0" dirty="0">
                <a:solidFill>
                  <a:srgbClr val="2B2A2A"/>
                </a:solidFill>
                <a:effectLst/>
                <a:latin typeface="Open Sans" panose="020B0606030504020204" pitchFamily="34" charset="0"/>
              </a:rPr>
              <a:t>(IN param1 INT) </a:t>
            </a:r>
          </a:p>
          <a:p>
            <a:pPr marL="0" indent="0">
              <a:buNone/>
            </a:pPr>
            <a:r>
              <a:rPr lang="en-US" b="0" i="0" dirty="0">
                <a:solidFill>
                  <a:srgbClr val="2B2A2A"/>
                </a:solidFill>
                <a:effectLst/>
                <a:latin typeface="Open Sans" panose="020B0606030504020204" pitchFamily="34" charset="0"/>
              </a:rPr>
              <a:t>BEGIN </a:t>
            </a:r>
          </a:p>
          <a:p>
            <a:pPr marL="0" indent="0">
              <a:buNone/>
            </a:pPr>
            <a:r>
              <a:rPr lang="en-US" b="0" i="0" dirty="0">
                <a:solidFill>
                  <a:srgbClr val="2B2A2A"/>
                </a:solidFill>
                <a:effectLst/>
                <a:latin typeface="Open Sans" panose="020B0606030504020204" pitchFamily="34" charset="0"/>
              </a:rPr>
              <a:t>DECLARE variable1 INT; </a:t>
            </a:r>
          </a:p>
          <a:p>
            <a:pPr marL="0" indent="0">
              <a:buNone/>
            </a:pPr>
            <a:r>
              <a:rPr lang="en-US" b="0" i="0" dirty="0">
                <a:solidFill>
                  <a:srgbClr val="2B2A2A"/>
                </a:solidFill>
                <a:effectLst/>
                <a:latin typeface="Open Sans" panose="020B0606030504020204" pitchFamily="34" charset="0"/>
              </a:rPr>
              <a:t>SET variable1 = param1 + 1; </a:t>
            </a:r>
          </a:p>
          <a:p>
            <a:pPr marL="0" indent="0">
              <a:buNone/>
            </a:pPr>
            <a:r>
              <a:rPr lang="en-US" b="0" i="0" dirty="0">
                <a:solidFill>
                  <a:srgbClr val="2B2A2A"/>
                </a:solidFill>
                <a:effectLst/>
                <a:latin typeface="Open Sans" panose="020B0606030504020204" pitchFamily="34" charset="0"/>
              </a:rPr>
              <a:t> CASE variable1 </a:t>
            </a:r>
          </a:p>
          <a:p>
            <a:pPr marL="0" indent="0">
              <a:buNone/>
            </a:pPr>
            <a:r>
              <a:rPr lang="en-US" b="0" i="0" dirty="0">
                <a:solidFill>
                  <a:srgbClr val="2B2A2A"/>
                </a:solidFill>
                <a:effectLst/>
                <a:latin typeface="Open Sans" panose="020B0606030504020204" pitchFamily="34" charset="0"/>
              </a:rPr>
              <a:t>   WHEN 0 THEN </a:t>
            </a:r>
          </a:p>
          <a:p>
            <a:pPr marL="0" indent="0">
              <a:buNone/>
            </a:pPr>
            <a:r>
              <a:rPr lang="en-US" b="0" i="0" dirty="0">
                <a:solidFill>
                  <a:srgbClr val="2B2A2A"/>
                </a:solidFill>
                <a:effectLst/>
                <a:latin typeface="Open Sans" panose="020B0606030504020204" pitchFamily="34" charset="0"/>
              </a:rPr>
              <a:t>       INSERT INTO table1 VALUES (param1);      </a:t>
            </a:r>
          </a:p>
          <a:p>
            <a:pPr marL="0" indent="0">
              <a:buNone/>
            </a:pPr>
            <a:r>
              <a:rPr lang="en-US" b="0" i="0" dirty="0">
                <a:solidFill>
                  <a:srgbClr val="2B2A2A"/>
                </a:solidFill>
                <a:effectLst/>
                <a:latin typeface="Open Sans" panose="020B0606030504020204" pitchFamily="34" charset="0"/>
              </a:rPr>
              <a:t>   WHEN 1 THEN </a:t>
            </a:r>
          </a:p>
          <a:p>
            <a:pPr marL="0" indent="0">
              <a:buNone/>
            </a:pPr>
            <a:r>
              <a:rPr lang="en-US" b="0" i="0" dirty="0">
                <a:solidFill>
                  <a:srgbClr val="2B2A2A"/>
                </a:solidFill>
                <a:effectLst/>
                <a:latin typeface="Open Sans" panose="020B0606030504020204" pitchFamily="34" charset="0"/>
              </a:rPr>
              <a:t>       INSERT INTO table1 VALUES (variable1); </a:t>
            </a:r>
          </a:p>
          <a:p>
            <a:pPr marL="0" indent="0">
              <a:buNone/>
            </a:pPr>
            <a:r>
              <a:rPr lang="en-US" b="0" i="0" dirty="0">
                <a:solidFill>
                  <a:srgbClr val="2B2A2A"/>
                </a:solidFill>
                <a:effectLst/>
                <a:latin typeface="Open Sans" panose="020B0606030504020204" pitchFamily="34" charset="0"/>
              </a:rPr>
              <a:t>   ELSE </a:t>
            </a:r>
          </a:p>
          <a:p>
            <a:pPr marL="0" indent="0">
              <a:buNone/>
            </a:pPr>
            <a:r>
              <a:rPr lang="en-US" b="0" i="0" dirty="0">
                <a:solidFill>
                  <a:srgbClr val="2B2A2A"/>
                </a:solidFill>
                <a:effectLst/>
                <a:latin typeface="Open Sans" panose="020B0606030504020204" pitchFamily="34" charset="0"/>
              </a:rPr>
              <a:t>       INSERT INTO table1 VALUES (99); </a:t>
            </a:r>
          </a:p>
          <a:p>
            <a:pPr marL="0" indent="0">
              <a:buNone/>
            </a:pPr>
            <a:r>
              <a:rPr lang="en-US" b="0" i="0" dirty="0">
                <a:solidFill>
                  <a:srgbClr val="2B2A2A"/>
                </a:solidFill>
                <a:effectLst/>
                <a:latin typeface="Open Sans" panose="020B0606030504020204" pitchFamily="34" charset="0"/>
              </a:rPr>
              <a:t> END CASE; </a:t>
            </a:r>
          </a:p>
          <a:p>
            <a:pPr marL="0" indent="0">
              <a:buNone/>
            </a:pPr>
            <a:r>
              <a:rPr lang="en-US" b="0" i="0" dirty="0">
                <a:solidFill>
                  <a:srgbClr val="2B2A2A"/>
                </a:solidFill>
                <a:effectLst/>
                <a:latin typeface="Open Sans" panose="020B0606030504020204" pitchFamily="34" charset="0"/>
              </a:rPr>
              <a:t>END//</a:t>
            </a:r>
          </a:p>
          <a:p>
            <a:pPr marL="0" indent="0">
              <a:buNone/>
            </a:pPr>
            <a:r>
              <a:rPr lang="en-US" b="0" i="0" dirty="0">
                <a:solidFill>
                  <a:srgbClr val="2B2A2A"/>
                </a:solidFill>
                <a:effectLst/>
                <a:latin typeface="Open Sans" panose="020B0606030504020204" pitchFamily="34" charset="0"/>
              </a:rPr>
              <a:t>DELIMITER;</a:t>
            </a:r>
          </a:p>
        </p:txBody>
      </p:sp>
    </p:spTree>
    <p:extLst>
      <p:ext uri="{BB962C8B-B14F-4D97-AF65-F5344CB8AC3E}">
        <p14:creationId xmlns:p14="http://schemas.microsoft.com/office/powerpoint/2010/main" val="2657826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401"/>
            <a:ext cx="7468288" cy="4004926"/>
          </a:xfrm>
        </p:spPr>
        <p:txBody>
          <a:bodyPr>
            <a:normAutofit/>
          </a:bodyPr>
          <a:lstStyle/>
          <a:p>
            <a:r>
              <a:rPr lang="en-US" dirty="0"/>
              <a:t>Iterate &lt;label&gt; – start the loop again</a:t>
            </a:r>
          </a:p>
          <a:p>
            <a:pPr lvl="1"/>
            <a:r>
              <a:rPr lang="en-US" dirty="0"/>
              <a:t>Can only be issued within LOOP, REPEAT, or WHILE statements</a:t>
            </a:r>
          </a:p>
          <a:p>
            <a:pPr lvl="1"/>
            <a:r>
              <a:rPr lang="en-US" dirty="0"/>
              <a:t>Works much like the “continue” statement in Java or C++.</a:t>
            </a:r>
          </a:p>
        </p:txBody>
      </p:sp>
      <p:sp>
        <p:nvSpPr>
          <p:cNvPr id="3" name="Title 2"/>
          <p:cNvSpPr>
            <a:spLocks noGrp="1"/>
          </p:cNvSpPr>
          <p:nvPr>
            <p:ph type="title"/>
          </p:nvPr>
        </p:nvSpPr>
        <p:spPr/>
        <p:txBody>
          <a:bodyPr/>
          <a:lstStyle/>
          <a:p>
            <a:r>
              <a:rPr lang="en-US" dirty="0"/>
              <a:t>Loop Control Flow</a:t>
            </a:r>
          </a:p>
        </p:txBody>
      </p:sp>
    </p:spTree>
    <p:extLst>
      <p:ext uri="{BB962C8B-B14F-4D97-AF65-F5344CB8AC3E}">
        <p14:creationId xmlns:p14="http://schemas.microsoft.com/office/powerpoint/2010/main" val="1644730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t>
            </a:r>
            <a:r>
              <a:rPr lang="en-US" dirty="0" err="1"/>
              <a:t>begin_label</a:t>
            </a:r>
            <a:r>
              <a:rPr lang="en-US" dirty="0"/>
              <a:t>:] LOOP</a:t>
            </a:r>
          </a:p>
          <a:p>
            <a:pPr lvl="1"/>
            <a:r>
              <a:rPr lang="en-US" dirty="0"/>
              <a:t>&lt;statement list&gt;</a:t>
            </a:r>
          </a:p>
          <a:p>
            <a:r>
              <a:rPr lang="en-US" dirty="0"/>
              <a:t>END LOOP [</a:t>
            </a:r>
            <a:r>
              <a:rPr lang="en-US" dirty="0" err="1"/>
              <a:t>end_label</a:t>
            </a:r>
            <a:r>
              <a:rPr lang="en-US" dirty="0"/>
              <a:t>]</a:t>
            </a:r>
          </a:p>
          <a:p>
            <a:r>
              <a:rPr lang="en-US" dirty="0"/>
              <a:t>Note that the </a:t>
            </a:r>
            <a:r>
              <a:rPr lang="en-US" dirty="0" err="1"/>
              <a:t>end_label</a:t>
            </a:r>
            <a:r>
              <a:rPr lang="en-US" dirty="0"/>
              <a:t> has to = the </a:t>
            </a:r>
            <a:r>
              <a:rPr lang="en-US" dirty="0" err="1"/>
              <a:t>begin_label</a:t>
            </a:r>
            <a:endParaRPr lang="en-US" dirty="0"/>
          </a:p>
          <a:p>
            <a:r>
              <a:rPr lang="en-US" dirty="0"/>
              <a:t>Both are optional</a:t>
            </a:r>
          </a:p>
          <a:p>
            <a:endParaRPr lang="en-US" dirty="0"/>
          </a:p>
        </p:txBody>
      </p:sp>
      <p:sp>
        <p:nvSpPr>
          <p:cNvPr id="3" name="Title 2"/>
          <p:cNvSpPr>
            <a:spLocks noGrp="1"/>
          </p:cNvSpPr>
          <p:nvPr>
            <p:ph type="title"/>
          </p:nvPr>
        </p:nvSpPr>
        <p:spPr/>
        <p:txBody>
          <a:bodyPr/>
          <a:lstStyle/>
          <a:p>
            <a:r>
              <a:rPr lang="en-US" dirty="0"/>
              <a:t>Loop</a:t>
            </a:r>
          </a:p>
        </p:txBody>
      </p:sp>
    </p:spTree>
    <p:extLst>
      <p:ext uri="{BB962C8B-B14F-4D97-AF65-F5344CB8AC3E}">
        <p14:creationId xmlns:p14="http://schemas.microsoft.com/office/powerpoint/2010/main" val="2674849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A01A-7F30-5505-7AEF-37205A548405}"/>
              </a:ext>
            </a:extLst>
          </p:cNvPr>
          <p:cNvSpPr>
            <a:spLocks noGrp="1"/>
          </p:cNvSpPr>
          <p:nvPr>
            <p:ph type="title"/>
          </p:nvPr>
        </p:nvSpPr>
        <p:spPr/>
        <p:txBody>
          <a:bodyPr/>
          <a:lstStyle/>
          <a:p>
            <a:r>
              <a:rPr lang="en-US" dirty="0"/>
              <a:t>Repeat until Loop</a:t>
            </a:r>
          </a:p>
        </p:txBody>
      </p:sp>
      <p:sp>
        <p:nvSpPr>
          <p:cNvPr id="3" name="Content Placeholder 2">
            <a:extLst>
              <a:ext uri="{FF2B5EF4-FFF2-40B4-BE49-F238E27FC236}">
                <a16:creationId xmlns:a16="http://schemas.microsoft.com/office/drawing/2014/main" id="{739D765B-1FFE-B07D-B60A-F2150D4BB847}"/>
              </a:ext>
            </a:extLst>
          </p:cNvPr>
          <p:cNvSpPr>
            <a:spLocks noGrp="1"/>
          </p:cNvSpPr>
          <p:nvPr>
            <p:ph sz="quarter" idx="1"/>
          </p:nvPr>
        </p:nvSpPr>
        <p:spPr/>
        <p:txBody>
          <a:bodyPr/>
          <a:lstStyle/>
          <a:p>
            <a:r>
              <a:rPr lang="en-US" dirty="0"/>
              <a:t>[</a:t>
            </a:r>
            <a:r>
              <a:rPr lang="en-US" dirty="0" err="1"/>
              <a:t>begin_label</a:t>
            </a:r>
            <a:r>
              <a:rPr lang="en-US" dirty="0"/>
              <a:t>:] REPEAT</a:t>
            </a:r>
          </a:p>
          <a:p>
            <a:pPr lvl="1"/>
            <a:r>
              <a:rPr lang="en-US" dirty="0"/>
              <a:t>&lt;statement list&gt;</a:t>
            </a:r>
          </a:p>
          <a:p>
            <a:r>
              <a:rPr lang="en-US" dirty="0"/>
              <a:t>UNTIL &lt;</a:t>
            </a:r>
            <a:r>
              <a:rPr lang="en-US" dirty="0" err="1"/>
              <a:t>search_condition</a:t>
            </a:r>
            <a:r>
              <a:rPr lang="en-US" dirty="0"/>
              <a:t>&gt;</a:t>
            </a:r>
          </a:p>
          <a:p>
            <a:r>
              <a:rPr lang="en-US" dirty="0"/>
              <a:t>END REPEAT [</a:t>
            </a:r>
            <a:r>
              <a:rPr lang="en-US" dirty="0" err="1"/>
              <a:t>end_label</a:t>
            </a:r>
            <a:r>
              <a:rPr lang="en-US" dirty="0"/>
              <a:t>]</a:t>
            </a:r>
          </a:p>
          <a:p>
            <a:endParaRPr lang="en-US" dirty="0"/>
          </a:p>
        </p:txBody>
      </p:sp>
    </p:spTree>
    <p:extLst>
      <p:ext uri="{BB962C8B-B14F-4D97-AF65-F5344CB8AC3E}">
        <p14:creationId xmlns:p14="http://schemas.microsoft.com/office/powerpoint/2010/main" val="333918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B911-2461-EB39-E3D9-B743C742A3E7}"/>
              </a:ext>
            </a:extLst>
          </p:cNvPr>
          <p:cNvSpPr>
            <a:spLocks noGrp="1"/>
          </p:cNvSpPr>
          <p:nvPr>
            <p:ph type="title"/>
          </p:nvPr>
        </p:nvSpPr>
        <p:spPr/>
        <p:txBody>
          <a:bodyPr>
            <a:normAutofit fontScale="90000"/>
          </a:bodyPr>
          <a:lstStyle/>
          <a:p>
            <a:r>
              <a:rPr lang="en-US" dirty="0"/>
              <a:t>Basic Programming Structures in MySQL</a:t>
            </a:r>
          </a:p>
        </p:txBody>
      </p:sp>
      <p:sp>
        <p:nvSpPr>
          <p:cNvPr id="3" name="Content Placeholder 2">
            <a:extLst>
              <a:ext uri="{FF2B5EF4-FFF2-40B4-BE49-F238E27FC236}">
                <a16:creationId xmlns:a16="http://schemas.microsoft.com/office/drawing/2014/main" id="{9D99DF8A-465E-5080-2B16-C5AAFF43887A}"/>
              </a:ext>
            </a:extLst>
          </p:cNvPr>
          <p:cNvSpPr>
            <a:spLocks noGrp="1"/>
          </p:cNvSpPr>
          <p:nvPr>
            <p:ph sz="quarter" idx="1"/>
          </p:nvPr>
        </p:nvSpPr>
        <p:spPr/>
        <p:txBody>
          <a:bodyPr>
            <a:normAutofit lnSpcReduction="10000"/>
          </a:bodyPr>
          <a:lstStyle/>
          <a:p>
            <a:r>
              <a:rPr lang="en-US" dirty="0"/>
              <a:t>Stored Procedures</a:t>
            </a:r>
          </a:p>
          <a:p>
            <a:pPr lvl="1"/>
            <a:r>
              <a:rPr lang="en-US" dirty="0"/>
              <a:t>Blocks of code stored in the database that are pre-compiled.</a:t>
            </a:r>
          </a:p>
          <a:p>
            <a:pPr lvl="1"/>
            <a:r>
              <a:rPr lang="en-US" dirty="0"/>
              <a:t>They can operate on the tables within the database and return scalars or results sets.</a:t>
            </a:r>
          </a:p>
          <a:p>
            <a:r>
              <a:rPr lang="en-US" dirty="0"/>
              <a:t>Functions</a:t>
            </a:r>
          </a:p>
          <a:p>
            <a:pPr lvl="1"/>
            <a:r>
              <a:rPr lang="en-US" dirty="0"/>
              <a:t>Can be used like a built-in function to provide expanded capability to your SQL statements.</a:t>
            </a:r>
          </a:p>
          <a:p>
            <a:pPr lvl="1"/>
            <a:r>
              <a:rPr lang="en-US" dirty="0"/>
              <a:t>They can take any number of arguments and return a single value.</a:t>
            </a:r>
          </a:p>
          <a:p>
            <a:r>
              <a:rPr lang="en-US" dirty="0"/>
              <a:t>Triggers</a:t>
            </a:r>
          </a:p>
          <a:p>
            <a:pPr lvl="1"/>
            <a:r>
              <a:rPr lang="en-US" dirty="0"/>
              <a:t>Kick off in response to standard database operations on a specified table.</a:t>
            </a:r>
          </a:p>
          <a:p>
            <a:pPr lvl="1"/>
            <a:r>
              <a:rPr lang="en-US" dirty="0"/>
              <a:t>Can be used to automatically perform additional database operations when the triggering event occurs.</a:t>
            </a:r>
          </a:p>
          <a:p>
            <a:endParaRPr lang="en-US" dirty="0"/>
          </a:p>
        </p:txBody>
      </p:sp>
    </p:spTree>
    <p:extLst>
      <p:ext uri="{BB962C8B-B14F-4D97-AF65-F5344CB8AC3E}">
        <p14:creationId xmlns:p14="http://schemas.microsoft.com/office/powerpoint/2010/main" val="4148154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t>
            </a:r>
            <a:r>
              <a:rPr lang="en-US" dirty="0" err="1"/>
              <a:t>begin_label</a:t>
            </a:r>
            <a:r>
              <a:rPr lang="en-US" dirty="0"/>
              <a:t>:] WHILE &lt;condition&gt; DO</a:t>
            </a:r>
          </a:p>
          <a:p>
            <a:pPr lvl="1"/>
            <a:r>
              <a:rPr lang="en-US" dirty="0"/>
              <a:t>&lt;statements&gt;</a:t>
            </a:r>
          </a:p>
          <a:p>
            <a:r>
              <a:rPr lang="en-US" dirty="0"/>
              <a:t>END WHILE [</a:t>
            </a:r>
            <a:r>
              <a:rPr lang="en-US" dirty="0" err="1"/>
              <a:t>end_label</a:t>
            </a:r>
            <a:r>
              <a:rPr lang="en-US"/>
              <a:t>]</a:t>
            </a:r>
          </a:p>
          <a:p>
            <a:endParaRPr lang="en-US"/>
          </a:p>
        </p:txBody>
      </p:sp>
      <p:sp>
        <p:nvSpPr>
          <p:cNvPr id="3" name="Title 2"/>
          <p:cNvSpPr>
            <a:spLocks noGrp="1"/>
          </p:cNvSpPr>
          <p:nvPr>
            <p:ph type="title"/>
          </p:nvPr>
        </p:nvSpPr>
        <p:spPr/>
        <p:txBody>
          <a:bodyPr/>
          <a:lstStyle/>
          <a:p>
            <a:r>
              <a:rPr lang="en-US" dirty="0"/>
              <a:t>While – Do Loop</a:t>
            </a:r>
          </a:p>
        </p:txBody>
      </p:sp>
    </p:spTree>
    <p:extLst>
      <p:ext uri="{BB962C8B-B14F-4D97-AF65-F5344CB8AC3E}">
        <p14:creationId xmlns:p14="http://schemas.microsoft.com/office/powerpoint/2010/main" val="468258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C835-90CA-FEFB-9C5F-B9E9BC89331C}"/>
              </a:ext>
            </a:extLst>
          </p:cNvPr>
          <p:cNvSpPr>
            <a:spLocks noGrp="1"/>
          </p:cNvSpPr>
          <p:nvPr>
            <p:ph type="title"/>
          </p:nvPr>
        </p:nvSpPr>
        <p:spPr/>
        <p:txBody>
          <a:bodyPr/>
          <a:lstStyle/>
          <a:p>
            <a:r>
              <a:rPr lang="en-US" b="1" i="0" u="none" strike="noStrike" dirty="0">
                <a:solidFill>
                  <a:srgbClr val="2B2A2A"/>
                </a:solidFill>
                <a:effectLst/>
                <a:latin typeface="Open Sans" panose="020B0606030504020204" pitchFamily="34" charset="0"/>
              </a:rPr>
              <a:t>WHILE </a:t>
            </a:r>
            <a:r>
              <a:rPr lang="en-US" b="1" i="0" u="none" strike="noStrike" dirty="0" err="1">
                <a:solidFill>
                  <a:srgbClr val="2B2A2A"/>
                </a:solidFill>
                <a:effectLst/>
                <a:latin typeface="Open Sans" panose="020B0606030504020204" pitchFamily="34" charset="0"/>
              </a:rPr>
              <a:t>cond</a:t>
            </a:r>
            <a:r>
              <a:rPr lang="en-US" b="1" i="0" u="none" strike="noStrike" dirty="0">
                <a:solidFill>
                  <a:srgbClr val="2B2A2A"/>
                </a:solidFill>
                <a:effectLst/>
                <a:latin typeface="Open Sans" panose="020B0606030504020204" pitchFamily="34" charset="0"/>
              </a:rPr>
              <a:t> DO statement</a:t>
            </a:r>
            <a:r>
              <a:rPr lang="en-US" b="0" i="0" dirty="0">
                <a:solidFill>
                  <a:srgbClr val="2B2A2A"/>
                </a:solidFill>
                <a:effectLst/>
                <a:latin typeface="Open Sans" panose="020B0606030504020204" pitchFamily="34" charset="0"/>
              </a:rPr>
              <a:t> (In a Procedure)</a:t>
            </a:r>
            <a:endParaRPr lang="en-US" dirty="0"/>
          </a:p>
        </p:txBody>
      </p:sp>
      <p:sp>
        <p:nvSpPr>
          <p:cNvPr id="3" name="Content Placeholder 2">
            <a:extLst>
              <a:ext uri="{FF2B5EF4-FFF2-40B4-BE49-F238E27FC236}">
                <a16:creationId xmlns:a16="http://schemas.microsoft.com/office/drawing/2014/main" id="{CBAE1B70-FDE0-E15A-7AFF-37A156788AE3}"/>
              </a:ext>
            </a:extLst>
          </p:cNvPr>
          <p:cNvSpPr>
            <a:spLocks noGrp="1"/>
          </p:cNvSpPr>
          <p:nvPr>
            <p:ph sz="quarter" idx="1"/>
          </p:nvPr>
        </p:nvSpPr>
        <p:spPr/>
        <p:txBody>
          <a:bodyPr>
            <a:normAutofit lnSpcReduction="10000"/>
          </a:bodyPr>
          <a:lstStyle/>
          <a:p>
            <a:pPr marL="0" indent="0">
              <a:buNone/>
            </a:pPr>
            <a:r>
              <a:rPr lang="en-US" sz="2400" dirty="0">
                <a:latin typeface="Open Sans" panose="020B0606030504020204" pitchFamily="34" charset="0"/>
                <a:ea typeface="Open Sans" panose="020B0606030504020204" pitchFamily="34" charset="0"/>
                <a:cs typeface="Open Sans" panose="020B0606030504020204" pitchFamily="34" charset="0"/>
              </a:rPr>
              <a:t>DELIMITER //</a:t>
            </a:r>
          </a:p>
          <a:p>
            <a:pPr marL="0" indent="0">
              <a:buNone/>
            </a:pPr>
            <a:r>
              <a:rPr lang="en-US" b="0" i="0" dirty="0">
                <a:solidFill>
                  <a:srgbClr val="2B2A2A"/>
                </a:solidFill>
                <a:effectLst/>
                <a:latin typeface="Open Sans" panose="020B0606030504020204" pitchFamily="34" charset="0"/>
              </a:rPr>
              <a:t>CREATE PROCEDURE </a:t>
            </a:r>
            <a:r>
              <a:rPr lang="en-US" b="0" i="0" dirty="0" err="1">
                <a:solidFill>
                  <a:srgbClr val="2B2A2A"/>
                </a:solidFill>
                <a:effectLst/>
                <a:latin typeface="Open Sans" panose="020B0606030504020204" pitchFamily="34" charset="0"/>
              </a:rPr>
              <a:t>proc_WHILE</a:t>
            </a:r>
            <a:r>
              <a:rPr lang="en-US" b="0" i="0" dirty="0">
                <a:solidFill>
                  <a:srgbClr val="2B2A2A"/>
                </a:solidFill>
                <a:effectLst/>
                <a:latin typeface="Open Sans" panose="020B0606030504020204" pitchFamily="34" charset="0"/>
              </a:rPr>
              <a:t> (IN param1 INT) BEGIN </a:t>
            </a:r>
          </a:p>
          <a:p>
            <a:pPr marL="0" indent="0">
              <a:buNone/>
            </a:pPr>
            <a:r>
              <a:rPr lang="en-US" dirty="0">
                <a:solidFill>
                  <a:srgbClr val="2B2A2A"/>
                </a:solidFill>
                <a:latin typeface="Open Sans" panose="020B0606030504020204" pitchFamily="34" charset="0"/>
              </a:rPr>
              <a:t>   </a:t>
            </a:r>
            <a:r>
              <a:rPr lang="en-US" b="0" i="0" dirty="0">
                <a:solidFill>
                  <a:srgbClr val="2B2A2A"/>
                </a:solidFill>
                <a:effectLst/>
                <a:latin typeface="Open Sans" panose="020B0606030504020204" pitchFamily="34" charset="0"/>
              </a:rPr>
              <a:t>DECLARE variable1, variable2 INT; </a:t>
            </a:r>
          </a:p>
          <a:p>
            <a:pPr marL="0" indent="0">
              <a:buNone/>
            </a:pPr>
            <a:r>
              <a:rPr lang="en-US" dirty="0">
                <a:solidFill>
                  <a:srgbClr val="2B2A2A"/>
                </a:solidFill>
                <a:latin typeface="Open Sans" panose="020B0606030504020204" pitchFamily="34" charset="0"/>
              </a:rPr>
              <a:t>   </a:t>
            </a:r>
            <a:r>
              <a:rPr lang="en-US" b="0" i="0" dirty="0">
                <a:solidFill>
                  <a:srgbClr val="2B2A2A"/>
                </a:solidFill>
                <a:effectLst/>
                <a:latin typeface="Open Sans" panose="020B0606030504020204" pitchFamily="34" charset="0"/>
              </a:rPr>
              <a:t>SET variable1 = 0; </a:t>
            </a:r>
          </a:p>
          <a:p>
            <a:pPr marL="0" indent="0">
              <a:buNone/>
            </a:pPr>
            <a:r>
              <a:rPr lang="en-US" dirty="0">
                <a:solidFill>
                  <a:srgbClr val="2B2A2A"/>
                </a:solidFill>
                <a:latin typeface="Open Sans" panose="020B0606030504020204" pitchFamily="34" charset="0"/>
              </a:rPr>
              <a:t>   </a:t>
            </a:r>
            <a:r>
              <a:rPr lang="en-US" b="0" i="0" dirty="0">
                <a:solidFill>
                  <a:srgbClr val="2B2A2A"/>
                </a:solidFill>
                <a:effectLst/>
                <a:latin typeface="Open Sans" panose="020B0606030504020204" pitchFamily="34" charset="0"/>
              </a:rPr>
              <a:t>WHILE variable1 &lt; param1 </a:t>
            </a:r>
          </a:p>
          <a:p>
            <a:pPr marL="0" indent="0">
              <a:buNone/>
            </a:pPr>
            <a:r>
              <a:rPr lang="en-US" dirty="0">
                <a:solidFill>
                  <a:srgbClr val="2B2A2A"/>
                </a:solidFill>
                <a:latin typeface="Open Sans" panose="020B0606030504020204" pitchFamily="34" charset="0"/>
              </a:rPr>
              <a:t>      </a:t>
            </a:r>
            <a:r>
              <a:rPr lang="en-US" b="0" i="0" dirty="0">
                <a:solidFill>
                  <a:srgbClr val="2B2A2A"/>
                </a:solidFill>
                <a:effectLst/>
                <a:latin typeface="Open Sans" panose="020B0606030504020204" pitchFamily="34" charset="0"/>
              </a:rPr>
              <a:t>DO INSERT INTO table1 VALUES (param1); </a:t>
            </a:r>
          </a:p>
          <a:p>
            <a:pPr marL="0" indent="0">
              <a:buNone/>
            </a:pPr>
            <a:r>
              <a:rPr lang="en-US" dirty="0">
                <a:solidFill>
                  <a:srgbClr val="2B2A2A"/>
                </a:solidFill>
                <a:latin typeface="Open Sans" panose="020B0606030504020204" pitchFamily="34" charset="0"/>
              </a:rPr>
              <a:t>      </a:t>
            </a:r>
            <a:r>
              <a:rPr lang="en-US" b="0" i="0" dirty="0">
                <a:solidFill>
                  <a:srgbClr val="2B2A2A"/>
                </a:solidFill>
                <a:effectLst/>
                <a:latin typeface="Open Sans" panose="020B0606030504020204" pitchFamily="34" charset="0"/>
              </a:rPr>
              <a:t>SELECT COUNT(*) INTO variable2 FROM table1; </a:t>
            </a:r>
          </a:p>
          <a:p>
            <a:pPr marL="0" indent="0">
              <a:buNone/>
            </a:pPr>
            <a:r>
              <a:rPr lang="en-US" dirty="0">
                <a:solidFill>
                  <a:srgbClr val="2B2A2A"/>
                </a:solidFill>
                <a:latin typeface="Open Sans" panose="020B0606030504020204" pitchFamily="34" charset="0"/>
              </a:rPr>
              <a:t>      </a:t>
            </a:r>
            <a:r>
              <a:rPr lang="en-US" b="0" i="0" dirty="0">
                <a:solidFill>
                  <a:srgbClr val="2B2A2A"/>
                </a:solidFill>
                <a:effectLst/>
                <a:latin typeface="Open Sans" panose="020B0606030504020204" pitchFamily="34" charset="0"/>
              </a:rPr>
              <a:t>SET variable1 = variable2; </a:t>
            </a:r>
            <a:r>
              <a:rPr lang="en-US" b="0" i="0" dirty="0">
                <a:solidFill>
                  <a:srgbClr val="FF0000"/>
                </a:solidFill>
                <a:effectLst/>
                <a:latin typeface="Open Sans" panose="020B0606030504020204" pitchFamily="34" charset="0"/>
              </a:rPr>
              <a:t>/*Update th</a:t>
            </a:r>
            <a:r>
              <a:rPr lang="en-US" dirty="0">
                <a:solidFill>
                  <a:srgbClr val="FF0000"/>
                </a:solidFill>
                <a:latin typeface="Open Sans" panose="020B0606030504020204" pitchFamily="34" charset="0"/>
              </a:rPr>
              <a:t>e control*/</a:t>
            </a:r>
            <a:endParaRPr lang="en-US" b="0" i="0" dirty="0">
              <a:solidFill>
                <a:srgbClr val="FF0000"/>
              </a:solidFill>
              <a:effectLst/>
              <a:latin typeface="Open Sans" panose="020B0606030504020204" pitchFamily="34" charset="0"/>
            </a:endParaRPr>
          </a:p>
          <a:p>
            <a:pPr marL="0" indent="0">
              <a:buNone/>
            </a:pPr>
            <a:r>
              <a:rPr lang="en-US" b="0" i="0" dirty="0">
                <a:solidFill>
                  <a:srgbClr val="2B2A2A"/>
                </a:solidFill>
                <a:effectLst/>
                <a:latin typeface="Open Sans" panose="020B0606030504020204" pitchFamily="34" charset="0"/>
              </a:rPr>
              <a:t>   END WHILE; </a:t>
            </a:r>
          </a:p>
          <a:p>
            <a:pPr marL="0" indent="0">
              <a:buNone/>
            </a:pPr>
            <a:r>
              <a:rPr lang="en-US" b="0" i="0" dirty="0">
                <a:solidFill>
                  <a:srgbClr val="2B2A2A"/>
                </a:solidFill>
                <a:effectLst/>
                <a:latin typeface="Open Sans" panose="020B0606030504020204" pitchFamily="34" charset="0"/>
              </a:rPr>
              <a:t>END//</a:t>
            </a:r>
          </a:p>
          <a:p>
            <a:pPr marL="0" indent="0">
              <a:buNone/>
            </a:pPr>
            <a:r>
              <a:rPr lang="en-US" b="0" i="0" dirty="0">
                <a:solidFill>
                  <a:srgbClr val="2B2A2A"/>
                </a:solidFill>
                <a:effectLst/>
                <a:latin typeface="Open Sans" panose="020B0606030504020204" pitchFamily="34" charset="0"/>
              </a:rPr>
              <a:t>DELIMITER;</a:t>
            </a:r>
          </a:p>
          <a:p>
            <a:endParaRPr lang="en-US" dirty="0"/>
          </a:p>
        </p:txBody>
      </p:sp>
    </p:spTree>
    <p:extLst>
      <p:ext uri="{BB962C8B-B14F-4D97-AF65-F5344CB8AC3E}">
        <p14:creationId xmlns:p14="http://schemas.microsoft.com/office/powerpoint/2010/main" val="1824735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on the previous example</a:t>
            </a:r>
          </a:p>
        </p:txBody>
      </p:sp>
      <p:sp>
        <p:nvSpPr>
          <p:cNvPr id="3" name="Content Placeholder 2"/>
          <p:cNvSpPr>
            <a:spLocks noGrp="1"/>
          </p:cNvSpPr>
          <p:nvPr>
            <p:ph idx="1"/>
          </p:nvPr>
        </p:nvSpPr>
        <p:spPr/>
        <p:txBody>
          <a:bodyPr/>
          <a:lstStyle/>
          <a:p>
            <a:r>
              <a:rPr lang="en-US" dirty="0"/>
              <a:t>The DELIMITER // statement sets a session variable so that the // becomes the statement terminator.</a:t>
            </a:r>
          </a:p>
          <a:p>
            <a:r>
              <a:rPr lang="en-US" dirty="0"/>
              <a:t>For the purposes of that session, the “;” within the stored procedure are just like any other character.</a:t>
            </a:r>
          </a:p>
          <a:p>
            <a:r>
              <a:rPr lang="en-US" dirty="0"/>
              <a:t>When the stored procedure is run, however, the “;” function the way that they normally do in MySQL.</a:t>
            </a:r>
          </a:p>
          <a:p>
            <a:r>
              <a:rPr lang="en-US" dirty="0"/>
              <a:t>You always want to make the delimiter a “;” again when you change it.</a:t>
            </a:r>
          </a:p>
        </p:txBody>
      </p:sp>
    </p:spTree>
    <p:extLst>
      <p:ext uri="{BB962C8B-B14F-4D97-AF65-F5344CB8AC3E}">
        <p14:creationId xmlns:p14="http://schemas.microsoft.com/office/powerpoint/2010/main" val="1965442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C9CC-B7F0-CC44-E6BC-6F4EAF3B0B89}"/>
              </a:ext>
            </a:extLst>
          </p:cNvPr>
          <p:cNvSpPr>
            <a:spLocks noGrp="1"/>
          </p:cNvSpPr>
          <p:nvPr>
            <p:ph type="title"/>
          </p:nvPr>
        </p:nvSpPr>
        <p:spPr/>
        <p:txBody>
          <a:bodyPr/>
          <a:lstStyle/>
          <a:p>
            <a:r>
              <a:rPr lang="en-US" dirty="0"/>
              <a:t>Comment Syntax</a:t>
            </a:r>
          </a:p>
        </p:txBody>
      </p:sp>
      <p:sp>
        <p:nvSpPr>
          <p:cNvPr id="3" name="Content Placeholder 2">
            <a:extLst>
              <a:ext uri="{FF2B5EF4-FFF2-40B4-BE49-F238E27FC236}">
                <a16:creationId xmlns:a16="http://schemas.microsoft.com/office/drawing/2014/main" id="{8203292D-A39F-15CD-3D50-042450CCB6F7}"/>
              </a:ext>
            </a:extLst>
          </p:cNvPr>
          <p:cNvSpPr>
            <a:spLocks noGrp="1"/>
          </p:cNvSpPr>
          <p:nvPr>
            <p:ph sz="quarter" idx="1"/>
          </p:nvPr>
        </p:nvSpPr>
        <p:spPr/>
        <p:txBody>
          <a:bodyPr/>
          <a:lstStyle/>
          <a:p>
            <a:r>
              <a:rPr lang="en-US" b="0" i="0" dirty="0">
                <a:solidFill>
                  <a:srgbClr val="2B2A2A"/>
                </a:solidFill>
                <a:effectLst/>
                <a:latin typeface="Open Sans" panose="020B0606030504020204" pitchFamily="34" charset="0"/>
              </a:rPr>
              <a:t>From a /* sequence to the following */ sequence.</a:t>
            </a:r>
          </a:p>
          <a:p>
            <a:r>
              <a:rPr lang="en-US" b="0" i="0" dirty="0">
                <a:solidFill>
                  <a:srgbClr val="2B2A2A"/>
                </a:solidFill>
                <a:effectLst/>
                <a:latin typeface="Open Sans" panose="020B0606030504020204" pitchFamily="34" charset="0"/>
              </a:rPr>
              <a:t>From a “#” character to the end of the line. </a:t>
            </a:r>
            <a:endParaRPr lang="en-US" dirty="0">
              <a:solidFill>
                <a:srgbClr val="2B2A2A"/>
              </a:solidFill>
              <a:latin typeface="Open Sans" panose="020B0606030504020204" pitchFamily="34" charset="0"/>
            </a:endParaRPr>
          </a:p>
          <a:p>
            <a:r>
              <a:rPr lang="en-US" b="0" i="0" dirty="0">
                <a:solidFill>
                  <a:srgbClr val="2B2A2A"/>
                </a:solidFill>
                <a:effectLst/>
                <a:latin typeface="Open Sans" panose="020B0606030504020204" pitchFamily="34" charset="0"/>
              </a:rPr>
              <a:t>From a “-- ” sequence to the end of the line. </a:t>
            </a:r>
          </a:p>
          <a:p>
            <a:endParaRPr lang="en-US" dirty="0">
              <a:solidFill>
                <a:srgbClr val="2B2A2A"/>
              </a:solidFill>
              <a:latin typeface="Open Sans" panose="020B0606030504020204" pitchFamily="34" charset="0"/>
            </a:endParaRPr>
          </a:p>
          <a:p>
            <a:r>
              <a:rPr lang="en-US" b="0" i="0" dirty="0">
                <a:solidFill>
                  <a:srgbClr val="2B2A2A"/>
                </a:solidFill>
                <a:effectLst/>
                <a:latin typeface="Open Sans" panose="020B0606030504020204" pitchFamily="34" charset="0"/>
              </a:rPr>
              <a:t>In MySQL, the “-- ” (double-dash) comment style requires the second dash to be followed by at least one whitespace </a:t>
            </a:r>
          </a:p>
          <a:p>
            <a:pPr marL="0" indent="0">
              <a:buNone/>
            </a:pPr>
            <a:r>
              <a:rPr lang="en-US" dirty="0">
                <a:solidFill>
                  <a:srgbClr val="2B2A2A"/>
                </a:solidFill>
                <a:latin typeface="Open Sans" panose="020B0606030504020204" pitchFamily="34" charset="0"/>
              </a:rPr>
              <a:t>	</a:t>
            </a:r>
            <a:r>
              <a:rPr lang="en-US" b="0" i="0" dirty="0">
                <a:solidFill>
                  <a:srgbClr val="2B2A2A"/>
                </a:solidFill>
                <a:effectLst/>
                <a:latin typeface="Open Sans" panose="020B0606030504020204" pitchFamily="34" charset="0"/>
              </a:rPr>
              <a:t>-- Programmer: John Smith</a:t>
            </a:r>
            <a:endParaRPr lang="en-US" dirty="0"/>
          </a:p>
        </p:txBody>
      </p:sp>
    </p:spTree>
    <p:extLst>
      <p:ext uri="{BB962C8B-B14F-4D97-AF65-F5344CB8AC3E}">
        <p14:creationId xmlns:p14="http://schemas.microsoft.com/office/powerpoint/2010/main" val="2365450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t>Example</a:t>
            </a:r>
          </a:p>
        </p:txBody>
      </p:sp>
      <p:graphicFrame>
        <p:nvGraphicFramePr>
          <p:cNvPr id="16387" name="Object 10"/>
          <p:cNvGraphicFramePr>
            <a:graphicFrameLocks noGrp="1" noChangeAspect="1"/>
          </p:cNvGraphicFramePr>
          <p:nvPr>
            <p:ph sz="half" idx="1"/>
            <p:extLst>
              <p:ext uri="{D42A27DB-BD31-4B8C-83A1-F6EECF244321}">
                <p14:modId xmlns:p14="http://schemas.microsoft.com/office/powerpoint/2010/main" val="3939819331"/>
              </p:ext>
            </p:extLst>
          </p:nvPr>
        </p:nvGraphicFramePr>
        <p:xfrm>
          <a:off x="457200" y="939021"/>
          <a:ext cx="7380089" cy="1771336"/>
        </p:xfrm>
        <a:graphic>
          <a:graphicData uri="http://schemas.openxmlformats.org/presentationml/2006/ole">
            <mc:AlternateContent xmlns:mc="http://schemas.openxmlformats.org/markup-compatibility/2006">
              <mc:Choice xmlns:v="urn:schemas-microsoft-com:vml" Requires="v">
                <p:oleObj name="Bitmap Image" r:id="rId2" imgW="5952381" imgH="1428949" progId="Paint.Picture">
                  <p:embed/>
                </p:oleObj>
              </mc:Choice>
              <mc:Fallback>
                <p:oleObj name="Bitmap Image" r:id="rId2" imgW="5952381" imgH="1428949" progId="Paint.Picture">
                  <p:embed/>
                  <p:pic>
                    <p:nvPicPr>
                      <p:cNvPr id="16387" name="Object 1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39021"/>
                        <a:ext cx="7380089" cy="1771336"/>
                      </a:xfrm>
                      <a:prstGeom prst="rect">
                        <a:avLst/>
                      </a:prstGeom>
                      <a:noFill/>
                      <a:ln>
                        <a:noFill/>
                      </a:ln>
                      <a:effectLst/>
                    </p:spPr>
                  </p:pic>
                </p:oleObj>
              </mc:Fallback>
            </mc:AlternateContent>
          </a:graphicData>
        </a:graphic>
      </p:graphicFrame>
      <p:graphicFrame>
        <p:nvGraphicFramePr>
          <p:cNvPr id="26640" name="Object 16"/>
          <p:cNvGraphicFramePr>
            <a:graphicFrameLocks noGrp="1" noChangeAspect="1"/>
          </p:cNvGraphicFramePr>
          <p:nvPr>
            <p:ph sz="half" idx="2"/>
            <p:extLst>
              <p:ext uri="{D42A27DB-BD31-4B8C-83A1-F6EECF244321}">
                <p14:modId xmlns:p14="http://schemas.microsoft.com/office/powerpoint/2010/main" val="4020559455"/>
              </p:ext>
            </p:extLst>
          </p:nvPr>
        </p:nvGraphicFramePr>
        <p:xfrm>
          <a:off x="457200" y="3580313"/>
          <a:ext cx="5894609" cy="2895712"/>
        </p:xfrm>
        <a:graphic>
          <a:graphicData uri="http://schemas.openxmlformats.org/presentationml/2006/ole">
            <mc:AlternateContent xmlns:mc="http://schemas.openxmlformats.org/markup-compatibility/2006">
              <mc:Choice xmlns:v="urn:schemas-microsoft-com:vml" Requires="v">
                <p:oleObj name="Bitmap Image" r:id="rId4" imgW="3839111" imgH="1886213" progId="Paint.Picture">
                  <p:embed/>
                </p:oleObj>
              </mc:Choice>
              <mc:Fallback>
                <p:oleObj name="Bitmap Image" r:id="rId4" imgW="3839111" imgH="1886213" progId="Paint.Picture">
                  <p:embed/>
                  <p:pic>
                    <p:nvPicPr>
                      <p:cNvPr id="26640" name="Object 1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580313"/>
                        <a:ext cx="5894609" cy="2895712"/>
                      </a:xfrm>
                      <a:prstGeom prst="rect">
                        <a:avLst/>
                      </a:prstGeom>
                      <a:noFill/>
                      <a:ln>
                        <a:noFill/>
                      </a:ln>
                      <a:effectLst/>
                    </p:spPr>
                  </p:pic>
                </p:oleObj>
              </mc:Fallback>
            </mc:AlternateContent>
          </a:graphicData>
        </a:graphic>
      </p:graphicFrame>
      <p:sp>
        <p:nvSpPr>
          <p:cNvPr id="26633" name="Rectangle 9"/>
          <p:cNvSpPr>
            <a:spLocks noGrp="1" noChangeArrowheads="1"/>
          </p:cNvSpPr>
          <p:nvPr>
            <p:ph type="body" idx="4294967295"/>
          </p:nvPr>
        </p:nvSpPr>
        <p:spPr bwMode="auto">
          <a:xfrm>
            <a:off x="760214" y="2800355"/>
            <a:ext cx="6238875" cy="2343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500" dirty="0"/>
              <a:t>Suppose we want to keep track of the total salaries of employees working for each department</a:t>
            </a:r>
          </a:p>
        </p:txBody>
      </p:sp>
      <p:grpSp>
        <p:nvGrpSpPr>
          <p:cNvPr id="2" name="Group 20"/>
          <p:cNvGrpSpPr>
            <a:grpSpLocks/>
          </p:cNvGrpSpPr>
          <p:nvPr/>
        </p:nvGrpSpPr>
        <p:grpSpPr bwMode="auto">
          <a:xfrm>
            <a:off x="3943350" y="4879180"/>
            <a:ext cx="3600450" cy="759620"/>
            <a:chOff x="2352" y="3504"/>
            <a:chExt cx="3024" cy="638"/>
          </a:xfrm>
        </p:grpSpPr>
        <p:sp>
          <p:nvSpPr>
            <p:cNvPr id="16391" name="Line 18"/>
            <p:cNvSpPr>
              <a:spLocks noChangeShapeType="1"/>
            </p:cNvSpPr>
            <p:nvPr/>
          </p:nvSpPr>
          <p:spPr bwMode="auto">
            <a:xfrm flipH="1">
              <a:off x="2352" y="3744"/>
              <a:ext cx="768" cy="0"/>
            </a:xfrm>
            <a:prstGeom prst="line">
              <a:avLst/>
            </a:prstGeom>
            <a:noFill/>
            <a:ln w="25400">
              <a:solidFill>
                <a:srgbClr val="FF0000"/>
              </a:solidFill>
              <a:round/>
              <a:headEnd/>
              <a:tailEnd type="triangle" w="lg" len="lg"/>
            </a:ln>
            <a:extLst>
              <a:ext uri="{909E8E84-426E-40DD-AFC4-6F175D3DCCD1}">
                <a14:hiddenFill xmlns:a14="http://schemas.microsoft.com/office/drawing/2010/main">
                  <a:noFill/>
                </a14:hiddenFill>
              </a:ext>
            </a:extLst>
          </p:spPr>
          <p:txBody>
            <a:bodyPr lIns="67866" tIns="33338" rIns="67866" bIns="33338" anchor="ctr">
              <a:spAutoFit/>
            </a:bodyPr>
            <a:lstStyle/>
            <a:p>
              <a:endParaRPr lang="en-US" sz="1350"/>
            </a:p>
          </p:txBody>
        </p:sp>
        <p:sp>
          <p:nvSpPr>
            <p:cNvPr id="16392" name="Text Box 19"/>
            <p:cNvSpPr txBox="1">
              <a:spLocks noChangeArrowheads="1"/>
            </p:cNvSpPr>
            <p:nvPr/>
          </p:nvSpPr>
          <p:spPr bwMode="auto">
            <a:xfrm>
              <a:off x="3024" y="3504"/>
              <a:ext cx="2352"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67866" tIns="33338" rIns="67866" bIns="333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spcBef>
                  <a:spcPct val="50000"/>
                </a:spcBef>
                <a:spcAft>
                  <a:spcPts val="300"/>
                </a:spcAft>
                <a:buClr>
                  <a:srgbClr val="0C7B9C"/>
                </a:buClr>
                <a:buSzPct val="70000"/>
              </a:pPr>
              <a:r>
                <a:rPr lang="en-US" altLang="en-US" sz="1500"/>
                <a:t>We need to write a procedure to update the salaries in </a:t>
              </a:r>
              <a:br>
                <a:rPr lang="en-US" altLang="en-US" sz="1500"/>
              </a:br>
              <a:r>
                <a:rPr lang="en-US" altLang="en-US" sz="1500"/>
                <a:t> the deptsal table</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4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righ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a:t>Example – Step 1</a:t>
            </a:r>
          </a:p>
        </p:txBody>
      </p:sp>
      <p:sp>
        <p:nvSpPr>
          <p:cNvPr id="17411" name="Text Box 4"/>
          <p:cNvSpPr txBox="1">
            <a:spLocks noChangeArrowheads="1"/>
          </p:cNvSpPr>
          <p:nvPr/>
        </p:nvSpPr>
        <p:spPr bwMode="auto">
          <a:xfrm>
            <a:off x="533400" y="1295400"/>
            <a:ext cx="8001000" cy="176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67866" tIns="33338" rIns="67866" bIns="333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spcAft>
                <a:spcPts val="300"/>
              </a:spcAft>
              <a:buClr>
                <a:srgbClr val="0C7B9C"/>
              </a:buClr>
              <a:buSzPct val="70000"/>
            </a:pPr>
            <a:r>
              <a:rPr lang="en-US" altLang="en-US" sz="2200" dirty="0">
                <a:solidFill>
                  <a:srgbClr val="FF0000"/>
                </a:solidFill>
              </a:rPr>
              <a:t>Step 1:</a:t>
            </a:r>
            <a:r>
              <a:rPr lang="en-US" altLang="en-US" sz="2200" dirty="0"/>
              <a:t> Change the delimiter (i.e., terminating character) of SQL statement from semicolon (;) to something else (e.g., //) So that you can distinguish between the semicolon of the SQL statements in the procedure and the terminating character of the procedure definition</a:t>
            </a:r>
          </a:p>
        </p:txBody>
      </p:sp>
      <p:pic>
        <p:nvPicPr>
          <p:cNvPr id="17412" name="Picture 7"/>
          <p:cNvPicPr>
            <a:picLocks noChangeAspect="1" noChangeArrowheads="1"/>
          </p:cNvPicPr>
          <p:nvPr/>
        </p:nvPicPr>
        <p:blipFill>
          <a:blip r:embed="rId2">
            <a:extLst>
              <a:ext uri="{28A0092B-C50C-407E-A947-70E740481C1C}">
                <a14:useLocalDpi xmlns:a14="http://schemas.microsoft.com/office/drawing/2010/main" val="0"/>
              </a:ext>
            </a:extLst>
          </a:blip>
          <a:srcRect r="52959" b="89655"/>
          <a:stretch>
            <a:fillRect/>
          </a:stretch>
        </p:blipFill>
        <p:spPr bwMode="auto">
          <a:xfrm>
            <a:off x="1941895" y="3825637"/>
            <a:ext cx="6686564" cy="371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Example – Step 2</a:t>
            </a:r>
          </a:p>
        </p:txBody>
      </p:sp>
      <p:sp>
        <p:nvSpPr>
          <p:cNvPr id="18435" name="Text Box 4"/>
          <p:cNvSpPr txBox="1">
            <a:spLocks noChangeArrowheads="1"/>
          </p:cNvSpPr>
          <p:nvPr/>
        </p:nvSpPr>
        <p:spPr bwMode="auto">
          <a:xfrm>
            <a:off x="476214" y="1066800"/>
            <a:ext cx="7772400" cy="2798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67866" tIns="33338" rIns="67866" bIns="33338">
            <a:spAutoFit/>
          </a:bodyPr>
          <a:lstStyle>
            <a:lvl1pPr marL="381000" indent="-3810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spcAft>
                <a:spcPts val="300"/>
              </a:spcAft>
              <a:buClr>
                <a:srgbClr val="0C7B9C"/>
              </a:buClr>
              <a:buSzPct val="70000"/>
            </a:pPr>
            <a:r>
              <a:rPr lang="en-US" altLang="en-US" dirty="0">
                <a:solidFill>
                  <a:srgbClr val="FF0000"/>
                </a:solidFill>
              </a:rPr>
              <a:t>Step 2:</a:t>
            </a:r>
            <a:r>
              <a:rPr lang="en-US" altLang="en-US" dirty="0"/>
              <a:t> </a:t>
            </a:r>
          </a:p>
          <a:p>
            <a:pPr>
              <a:spcBef>
                <a:spcPct val="50000"/>
              </a:spcBef>
              <a:spcAft>
                <a:spcPts val="300"/>
              </a:spcAft>
              <a:buClr>
                <a:schemeClr val="tx1"/>
              </a:buClr>
              <a:buFont typeface="Wingdings" panose="05000000000000000000" pitchFamily="2" charset="2"/>
              <a:buAutoNum type="arabicPeriod"/>
            </a:pPr>
            <a:r>
              <a:rPr lang="en-US" altLang="en-US" dirty="0"/>
              <a:t>Define a procedure called </a:t>
            </a:r>
            <a:r>
              <a:rPr lang="en-US" altLang="en-US" dirty="0" err="1"/>
              <a:t>updateSalary</a:t>
            </a:r>
            <a:r>
              <a:rPr lang="en-US" altLang="en-US" dirty="0"/>
              <a:t> which takes as input a department number. </a:t>
            </a:r>
          </a:p>
          <a:p>
            <a:pPr>
              <a:spcBef>
                <a:spcPct val="50000"/>
              </a:spcBef>
              <a:spcAft>
                <a:spcPts val="300"/>
              </a:spcAft>
              <a:buClr>
                <a:schemeClr val="tx1"/>
              </a:buClr>
              <a:buFont typeface="Wingdings" panose="05000000000000000000" pitchFamily="2" charset="2"/>
              <a:buAutoNum type="arabicPeriod"/>
            </a:pPr>
            <a:r>
              <a:rPr lang="en-US" altLang="en-US" dirty="0"/>
              <a:t>The body of the procedure is an SQL command to update the </a:t>
            </a:r>
            <a:r>
              <a:rPr lang="en-US" altLang="en-US" dirty="0" err="1"/>
              <a:t>totalsalary</a:t>
            </a:r>
            <a:r>
              <a:rPr lang="en-US" altLang="en-US" dirty="0"/>
              <a:t> column of the </a:t>
            </a:r>
            <a:r>
              <a:rPr lang="en-US" altLang="en-US" dirty="0" err="1"/>
              <a:t>deptsal</a:t>
            </a:r>
            <a:r>
              <a:rPr lang="en-US" altLang="en-US" dirty="0"/>
              <a:t> table. </a:t>
            </a:r>
          </a:p>
          <a:p>
            <a:pPr>
              <a:spcBef>
                <a:spcPct val="50000"/>
              </a:spcBef>
              <a:spcAft>
                <a:spcPts val="300"/>
              </a:spcAft>
              <a:buClr>
                <a:schemeClr val="tx1"/>
              </a:buClr>
              <a:buFont typeface="Wingdings" panose="05000000000000000000" pitchFamily="2" charset="2"/>
              <a:buAutoNum type="arabicPeriod"/>
            </a:pPr>
            <a:r>
              <a:rPr lang="en-US" altLang="en-US" dirty="0"/>
              <a:t>Terminate the procedure definition using the delimiter you had defined in step 1 (//)</a:t>
            </a:r>
          </a:p>
        </p:txBody>
      </p:sp>
      <p:pic>
        <p:nvPicPr>
          <p:cNvPr id="18436" name="Picture 7"/>
          <p:cNvPicPr>
            <a:picLocks noChangeAspect="1" noChangeArrowheads="1"/>
          </p:cNvPicPr>
          <p:nvPr/>
        </p:nvPicPr>
        <p:blipFill>
          <a:blip r:embed="rId2">
            <a:extLst>
              <a:ext uri="{28A0092B-C50C-407E-A947-70E740481C1C}">
                <a14:useLocalDpi xmlns:a14="http://schemas.microsoft.com/office/drawing/2010/main" val="0"/>
              </a:ext>
            </a:extLst>
          </a:blip>
          <a:srcRect b="13792"/>
          <a:stretch>
            <a:fillRect/>
          </a:stretch>
        </p:blipFill>
        <p:spPr bwMode="auto">
          <a:xfrm>
            <a:off x="310367" y="4137212"/>
            <a:ext cx="8294332" cy="18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a:t>Example – Step 3</a:t>
            </a:r>
          </a:p>
        </p:txBody>
      </p:sp>
      <p:sp>
        <p:nvSpPr>
          <p:cNvPr id="19459" name="Text Box 4"/>
          <p:cNvSpPr txBox="1">
            <a:spLocks noChangeArrowheads="1"/>
          </p:cNvSpPr>
          <p:nvPr/>
        </p:nvSpPr>
        <p:spPr bwMode="auto">
          <a:xfrm>
            <a:off x="346300" y="1143000"/>
            <a:ext cx="6453926" cy="4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67866" tIns="33338" rIns="67866" bIns="333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spcAft>
                <a:spcPts val="300"/>
              </a:spcAft>
              <a:buClr>
                <a:srgbClr val="0C7B9C"/>
              </a:buClr>
              <a:buSzPct val="70000"/>
            </a:pPr>
            <a:r>
              <a:rPr lang="en-US" altLang="en-US" sz="2200" dirty="0">
                <a:solidFill>
                  <a:srgbClr val="FF0000"/>
                </a:solidFill>
              </a:rPr>
              <a:t>Step 3:</a:t>
            </a:r>
            <a:r>
              <a:rPr lang="en-US" altLang="en-US" sz="2200" dirty="0"/>
              <a:t> Change the delimiter back to semicolon (;)</a:t>
            </a:r>
          </a:p>
        </p:txBody>
      </p:sp>
      <p:pic>
        <p:nvPicPr>
          <p:cNvPr id="1946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81438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Example – Step 4</a:t>
            </a:r>
          </a:p>
        </p:txBody>
      </p:sp>
      <p:sp>
        <p:nvSpPr>
          <p:cNvPr id="20483" name="Text Box 4"/>
          <p:cNvSpPr txBox="1">
            <a:spLocks noChangeArrowheads="1"/>
          </p:cNvSpPr>
          <p:nvPr/>
        </p:nvSpPr>
        <p:spPr bwMode="auto">
          <a:xfrm>
            <a:off x="457200" y="1066800"/>
            <a:ext cx="7543800" cy="74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67866" tIns="33338" rIns="67866" bIns="333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spcAft>
                <a:spcPts val="300"/>
              </a:spcAft>
              <a:buClr>
                <a:srgbClr val="0C7B9C"/>
              </a:buClr>
              <a:buSzPct val="70000"/>
            </a:pPr>
            <a:r>
              <a:rPr lang="en-US" altLang="en-US" sz="2200" dirty="0">
                <a:solidFill>
                  <a:srgbClr val="FF0000"/>
                </a:solidFill>
              </a:rPr>
              <a:t>Step 4:</a:t>
            </a:r>
            <a:r>
              <a:rPr lang="en-US" altLang="en-US" sz="2200" dirty="0"/>
              <a:t> Call the procedure to update the </a:t>
            </a:r>
            <a:r>
              <a:rPr lang="en-US" altLang="en-US" sz="2200" dirty="0" err="1"/>
              <a:t>totalsalary</a:t>
            </a:r>
            <a:r>
              <a:rPr lang="en-US" altLang="en-US" sz="2200" dirty="0"/>
              <a:t> for each department</a:t>
            </a:r>
          </a:p>
        </p:txBody>
      </p:sp>
      <p:pic>
        <p:nvPicPr>
          <p:cNvPr id="20484" name="Picture 8"/>
          <p:cNvPicPr>
            <a:picLocks noChangeAspect="1" noChangeArrowheads="1"/>
          </p:cNvPicPr>
          <p:nvPr/>
        </p:nvPicPr>
        <p:blipFill>
          <a:blip r:embed="rId2">
            <a:extLst>
              <a:ext uri="{28A0092B-C50C-407E-A947-70E740481C1C}">
                <a14:useLocalDpi xmlns:a14="http://schemas.microsoft.com/office/drawing/2010/main" val="0"/>
              </a:ext>
            </a:extLst>
          </a:blip>
          <a:srcRect t="35036" r="48421" b="35767"/>
          <a:stretch>
            <a:fillRect/>
          </a:stretch>
        </p:blipFill>
        <p:spPr bwMode="auto">
          <a:xfrm>
            <a:off x="672452" y="2819400"/>
            <a:ext cx="5317584" cy="217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t>Example – Step 5</a:t>
            </a:r>
          </a:p>
        </p:txBody>
      </p:sp>
      <p:sp>
        <p:nvSpPr>
          <p:cNvPr id="21507" name="Text Box 10"/>
          <p:cNvSpPr txBox="1">
            <a:spLocks noChangeArrowheads="1"/>
          </p:cNvSpPr>
          <p:nvPr/>
        </p:nvSpPr>
        <p:spPr bwMode="auto">
          <a:xfrm>
            <a:off x="457200" y="1066800"/>
            <a:ext cx="7772400" cy="40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67866" tIns="33338" rIns="67866" bIns="333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spcAft>
                <a:spcPts val="300"/>
              </a:spcAft>
              <a:buClr>
                <a:srgbClr val="0C7B9C"/>
              </a:buClr>
              <a:buSzPct val="70000"/>
            </a:pPr>
            <a:r>
              <a:rPr lang="en-US" altLang="en-US" sz="2200" dirty="0">
                <a:solidFill>
                  <a:srgbClr val="FF0000"/>
                </a:solidFill>
              </a:rPr>
              <a:t>Step 5:</a:t>
            </a:r>
            <a:r>
              <a:rPr lang="en-US" altLang="en-US" sz="2200" dirty="0"/>
              <a:t> Show the updated total salary in the </a:t>
            </a:r>
            <a:r>
              <a:rPr lang="en-US" altLang="en-US" sz="2200" dirty="0" err="1"/>
              <a:t>deptsal</a:t>
            </a:r>
            <a:r>
              <a:rPr lang="en-US" altLang="en-US" sz="2200" dirty="0"/>
              <a:t> table</a:t>
            </a:r>
          </a:p>
        </p:txBody>
      </p:sp>
      <p:pic>
        <p:nvPicPr>
          <p:cNvPr id="21508" name="Picture 8"/>
          <p:cNvPicPr>
            <a:picLocks noChangeAspect="1" noChangeArrowheads="1"/>
          </p:cNvPicPr>
          <p:nvPr/>
        </p:nvPicPr>
        <p:blipFill>
          <a:blip r:embed="rId2">
            <a:extLst>
              <a:ext uri="{28A0092B-C50C-407E-A947-70E740481C1C}">
                <a14:useLocalDpi xmlns:a14="http://schemas.microsoft.com/office/drawing/2010/main" val="0"/>
              </a:ext>
            </a:extLst>
          </a:blip>
          <a:srcRect t="64932" r="56842"/>
          <a:stretch>
            <a:fillRect/>
          </a:stretch>
        </p:blipFill>
        <p:spPr bwMode="auto">
          <a:xfrm>
            <a:off x="762000" y="2112111"/>
            <a:ext cx="4724400" cy="276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ltLang="en-US" dirty="0"/>
              <a:t>More About Stored Procedures in MySQL</a:t>
            </a:r>
          </a:p>
        </p:txBody>
      </p:sp>
      <p:sp>
        <p:nvSpPr>
          <p:cNvPr id="15363" name="Rectangle 3"/>
          <p:cNvSpPr>
            <a:spLocks noGrp="1" noChangeArrowheads="1"/>
          </p:cNvSpPr>
          <p:nvPr>
            <p:ph idx="1"/>
          </p:nvPr>
        </p:nvSpPr>
        <p:spPr>
          <a:xfrm>
            <a:off x="533400" y="1143000"/>
            <a:ext cx="8095059" cy="5562599"/>
          </a:xfrm>
        </p:spPr>
        <p:txBody>
          <a:bodyPr>
            <a:normAutofit/>
          </a:bodyPr>
          <a:lstStyle/>
          <a:p>
            <a:pPr>
              <a:defRPr/>
            </a:pPr>
            <a:r>
              <a:rPr lang="en-US" altLang="en-US" sz="2100" dirty="0"/>
              <a:t>A stored procedure contains a sequence of SQL commands stored in the database catalog so that it can be invoked later by a program</a:t>
            </a:r>
          </a:p>
          <a:p>
            <a:pPr>
              <a:defRPr/>
            </a:pPr>
            <a:r>
              <a:rPr lang="en-US" altLang="en-US" sz="2100" dirty="0"/>
              <a:t>Stored procedures are declared using the following syntax:</a:t>
            </a:r>
          </a:p>
          <a:p>
            <a:pPr lvl="1">
              <a:buNone/>
              <a:defRPr/>
            </a:pPr>
            <a:r>
              <a:rPr lang="en-US" altLang="en-US" dirty="0">
                <a:solidFill>
                  <a:srgbClr val="FF0000"/>
                </a:solidFill>
              </a:rPr>
              <a:t>Create Procedure</a:t>
            </a:r>
            <a:r>
              <a:rPr lang="en-US" altLang="en-US" dirty="0"/>
              <a:t> &lt;</a:t>
            </a:r>
            <a:r>
              <a:rPr lang="en-US" altLang="en-US" dirty="0" err="1"/>
              <a:t>proc</a:t>
            </a:r>
            <a:r>
              <a:rPr lang="en-US" altLang="en-US" dirty="0"/>
              <a:t>-name&gt; </a:t>
            </a:r>
          </a:p>
          <a:p>
            <a:pPr lvl="1">
              <a:buNone/>
              <a:defRPr/>
            </a:pPr>
            <a:r>
              <a:rPr lang="en-US" altLang="en-US" dirty="0"/>
              <a:t>		(param_spec</a:t>
            </a:r>
            <a:r>
              <a:rPr lang="en-US" altLang="en-US" baseline="-25000" dirty="0"/>
              <a:t>1</a:t>
            </a:r>
            <a:r>
              <a:rPr lang="en-US" altLang="en-US" dirty="0"/>
              <a:t>, param_spec</a:t>
            </a:r>
            <a:r>
              <a:rPr lang="en-US" altLang="en-US" baseline="-25000" dirty="0"/>
              <a:t>2</a:t>
            </a:r>
            <a:r>
              <a:rPr lang="en-US" altLang="en-US" dirty="0"/>
              <a:t>, …, </a:t>
            </a:r>
            <a:r>
              <a:rPr lang="en-US" altLang="en-US" dirty="0" err="1"/>
              <a:t>param_spec</a:t>
            </a:r>
            <a:r>
              <a:rPr lang="en-US" altLang="en-US" baseline="-25000" dirty="0" err="1"/>
              <a:t>n</a:t>
            </a:r>
            <a:r>
              <a:rPr lang="en-US" altLang="en-US" dirty="0"/>
              <a:t> ) </a:t>
            </a:r>
            <a:endParaRPr lang="en-US" altLang="en-US" dirty="0">
              <a:solidFill>
                <a:srgbClr val="FF0000"/>
              </a:solidFill>
            </a:endParaRPr>
          </a:p>
          <a:p>
            <a:pPr lvl="1">
              <a:buNone/>
              <a:defRPr/>
            </a:pPr>
            <a:r>
              <a:rPr lang="en-US" altLang="en-US" dirty="0">
                <a:solidFill>
                  <a:srgbClr val="FF0000"/>
                </a:solidFill>
              </a:rPr>
              <a:t>begin</a:t>
            </a:r>
          </a:p>
          <a:p>
            <a:pPr lvl="1">
              <a:buNone/>
              <a:defRPr/>
            </a:pPr>
            <a:r>
              <a:rPr lang="en-US" altLang="en-US" dirty="0"/>
              <a:t>	-- execution code	</a:t>
            </a:r>
          </a:p>
          <a:p>
            <a:pPr lvl="1">
              <a:buNone/>
              <a:defRPr/>
            </a:pPr>
            <a:r>
              <a:rPr lang="en-US" altLang="en-US" dirty="0">
                <a:solidFill>
                  <a:srgbClr val="FF0000"/>
                </a:solidFill>
              </a:rPr>
              <a:t>end;</a:t>
            </a:r>
          </a:p>
          <a:p>
            <a:pPr lvl="1">
              <a:buNone/>
              <a:defRPr/>
            </a:pPr>
            <a:r>
              <a:rPr lang="en-US" altLang="en-US" dirty="0"/>
              <a:t>where each </a:t>
            </a:r>
            <a:r>
              <a:rPr lang="en-US" altLang="en-US" dirty="0" err="1"/>
              <a:t>param_spec</a:t>
            </a:r>
            <a:r>
              <a:rPr lang="en-US" altLang="en-US" dirty="0"/>
              <a:t> is of the form:</a:t>
            </a:r>
          </a:p>
          <a:p>
            <a:pPr lvl="1">
              <a:buNone/>
              <a:defRPr/>
            </a:pPr>
            <a:r>
              <a:rPr lang="en-US" altLang="en-US" dirty="0"/>
              <a:t>		 [in | out | </a:t>
            </a:r>
            <a:r>
              <a:rPr lang="en-US" altLang="en-US" dirty="0" err="1"/>
              <a:t>inout</a:t>
            </a:r>
            <a:r>
              <a:rPr lang="en-US" altLang="en-US" dirty="0"/>
              <a:t>]  &lt;</a:t>
            </a:r>
            <a:r>
              <a:rPr lang="en-US" altLang="en-US" dirty="0" err="1"/>
              <a:t>param_name</a:t>
            </a:r>
            <a:r>
              <a:rPr lang="en-US" altLang="en-US" dirty="0"/>
              <a:t>&gt;  &lt;</a:t>
            </a:r>
            <a:r>
              <a:rPr lang="en-US" altLang="en-US" dirty="0" err="1"/>
              <a:t>param_type</a:t>
            </a:r>
            <a:r>
              <a:rPr lang="en-US" altLang="en-US" dirty="0"/>
              <a:t>&gt;</a:t>
            </a:r>
          </a:p>
          <a:p>
            <a:pPr lvl="1">
              <a:defRPr/>
            </a:pPr>
            <a:r>
              <a:rPr lang="en-US" altLang="en-US" dirty="0"/>
              <a:t>in mode: allows you to pass values into the procedure,</a:t>
            </a:r>
          </a:p>
          <a:p>
            <a:pPr lvl="1">
              <a:defRPr/>
            </a:pPr>
            <a:r>
              <a:rPr lang="en-US" altLang="en-US" dirty="0"/>
              <a:t>out mode: allows you to pass value back from procedure to the calling program</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28600"/>
            <a:ext cx="7924800" cy="792162"/>
          </a:xfrm>
        </p:spPr>
        <p:txBody>
          <a:bodyPr/>
          <a:lstStyle/>
          <a:p>
            <a:r>
              <a:rPr lang="en-US" altLang="en-US"/>
              <a:t>Stored Procedures in MySQL</a:t>
            </a:r>
          </a:p>
        </p:txBody>
      </p:sp>
      <p:graphicFrame>
        <p:nvGraphicFramePr>
          <p:cNvPr id="22531" name="Object 8"/>
          <p:cNvGraphicFramePr>
            <a:graphicFrameLocks noGrp="1" noChangeAspect="1"/>
          </p:cNvGraphicFramePr>
          <p:nvPr>
            <p:ph idx="1"/>
            <p:extLst>
              <p:ext uri="{D42A27DB-BD31-4B8C-83A1-F6EECF244321}">
                <p14:modId xmlns:p14="http://schemas.microsoft.com/office/powerpoint/2010/main" val="1252978909"/>
              </p:ext>
            </p:extLst>
          </p:nvPr>
        </p:nvGraphicFramePr>
        <p:xfrm>
          <a:off x="685800" y="5181600"/>
          <a:ext cx="4459941" cy="656410"/>
        </p:xfrm>
        <a:graphic>
          <a:graphicData uri="http://schemas.openxmlformats.org/presentationml/2006/ole">
            <mc:AlternateContent xmlns:mc="http://schemas.openxmlformats.org/markup-compatibility/2006">
              <mc:Choice xmlns:v="urn:schemas-microsoft-com:vml" Requires="v">
                <p:oleObj name="Bitmap Image" r:id="rId2" imgW="2523810" imgH="371527" progId="Paint.Picture">
                  <p:embed/>
                </p:oleObj>
              </mc:Choice>
              <mc:Fallback>
                <p:oleObj name="Bitmap Image" r:id="rId2" imgW="2523810" imgH="371527" progId="Paint.Picture">
                  <p:embed/>
                  <p:pic>
                    <p:nvPicPr>
                      <p:cNvPr id="22531" name="Object 8"/>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181600"/>
                        <a:ext cx="4459941" cy="656410"/>
                      </a:xfrm>
                      <a:prstGeom prst="rect">
                        <a:avLst/>
                      </a:prstGeom>
                      <a:noFill/>
                      <a:ln>
                        <a:noFill/>
                      </a:ln>
                      <a:effectLst/>
                    </p:spPr>
                  </p:pic>
                </p:oleObj>
              </mc:Fallback>
            </mc:AlternateContent>
          </a:graphicData>
        </a:graphic>
      </p:graphicFrame>
      <p:sp>
        <p:nvSpPr>
          <p:cNvPr id="22532" name="Rectangle 3"/>
          <p:cNvSpPr>
            <a:spLocks noGrp="1" noChangeArrowheads="1"/>
          </p:cNvSpPr>
          <p:nvPr>
            <p:ph type="body" idx="4294967295"/>
          </p:nvPr>
        </p:nvSpPr>
        <p:spPr bwMode="auto">
          <a:xfrm>
            <a:off x="457200" y="1235566"/>
            <a:ext cx="8001000" cy="53477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2200" dirty="0"/>
              <a:t>Use </a:t>
            </a:r>
            <a:r>
              <a:rPr lang="en-US" altLang="en-US" sz="2200" dirty="0">
                <a:solidFill>
                  <a:srgbClr val="FF0000"/>
                </a:solidFill>
              </a:rPr>
              <a:t>show procedure status</a:t>
            </a:r>
            <a:r>
              <a:rPr lang="en-US" altLang="en-US" sz="2200" dirty="0"/>
              <a:t> to display the list of stored procedures you have created</a:t>
            </a:r>
          </a:p>
          <a:p>
            <a:endParaRPr lang="en-US" altLang="en-US" dirty="0"/>
          </a:p>
          <a:p>
            <a:endParaRPr lang="en-US" altLang="en-US" dirty="0"/>
          </a:p>
          <a:p>
            <a:endParaRPr lang="en-US" altLang="en-US" dirty="0"/>
          </a:p>
          <a:p>
            <a:endParaRPr lang="en-US" altLang="en-US" dirty="0"/>
          </a:p>
          <a:p>
            <a:r>
              <a:rPr lang="en-US" altLang="en-US" dirty="0"/>
              <a:t>Or use Routines tab </a:t>
            </a:r>
          </a:p>
          <a:p>
            <a:endParaRPr lang="en-US" altLang="en-US" sz="1500" dirty="0"/>
          </a:p>
          <a:p>
            <a:r>
              <a:rPr lang="en-US" altLang="en-US" sz="2200" dirty="0"/>
              <a:t>Use </a:t>
            </a:r>
            <a:r>
              <a:rPr lang="en-US" altLang="en-US" sz="2200" dirty="0">
                <a:solidFill>
                  <a:srgbClr val="FF0000"/>
                </a:solidFill>
              </a:rPr>
              <a:t>drop procedure </a:t>
            </a:r>
            <a:r>
              <a:rPr lang="en-US" altLang="en-US" sz="2200" dirty="0"/>
              <a:t>to remove a stored procedure</a:t>
            </a:r>
          </a:p>
        </p:txBody>
      </p:sp>
      <p:graphicFrame>
        <p:nvGraphicFramePr>
          <p:cNvPr id="22533" name="Object 7"/>
          <p:cNvGraphicFramePr>
            <a:graphicFrameLocks noChangeAspect="1"/>
          </p:cNvGraphicFramePr>
          <p:nvPr>
            <p:extLst>
              <p:ext uri="{D42A27DB-BD31-4B8C-83A1-F6EECF244321}">
                <p14:modId xmlns:p14="http://schemas.microsoft.com/office/powerpoint/2010/main" val="2291410836"/>
              </p:ext>
            </p:extLst>
          </p:nvPr>
        </p:nvGraphicFramePr>
        <p:xfrm>
          <a:off x="609600" y="2286000"/>
          <a:ext cx="8001000" cy="1513702"/>
        </p:xfrm>
        <a:graphic>
          <a:graphicData uri="http://schemas.openxmlformats.org/presentationml/2006/ole">
            <mc:AlternateContent xmlns:mc="http://schemas.openxmlformats.org/markup-compatibility/2006">
              <mc:Choice xmlns:v="urn:schemas-microsoft-com:vml" Requires="v">
                <p:oleObj name="Bitmap Image" r:id="rId4" imgW="7602011" imgH="1438095" progId="Paint.Picture">
                  <p:embed/>
                </p:oleObj>
              </mc:Choice>
              <mc:Fallback>
                <p:oleObj name="Bitmap Image" r:id="rId4" imgW="7602011" imgH="1438095" progId="Paint.Picture">
                  <p:embed/>
                  <p:pic>
                    <p:nvPicPr>
                      <p:cNvPr id="2253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286000"/>
                        <a:ext cx="8001000" cy="1513702"/>
                      </a:xfrm>
                      <a:prstGeom prst="rect">
                        <a:avLst/>
                      </a:prstGeom>
                      <a:noFill/>
                      <a:ln>
                        <a:noFill/>
                      </a:ln>
                      <a:effectLst/>
                    </p:spPr>
                  </p:pic>
                </p:oleObj>
              </mc:Fallback>
            </mc:AlternateContent>
          </a:graphicData>
        </a:graphic>
      </p:graphicFrame>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altLang="en-US" dirty="0"/>
              <a:t>Using Cursors in Stored Procedures in MySQL</a:t>
            </a:r>
          </a:p>
        </p:txBody>
      </p:sp>
      <p:sp>
        <p:nvSpPr>
          <p:cNvPr id="23555" name="Rectangle 3"/>
          <p:cNvSpPr>
            <a:spLocks noGrp="1" noChangeArrowheads="1"/>
          </p:cNvSpPr>
          <p:nvPr>
            <p:ph idx="1"/>
          </p:nvPr>
        </p:nvSpPr>
        <p:spPr bwMode="auto">
          <a:xfrm>
            <a:off x="457200" y="1295400"/>
            <a:ext cx="8171259" cy="3995267"/>
          </a:xfrm>
        </p:spPr>
        <p:txBody>
          <a:bodyPr wrap="square" numCol="1" anchor="t" anchorCtr="0" compatLnSpc="1">
            <a:prstTxWarp prst="textNoShape">
              <a:avLst/>
            </a:prstTxWarp>
            <a:normAutofit/>
          </a:bodyPr>
          <a:lstStyle/>
          <a:p>
            <a:r>
              <a:rPr lang="en-US" altLang="en-US" dirty="0"/>
              <a:t>MySQL also supports cursors in stored procedures.</a:t>
            </a:r>
          </a:p>
          <a:p>
            <a:pPr lvl="1"/>
            <a:r>
              <a:rPr lang="en-US" altLang="en-US" dirty="0"/>
              <a:t>A cursor is used to iterate through a set of rows returned by a query so that we can process each individual row.</a:t>
            </a:r>
          </a:p>
          <a:p>
            <a:r>
              <a:rPr lang="en-US" altLang="en-US" dirty="0"/>
              <a:t>To learn more about stored procedures, go to:</a:t>
            </a:r>
          </a:p>
          <a:p>
            <a:pPr lvl="1">
              <a:buFont typeface="Arial" panose="020B0604020202020204" pitchFamily="34" charset="0"/>
              <a:buNone/>
            </a:pPr>
            <a:r>
              <a:rPr lang="en-US" altLang="en-US" dirty="0">
                <a:hlinkClick r:id="rId2"/>
              </a:rPr>
              <a:t>http://www.mysqltutorial.org/mysql-stored-procedure-tutorial.aspx</a:t>
            </a:r>
            <a:endParaRPr lang="en-US" altLang="en-US" dirty="0"/>
          </a:p>
          <a:p>
            <a:pPr lvl="1">
              <a:buFont typeface="Arial" panose="020B0604020202020204" pitchFamily="34" charset="0"/>
              <a:buNone/>
            </a:pPr>
            <a:endParaRPr lang="en-US" altLang="en-US"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t>Example using Cursors</a:t>
            </a:r>
          </a:p>
        </p:txBody>
      </p:sp>
      <p:sp>
        <p:nvSpPr>
          <p:cNvPr id="24579" name="Rectangle 4"/>
          <p:cNvSpPr>
            <a:spLocks noGrp="1" noChangeArrowheads="1"/>
          </p:cNvSpPr>
          <p:nvPr>
            <p:ph idx="1"/>
          </p:nvPr>
        </p:nvSpPr>
        <p:spPr bwMode="auto">
          <a:xfrm>
            <a:off x="381000" y="1066800"/>
            <a:ext cx="7843234" cy="2833217"/>
          </a:xfrm>
        </p:spPr>
        <p:txBody>
          <a:bodyPr wrap="square" numCol="1" anchor="t" anchorCtr="0" compatLnSpc="1">
            <a:prstTxWarp prst="textNoShape">
              <a:avLst/>
            </a:prstTxWarp>
          </a:bodyPr>
          <a:lstStyle/>
          <a:p>
            <a:r>
              <a:rPr lang="en-US" altLang="en-US" dirty="0"/>
              <a:t>The previous procedure updates one row in </a:t>
            </a:r>
            <a:r>
              <a:rPr lang="en-US" altLang="en-US" dirty="0" err="1"/>
              <a:t>deptsal</a:t>
            </a:r>
            <a:r>
              <a:rPr lang="en-US" altLang="en-US" dirty="0"/>
              <a:t> table based on input parameter</a:t>
            </a:r>
          </a:p>
          <a:p>
            <a:r>
              <a:rPr lang="en-US" altLang="en-US" dirty="0"/>
              <a:t>Suppose we want to </a:t>
            </a:r>
            <a:r>
              <a:rPr lang="en-US" altLang="en-US" dirty="0">
                <a:solidFill>
                  <a:srgbClr val="FF0000"/>
                </a:solidFill>
              </a:rPr>
              <a:t>update all the rows in </a:t>
            </a:r>
            <a:r>
              <a:rPr lang="en-US" altLang="en-US" dirty="0" err="1">
                <a:solidFill>
                  <a:srgbClr val="FF0000"/>
                </a:solidFill>
              </a:rPr>
              <a:t>deptsal</a:t>
            </a:r>
            <a:r>
              <a:rPr lang="en-US" altLang="en-US" dirty="0">
                <a:solidFill>
                  <a:srgbClr val="FF0000"/>
                </a:solidFill>
              </a:rPr>
              <a:t> simultaneously</a:t>
            </a:r>
          </a:p>
          <a:p>
            <a:pPr lvl="1"/>
            <a:r>
              <a:rPr lang="en-US" altLang="en-US" dirty="0"/>
              <a:t>First, let’s reset the </a:t>
            </a:r>
            <a:r>
              <a:rPr lang="en-US" altLang="en-US" dirty="0" err="1"/>
              <a:t>totalsalary</a:t>
            </a:r>
            <a:r>
              <a:rPr lang="en-US" altLang="en-US" dirty="0"/>
              <a:t> in </a:t>
            </a:r>
            <a:r>
              <a:rPr lang="en-US" altLang="en-US" dirty="0" err="1"/>
              <a:t>deptsal</a:t>
            </a:r>
            <a:r>
              <a:rPr lang="en-US" altLang="en-US" dirty="0"/>
              <a:t> to zero (Part 1)</a:t>
            </a:r>
          </a:p>
        </p:txBody>
      </p:sp>
      <p:pic>
        <p:nvPicPr>
          <p:cNvPr id="2458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319933"/>
            <a:ext cx="5100034" cy="337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22383"/>
            <a:ext cx="7162800" cy="566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5603" name="Rectangle 2"/>
          <p:cNvSpPr>
            <a:spLocks noGrp="1" noChangeArrowheads="1"/>
          </p:cNvSpPr>
          <p:nvPr>
            <p:ph type="title"/>
          </p:nvPr>
        </p:nvSpPr>
        <p:spPr>
          <a:xfrm>
            <a:off x="1145785" y="0"/>
            <a:ext cx="6683765" cy="960668"/>
          </a:xfrm>
        </p:spPr>
        <p:txBody>
          <a:bodyPr/>
          <a:lstStyle/>
          <a:p>
            <a:r>
              <a:rPr lang="en-US" altLang="en-US" dirty="0"/>
              <a:t>Example using Cursors – Part 2</a:t>
            </a:r>
          </a:p>
        </p:txBody>
      </p:sp>
      <p:sp>
        <p:nvSpPr>
          <p:cNvPr id="25604" name="Line 9"/>
          <p:cNvSpPr>
            <a:spLocks noChangeShapeType="1"/>
          </p:cNvSpPr>
          <p:nvPr/>
        </p:nvSpPr>
        <p:spPr bwMode="auto">
          <a:xfrm flipH="1" flipV="1">
            <a:off x="4419600" y="1447801"/>
            <a:ext cx="1038225" cy="4638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67866" tIns="33338" rIns="67866" bIns="33338" anchor="ctr">
            <a:spAutoFit/>
          </a:bodyPr>
          <a:lstStyle/>
          <a:p>
            <a:endParaRPr lang="en-US" sz="1350"/>
          </a:p>
        </p:txBody>
      </p:sp>
      <p:sp>
        <p:nvSpPr>
          <p:cNvPr id="25605" name="Text Box 10"/>
          <p:cNvSpPr txBox="1">
            <a:spLocks noChangeArrowheads="1"/>
          </p:cNvSpPr>
          <p:nvPr/>
        </p:nvSpPr>
        <p:spPr bwMode="auto">
          <a:xfrm>
            <a:off x="5372100" y="1771650"/>
            <a:ext cx="217170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67866" tIns="33338" rIns="67866" bIns="333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spcBef>
                <a:spcPct val="50000"/>
              </a:spcBef>
              <a:spcAft>
                <a:spcPts val="300"/>
              </a:spcAft>
              <a:buClr>
                <a:srgbClr val="0C7B9C"/>
              </a:buClr>
              <a:buSzPct val="70000"/>
            </a:pPr>
            <a:r>
              <a:rPr lang="en-US" altLang="en-US" sz="1500" dirty="0"/>
              <a:t>Drop the old procedure</a:t>
            </a:r>
          </a:p>
        </p:txBody>
      </p:sp>
      <p:sp>
        <p:nvSpPr>
          <p:cNvPr id="25606" name="Text Box 11"/>
          <p:cNvSpPr txBox="1">
            <a:spLocks noChangeArrowheads="1"/>
          </p:cNvSpPr>
          <p:nvPr/>
        </p:nvSpPr>
        <p:spPr bwMode="auto">
          <a:xfrm>
            <a:off x="5143500" y="3371850"/>
            <a:ext cx="268605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67866" tIns="33338" rIns="67866" bIns="333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spcBef>
                <a:spcPct val="50000"/>
              </a:spcBef>
              <a:spcAft>
                <a:spcPts val="300"/>
              </a:spcAft>
              <a:buClr>
                <a:srgbClr val="0C7B9C"/>
              </a:buClr>
              <a:buSzPct val="70000"/>
            </a:pPr>
            <a:r>
              <a:rPr lang="en-US" altLang="en-US" sz="1500"/>
              <a:t>Use cursor to iterate the rows</a:t>
            </a:r>
          </a:p>
        </p:txBody>
      </p:sp>
      <p:sp>
        <p:nvSpPr>
          <p:cNvPr id="25607" name="Line 12"/>
          <p:cNvSpPr>
            <a:spLocks noChangeShapeType="1"/>
          </p:cNvSpPr>
          <p:nvPr/>
        </p:nvSpPr>
        <p:spPr bwMode="auto">
          <a:xfrm flipH="1">
            <a:off x="4000500" y="3543300"/>
            <a:ext cx="1143000" cy="2286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67866" tIns="33338" rIns="67866" bIns="33338" anchor="ctr">
            <a:spAutoFit/>
          </a:bodyPr>
          <a:lstStyle/>
          <a:p>
            <a:endParaRPr lang="en-US" sz="1350"/>
          </a:p>
        </p:txBody>
      </p:sp>
      <p:sp>
        <p:nvSpPr>
          <p:cNvPr id="25608" name="Line 13"/>
          <p:cNvSpPr>
            <a:spLocks noChangeShapeType="1"/>
          </p:cNvSpPr>
          <p:nvPr/>
        </p:nvSpPr>
        <p:spPr bwMode="auto">
          <a:xfrm flipV="1">
            <a:off x="6172200" y="2792168"/>
            <a:ext cx="133350" cy="63683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lIns="67866" tIns="33338" rIns="67866" bIns="33338" anchor="ctr">
            <a:spAutoFit/>
          </a:bodyPr>
          <a:lstStyle/>
          <a:p>
            <a:endParaRPr lang="en-US" sz="1350"/>
          </a:p>
        </p:txBody>
      </p:sp>
      <p:sp>
        <p:nvSpPr>
          <p:cNvPr id="25609" name="Line 14"/>
          <p:cNvSpPr>
            <a:spLocks noChangeShapeType="1"/>
          </p:cNvSpPr>
          <p:nvPr/>
        </p:nvSpPr>
        <p:spPr bwMode="auto">
          <a:xfrm flipH="1" flipV="1">
            <a:off x="3486150" y="3389780"/>
            <a:ext cx="1657350" cy="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67866" tIns="33338" rIns="67866" bIns="33338" anchor="ctr">
            <a:spAutoFit/>
          </a:bodyPr>
          <a:lstStyle/>
          <a:p>
            <a:endParaRPr lang="en-US" sz="135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a:t>Example using Cursors – Part 3</a:t>
            </a:r>
          </a:p>
        </p:txBody>
      </p:sp>
      <p:graphicFrame>
        <p:nvGraphicFramePr>
          <p:cNvPr id="26627" name="Object 6"/>
          <p:cNvGraphicFramePr>
            <a:graphicFrameLocks noGrp="1" noChangeAspect="1"/>
          </p:cNvGraphicFramePr>
          <p:nvPr>
            <p:ph idx="1"/>
            <p:extLst>
              <p:ext uri="{D42A27DB-BD31-4B8C-83A1-F6EECF244321}">
                <p14:modId xmlns:p14="http://schemas.microsoft.com/office/powerpoint/2010/main" val="4146415719"/>
              </p:ext>
            </p:extLst>
          </p:nvPr>
        </p:nvGraphicFramePr>
        <p:xfrm>
          <a:off x="990600" y="1676400"/>
          <a:ext cx="4078025" cy="5001074"/>
        </p:xfrm>
        <a:graphic>
          <a:graphicData uri="http://schemas.openxmlformats.org/presentationml/2006/ole">
            <mc:AlternateContent xmlns:mc="http://schemas.openxmlformats.org/markup-compatibility/2006">
              <mc:Choice xmlns:v="urn:schemas-microsoft-com:vml" Requires="v">
                <p:oleObj name="Bitmap Image" r:id="rId2" imgW="2610214" imgH="3200000" progId="Paint.Picture">
                  <p:embed/>
                </p:oleObj>
              </mc:Choice>
              <mc:Fallback>
                <p:oleObj name="Bitmap Image" r:id="rId2" imgW="2610214" imgH="3200000" progId="Paint.Picture">
                  <p:embed/>
                  <p:pic>
                    <p:nvPicPr>
                      <p:cNvPr id="26627" name="Object 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4078025" cy="5001074"/>
                      </a:xfrm>
                      <a:prstGeom prst="rect">
                        <a:avLst/>
                      </a:prstGeom>
                      <a:noFill/>
                      <a:ln>
                        <a:noFill/>
                      </a:ln>
                      <a:effectLst/>
                    </p:spPr>
                  </p:pic>
                </p:oleObj>
              </mc:Fallback>
            </mc:AlternateContent>
          </a:graphicData>
        </a:graphic>
      </p:graphicFrame>
      <p:sp>
        <p:nvSpPr>
          <p:cNvPr id="26628" name="Rectangle 5"/>
          <p:cNvSpPr>
            <a:spLocks noGrp="1" noChangeArrowheads="1"/>
          </p:cNvSpPr>
          <p:nvPr>
            <p:ph type="body" idx="4294967295"/>
          </p:nvPr>
        </p:nvSpPr>
        <p:spPr bwMode="auto">
          <a:xfrm>
            <a:off x="488576" y="1066800"/>
            <a:ext cx="6238875" cy="3886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altLang="en-US" sz="2200" dirty="0"/>
              <a:t>Call procedure</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t>Another Example</a:t>
            </a:r>
          </a:p>
        </p:txBody>
      </p:sp>
      <p:graphicFrame>
        <p:nvGraphicFramePr>
          <p:cNvPr id="27651" name="Object 4"/>
          <p:cNvGraphicFramePr>
            <a:graphicFrameLocks noGrp="1" noChangeAspect="1"/>
          </p:cNvGraphicFramePr>
          <p:nvPr>
            <p:ph idx="1"/>
            <p:extLst>
              <p:ext uri="{D42A27DB-BD31-4B8C-83A1-F6EECF244321}">
                <p14:modId xmlns:p14="http://schemas.microsoft.com/office/powerpoint/2010/main" val="1296557911"/>
              </p:ext>
            </p:extLst>
          </p:nvPr>
        </p:nvGraphicFramePr>
        <p:xfrm>
          <a:off x="565337" y="2133600"/>
          <a:ext cx="8217061" cy="4305300"/>
        </p:xfrm>
        <a:graphic>
          <a:graphicData uri="http://schemas.openxmlformats.org/presentationml/2006/ole">
            <mc:AlternateContent xmlns:mc="http://schemas.openxmlformats.org/markup-compatibility/2006">
              <mc:Choice xmlns:v="urn:schemas-microsoft-com:vml" Requires="v">
                <p:oleObj name="Bitmap Image" r:id="rId2" imgW="3780952" imgH="1980952" progId="Paint.Picture">
                  <p:embed/>
                </p:oleObj>
              </mc:Choice>
              <mc:Fallback>
                <p:oleObj name="Bitmap Image" r:id="rId2" imgW="3780952" imgH="1980952" progId="Paint.Picture">
                  <p:embed/>
                  <p:pic>
                    <p:nvPicPr>
                      <p:cNvPr id="27651"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337" y="2133600"/>
                        <a:ext cx="8217061" cy="4305300"/>
                      </a:xfrm>
                      <a:prstGeom prst="rect">
                        <a:avLst/>
                      </a:prstGeom>
                      <a:noFill/>
                      <a:ln>
                        <a:noFill/>
                      </a:ln>
                      <a:effectLst/>
                    </p:spPr>
                  </p:pic>
                </p:oleObj>
              </mc:Fallback>
            </mc:AlternateContent>
          </a:graphicData>
        </a:graphic>
      </p:graphicFrame>
      <p:sp>
        <p:nvSpPr>
          <p:cNvPr id="27652" name="Rectangle 3"/>
          <p:cNvSpPr>
            <a:spLocks noGrp="1" noChangeArrowheads="1"/>
          </p:cNvSpPr>
          <p:nvPr>
            <p:ph type="body" idx="4294967295"/>
          </p:nvPr>
        </p:nvSpPr>
        <p:spPr bwMode="auto">
          <a:xfrm>
            <a:off x="619125" y="1219200"/>
            <a:ext cx="6238875" cy="3886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altLang="en-US" sz="2200" dirty="0"/>
              <a:t>Create a procedure to give a raise to all employees</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a:t>Another Example – Part 2</a:t>
            </a:r>
          </a:p>
        </p:txBody>
      </p:sp>
      <p:graphicFrame>
        <p:nvGraphicFramePr>
          <p:cNvPr id="28675" name="Object 14"/>
          <p:cNvGraphicFramePr>
            <a:graphicFrameLocks noGrp="1" noChangeAspect="1"/>
          </p:cNvGraphicFramePr>
          <p:nvPr>
            <p:ph idx="1"/>
            <p:extLst>
              <p:ext uri="{D42A27DB-BD31-4B8C-83A1-F6EECF244321}">
                <p14:modId xmlns:p14="http://schemas.microsoft.com/office/powerpoint/2010/main" val="3607072575"/>
              </p:ext>
            </p:extLst>
          </p:nvPr>
        </p:nvGraphicFramePr>
        <p:xfrm>
          <a:off x="304800" y="1371600"/>
          <a:ext cx="8147701" cy="4419600"/>
        </p:xfrm>
        <a:graphic>
          <a:graphicData uri="http://schemas.openxmlformats.org/presentationml/2006/ole">
            <mc:AlternateContent xmlns:mc="http://schemas.openxmlformats.org/markup-compatibility/2006">
              <mc:Choice xmlns:v="urn:schemas-microsoft-com:vml" Requires="v">
                <p:oleObj name="Bitmap Image" r:id="rId2" imgW="5161905" imgH="2800741" progId="Paint.Picture">
                  <p:embed/>
                </p:oleObj>
              </mc:Choice>
              <mc:Fallback>
                <p:oleObj name="Bitmap Image" r:id="rId2" imgW="5161905" imgH="2800741" progId="Paint.Picture">
                  <p:embed/>
                  <p:pic>
                    <p:nvPicPr>
                      <p:cNvPr id="28675" name="Object 1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8147701" cy="4419600"/>
                      </a:xfrm>
                      <a:prstGeom prst="rect">
                        <a:avLst/>
                      </a:prstGeom>
                      <a:noFill/>
                      <a:ln>
                        <a:noFill/>
                      </a:ln>
                      <a:effectLst/>
                    </p:spPr>
                  </p:pic>
                </p:oleObj>
              </mc:Fallback>
            </mc:AlternateContent>
          </a:graphicData>
        </a:graphic>
      </p:graphicFrame>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altLang="en-US" dirty="0"/>
              <a:t>Another Example – Part 3</a:t>
            </a:r>
          </a:p>
        </p:txBody>
      </p:sp>
      <p:graphicFrame>
        <p:nvGraphicFramePr>
          <p:cNvPr id="29699" name="Object 14"/>
          <p:cNvGraphicFramePr>
            <a:graphicFrameLocks noGrp="1" noChangeAspect="1"/>
          </p:cNvGraphicFramePr>
          <p:nvPr>
            <p:ph idx="1"/>
            <p:extLst>
              <p:ext uri="{D42A27DB-BD31-4B8C-83A1-F6EECF244321}">
                <p14:modId xmlns:p14="http://schemas.microsoft.com/office/powerpoint/2010/main" val="1631996736"/>
              </p:ext>
            </p:extLst>
          </p:nvPr>
        </p:nvGraphicFramePr>
        <p:xfrm>
          <a:off x="457200" y="1295400"/>
          <a:ext cx="7879726" cy="4724400"/>
        </p:xfrm>
        <a:graphic>
          <a:graphicData uri="http://schemas.openxmlformats.org/presentationml/2006/ole">
            <mc:AlternateContent xmlns:mc="http://schemas.openxmlformats.org/markup-compatibility/2006">
              <mc:Choice xmlns:v="urn:schemas-microsoft-com:vml" Requires="v">
                <p:oleObj name="Bitmap Image" r:id="rId2" imgW="3685714" imgH="2209524" progId="Paint.Picture">
                  <p:embed/>
                </p:oleObj>
              </mc:Choice>
              <mc:Fallback>
                <p:oleObj name="Bitmap Image" r:id="rId2" imgW="3685714" imgH="2209524" progId="Paint.Picture">
                  <p:embed/>
                  <p:pic>
                    <p:nvPicPr>
                      <p:cNvPr id="29699" name="Object 1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7879726" cy="4724400"/>
                      </a:xfrm>
                      <a:prstGeom prst="rect">
                        <a:avLst/>
                      </a:prstGeom>
                      <a:noFill/>
                      <a:ln>
                        <a:noFill/>
                      </a:ln>
                      <a:effectLst/>
                    </p:spPr>
                  </p:pic>
                </p:oleObj>
              </mc:Fallback>
            </mc:AlternateContent>
          </a:graphicData>
        </a:graphic>
      </p:graphicFrame>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171259" cy="5334000"/>
          </a:xfrm>
        </p:spPr>
        <p:txBody>
          <a:bodyPr>
            <a:normAutofit/>
          </a:bodyPr>
          <a:lstStyle/>
          <a:p>
            <a:r>
              <a:rPr lang="en-US" dirty="0"/>
              <a:t>Your user-defined functions can act just like a function defined in the database.</a:t>
            </a:r>
          </a:p>
          <a:p>
            <a:r>
              <a:rPr lang="en-US" dirty="0"/>
              <a:t>They take arguments and return a single output.</a:t>
            </a:r>
          </a:p>
          <a:p>
            <a:r>
              <a:rPr lang="en-US" dirty="0"/>
              <a:t>The general syntax is: create function &lt;name&gt; (&lt;arg1&gt; &lt;type1&gt;, [&lt;arg2&gt; &lt;type2&gt; [,…]) returns &lt;return type&gt; [deterministic]</a:t>
            </a:r>
          </a:p>
          <a:p>
            <a:pPr lvl="1"/>
            <a:r>
              <a:rPr lang="en-US" dirty="0"/>
              <a:t>Deterministic means that the output from the function is strictly a consequence of the arguments.</a:t>
            </a:r>
          </a:p>
          <a:p>
            <a:pPr lvl="1"/>
            <a:r>
              <a:rPr lang="en-US" dirty="0"/>
              <a:t>Same values input </a:t>
            </a:r>
            <a:r>
              <a:rPr lang="en-US" dirty="0">
                <a:sym typeface="Wingdings" panose="05000000000000000000" pitchFamily="2" charset="2"/>
              </a:rPr>
              <a:t> same values output.</a:t>
            </a:r>
          </a:p>
          <a:p>
            <a:pPr lvl="1"/>
            <a:r>
              <a:rPr lang="en-US" dirty="0">
                <a:sym typeface="Wingdings" panose="05000000000000000000" pitchFamily="2" charset="2"/>
              </a:rPr>
              <a:t>Like a static method in Java.</a:t>
            </a:r>
          </a:p>
          <a:p>
            <a:pPr lvl="1"/>
            <a:r>
              <a:rPr lang="en-US" dirty="0">
                <a:sym typeface="Wingdings" panose="05000000000000000000" pitchFamily="2" charset="2"/>
              </a:rPr>
              <a:t>Note that the arguments cannot be changed and the new values passed back to the caller.</a:t>
            </a:r>
            <a:endParaRPr lang="en-US" dirty="0"/>
          </a:p>
          <a:p>
            <a:r>
              <a:rPr lang="en-US" dirty="0"/>
              <a:t>Follow that with begin … end and you have a function.</a:t>
            </a:r>
          </a:p>
        </p:txBody>
      </p:sp>
      <p:sp>
        <p:nvSpPr>
          <p:cNvPr id="3" name="Title 2"/>
          <p:cNvSpPr>
            <a:spLocks noGrp="1"/>
          </p:cNvSpPr>
          <p:nvPr>
            <p:ph type="title"/>
          </p:nvPr>
        </p:nvSpPr>
        <p:spPr/>
        <p:txBody>
          <a:bodyPr>
            <a:normAutofit/>
          </a:bodyPr>
          <a:lstStyle/>
          <a:p>
            <a:r>
              <a:rPr lang="en-US" dirty="0"/>
              <a:t>Functions</a:t>
            </a:r>
          </a:p>
        </p:txBody>
      </p:sp>
    </p:spTree>
    <p:extLst>
      <p:ext uri="{BB962C8B-B14F-4D97-AF65-F5344CB8AC3E}">
        <p14:creationId xmlns:p14="http://schemas.microsoft.com/office/powerpoint/2010/main" val="3497229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a:t>Functions</a:t>
            </a:r>
          </a:p>
        </p:txBody>
      </p:sp>
      <p:sp>
        <p:nvSpPr>
          <p:cNvPr id="30723" name="Rectangle 3"/>
          <p:cNvSpPr>
            <a:spLocks noGrp="1" noChangeArrowheads="1"/>
          </p:cNvSpPr>
          <p:nvPr>
            <p:ph idx="1"/>
          </p:nvPr>
        </p:nvSpPr>
        <p:spPr bwMode="auto">
          <a:xfrm>
            <a:off x="304800" y="1143000"/>
            <a:ext cx="8323660" cy="4147667"/>
          </a:xfrm>
        </p:spPr>
        <p:txBody>
          <a:bodyPr wrap="square" numCol="1" anchor="t" anchorCtr="0" compatLnSpc="1">
            <a:prstTxWarp prst="textNoShape">
              <a:avLst/>
            </a:prstTxWarp>
            <a:noAutofit/>
          </a:bodyPr>
          <a:lstStyle/>
          <a:p>
            <a:pPr marL="257175" lvl="1" indent="-257175"/>
            <a:r>
              <a:rPr lang="en-US" altLang="en-US" sz="2200" dirty="0"/>
              <a:t>You need ADMIN privilege to create functions on </a:t>
            </a:r>
            <a:r>
              <a:rPr lang="en-US" altLang="en-US" sz="2200" dirty="0" err="1"/>
              <a:t>mysql</a:t>
            </a:r>
            <a:r>
              <a:rPr lang="en-US" altLang="en-US" sz="2200" dirty="0"/>
              <a:t>-user server</a:t>
            </a:r>
          </a:p>
          <a:p>
            <a:r>
              <a:rPr lang="en-US" altLang="en-US" sz="2200" dirty="0"/>
              <a:t>Functions are declared using the following syntax:</a:t>
            </a:r>
          </a:p>
          <a:p>
            <a:pPr lvl="1">
              <a:buFont typeface="Arial" panose="020B0604020202020204" pitchFamily="34" charset="0"/>
              <a:buNone/>
            </a:pPr>
            <a:r>
              <a:rPr lang="en-US" altLang="en-US" sz="2200" dirty="0">
                <a:solidFill>
                  <a:srgbClr val="FF0000"/>
                </a:solidFill>
              </a:rPr>
              <a:t>function</a:t>
            </a:r>
            <a:r>
              <a:rPr lang="en-US" altLang="en-US" sz="2200" dirty="0"/>
              <a:t> &lt;function-name&gt; (param_spec</a:t>
            </a:r>
            <a:r>
              <a:rPr lang="en-US" altLang="en-US" sz="2200" baseline="-25000" dirty="0"/>
              <a:t>1</a:t>
            </a:r>
            <a:r>
              <a:rPr lang="en-US" altLang="en-US" sz="2200" dirty="0"/>
              <a:t>, …, </a:t>
            </a:r>
            <a:r>
              <a:rPr lang="en-US" altLang="en-US" sz="2200" dirty="0" err="1"/>
              <a:t>param_spec</a:t>
            </a:r>
            <a:r>
              <a:rPr lang="en-US" altLang="en-US" sz="2200" baseline="-25000" dirty="0" err="1"/>
              <a:t>k</a:t>
            </a:r>
            <a:r>
              <a:rPr lang="en-US" altLang="en-US" sz="2200" dirty="0"/>
              <a:t>) </a:t>
            </a:r>
          </a:p>
          <a:p>
            <a:pPr lvl="1">
              <a:buFont typeface="Arial" panose="020B0604020202020204" pitchFamily="34" charset="0"/>
              <a:buNone/>
            </a:pPr>
            <a:r>
              <a:rPr lang="en-US" altLang="en-US" sz="2200" dirty="0"/>
              <a:t>		returns &lt;</a:t>
            </a:r>
            <a:r>
              <a:rPr lang="en-US" altLang="en-US" sz="2200" dirty="0" err="1"/>
              <a:t>return_type</a:t>
            </a:r>
            <a:r>
              <a:rPr lang="en-US" altLang="en-US" sz="2200" dirty="0"/>
              <a:t>&gt;  </a:t>
            </a:r>
          </a:p>
          <a:p>
            <a:pPr lvl="1">
              <a:buFont typeface="Arial" panose="020B0604020202020204" pitchFamily="34" charset="0"/>
              <a:buNone/>
            </a:pPr>
            <a:r>
              <a:rPr lang="en-US" altLang="en-US" sz="2200" dirty="0"/>
              <a:t>		[not] deterministic allow optimization if same output </a:t>
            </a:r>
          </a:p>
          <a:p>
            <a:pPr lvl="1">
              <a:buFont typeface="Arial" panose="020B0604020202020204" pitchFamily="34" charset="0"/>
              <a:buNone/>
            </a:pPr>
            <a:r>
              <a:rPr lang="en-US" altLang="en-US" sz="2200" dirty="0"/>
              <a:t>       for the same input (use RAND not deterministic )</a:t>
            </a:r>
          </a:p>
          <a:p>
            <a:pPr lvl="1">
              <a:buFont typeface="Arial" panose="020B0604020202020204" pitchFamily="34" charset="0"/>
              <a:buNone/>
            </a:pPr>
            <a:r>
              <a:rPr lang="en-US" altLang="en-US" sz="2200" dirty="0">
                <a:solidFill>
                  <a:srgbClr val="FF0000"/>
                </a:solidFill>
              </a:rPr>
              <a:t>Begin                                  </a:t>
            </a:r>
          </a:p>
          <a:p>
            <a:pPr lvl="1">
              <a:buFont typeface="Arial" panose="020B0604020202020204" pitchFamily="34" charset="0"/>
              <a:buNone/>
            </a:pPr>
            <a:r>
              <a:rPr lang="en-US" altLang="en-US" sz="2200" dirty="0"/>
              <a:t>	-- execution code	</a:t>
            </a:r>
          </a:p>
          <a:p>
            <a:pPr lvl="1">
              <a:buFont typeface="Arial" panose="020B0604020202020204" pitchFamily="34" charset="0"/>
              <a:buNone/>
            </a:pPr>
            <a:r>
              <a:rPr lang="en-US" altLang="en-US" sz="2200" dirty="0">
                <a:solidFill>
                  <a:srgbClr val="FF0000"/>
                </a:solidFill>
              </a:rPr>
              <a:t>end;</a:t>
            </a:r>
          </a:p>
          <a:p>
            <a:pPr lvl="1">
              <a:buFont typeface="Arial" panose="020B0604020202020204" pitchFamily="34" charset="0"/>
              <a:buNone/>
            </a:pPr>
            <a:endParaRPr lang="en-US" altLang="en-US" sz="1500"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616235" cy="5516562"/>
          </a:xfrm>
        </p:spPr>
        <p:txBody>
          <a:bodyPr>
            <a:normAutofit fontScale="92500"/>
          </a:bodyPr>
          <a:lstStyle/>
          <a:p>
            <a:r>
              <a:rPr lang="en-US" altLang="en-US" dirty="0"/>
              <a:t>You can declare variables in stored procedures</a:t>
            </a:r>
            <a:endParaRPr lang="en-US" dirty="0"/>
          </a:p>
          <a:p>
            <a:r>
              <a:rPr lang="en-US" dirty="0"/>
              <a:t>Can have any number of parameters.</a:t>
            </a:r>
          </a:p>
          <a:p>
            <a:r>
              <a:rPr lang="en-US" dirty="0"/>
              <a:t>Each parameter has to specify whether it’s in, out, or </a:t>
            </a:r>
            <a:r>
              <a:rPr lang="en-US" dirty="0" err="1"/>
              <a:t>inout</a:t>
            </a:r>
            <a:r>
              <a:rPr lang="en-US" dirty="0"/>
              <a:t>.</a:t>
            </a:r>
          </a:p>
          <a:p>
            <a:pPr lvl="1"/>
            <a:r>
              <a:rPr lang="en-US" dirty="0"/>
              <a:t>The typical argument list will look like </a:t>
            </a:r>
          </a:p>
          <a:p>
            <a:pPr marL="342900" lvl="1" indent="0">
              <a:buNone/>
            </a:pPr>
            <a:r>
              <a:rPr lang="en-US" dirty="0"/>
              <a:t>(</a:t>
            </a:r>
            <a:r>
              <a:rPr lang="en-US" b="1" dirty="0"/>
              <a:t>out</a:t>
            </a:r>
            <a:r>
              <a:rPr lang="en-US" dirty="0"/>
              <a:t> </a:t>
            </a:r>
            <a:r>
              <a:rPr lang="en-US" dirty="0" err="1"/>
              <a:t>ver_param</a:t>
            </a:r>
            <a:r>
              <a:rPr lang="en-US" dirty="0"/>
              <a:t> varchar(25), </a:t>
            </a:r>
            <a:r>
              <a:rPr lang="en-US" b="1" dirty="0" err="1"/>
              <a:t>inout</a:t>
            </a:r>
            <a:r>
              <a:rPr lang="en-US" dirty="0"/>
              <a:t> </a:t>
            </a:r>
            <a:r>
              <a:rPr lang="en-US" dirty="0" err="1"/>
              <a:t>incr_param</a:t>
            </a:r>
            <a:r>
              <a:rPr lang="en-US" dirty="0"/>
              <a:t> </a:t>
            </a:r>
            <a:r>
              <a:rPr lang="en-US" dirty="0" err="1"/>
              <a:t>int</a:t>
            </a:r>
            <a:r>
              <a:rPr lang="en-US" dirty="0"/>
              <a:t> …)</a:t>
            </a:r>
          </a:p>
          <a:p>
            <a:pPr lvl="1"/>
            <a:r>
              <a:rPr lang="en-US" dirty="0"/>
              <a:t>Be careful of output parameters for side effects.</a:t>
            </a:r>
          </a:p>
          <a:p>
            <a:r>
              <a:rPr lang="en-US" dirty="0"/>
              <a:t>Your </a:t>
            </a:r>
            <a:r>
              <a:rPr lang="en-US" dirty="0" err="1"/>
              <a:t>varchar</a:t>
            </a:r>
            <a:r>
              <a:rPr lang="en-US" dirty="0"/>
              <a:t> declarations for the parameters have to specify the maximum length.</a:t>
            </a:r>
          </a:p>
          <a:p>
            <a:r>
              <a:rPr lang="en-US" dirty="0"/>
              <a:t>The individual parameters can have any supported MySQL datatype.</a:t>
            </a:r>
          </a:p>
          <a:p>
            <a:r>
              <a:rPr lang="en-US" dirty="0"/>
              <a:t>They can be called using the call command, followed by the procedure name, and the arguments.</a:t>
            </a:r>
          </a:p>
          <a:p>
            <a:r>
              <a:rPr lang="en-US" altLang="en-US" dirty="0"/>
              <a:t>You can use flow control statements (conditional IF-THEN-ELSE or loops such as WHILE and REPEAT)</a:t>
            </a:r>
          </a:p>
          <a:p>
            <a:endParaRPr lang="en-US" dirty="0"/>
          </a:p>
        </p:txBody>
      </p:sp>
      <p:sp>
        <p:nvSpPr>
          <p:cNvPr id="3" name="Title 2"/>
          <p:cNvSpPr>
            <a:spLocks noGrp="1"/>
          </p:cNvSpPr>
          <p:nvPr>
            <p:ph type="title"/>
          </p:nvPr>
        </p:nvSpPr>
        <p:spPr/>
        <p:txBody>
          <a:bodyPr/>
          <a:lstStyle/>
          <a:p>
            <a:r>
              <a:rPr lang="en-US" dirty="0"/>
              <a:t>More about Stored Procedures</a:t>
            </a:r>
          </a:p>
        </p:txBody>
      </p:sp>
    </p:spTree>
    <p:extLst>
      <p:ext uri="{BB962C8B-B14F-4D97-AF65-F5344CB8AC3E}">
        <p14:creationId xmlns:p14="http://schemas.microsoft.com/office/powerpoint/2010/main" val="2876936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a:t>
            </a:r>
            <a:r>
              <a:rPr lang="en-US" dirty="0" err="1"/>
              <a:t>Functıons</a:t>
            </a:r>
            <a:endParaRPr lang="en-US" dirty="0"/>
          </a:p>
        </p:txBody>
      </p:sp>
      <p:sp>
        <p:nvSpPr>
          <p:cNvPr id="3" name="Content Placeholder 2"/>
          <p:cNvSpPr>
            <a:spLocks noGrp="1"/>
          </p:cNvSpPr>
          <p:nvPr>
            <p:ph sz="quarter" idx="1"/>
          </p:nvPr>
        </p:nvSpPr>
        <p:spPr/>
        <p:txBody>
          <a:bodyPr/>
          <a:lstStyle/>
          <a:p>
            <a:r>
              <a:rPr lang="en-US" b="0" i="0" dirty="0">
                <a:solidFill>
                  <a:srgbClr val="2B2A2A"/>
                </a:solidFill>
                <a:effectLst/>
                <a:latin typeface="Open Sans" panose="020B0604020202020204" pitchFamily="34" charset="0"/>
              </a:rPr>
              <a:t>Stored functions differ from stored procedures in that stored functions actually </a:t>
            </a:r>
            <a:r>
              <a:rPr lang="en-US" b="1" i="0" dirty="0">
                <a:solidFill>
                  <a:srgbClr val="2B2A2A"/>
                </a:solidFill>
                <a:effectLst/>
                <a:latin typeface="Open Sans" panose="020B0604020202020204" pitchFamily="34" charset="0"/>
              </a:rPr>
              <a:t>return a value</a:t>
            </a:r>
            <a:r>
              <a:rPr lang="en-US" b="0" i="0" dirty="0">
                <a:solidFill>
                  <a:srgbClr val="2B2A2A"/>
                </a:solidFill>
                <a:effectLst/>
                <a:latin typeface="Open Sans" panose="020B0604020202020204" pitchFamily="34" charset="0"/>
              </a:rPr>
              <a:t>. </a:t>
            </a:r>
          </a:p>
          <a:p>
            <a:endParaRPr lang="en-US" b="0" i="0" dirty="0">
              <a:solidFill>
                <a:srgbClr val="2B2A2A"/>
              </a:solidFill>
              <a:effectLst/>
              <a:latin typeface="Open Sans" panose="020B0604020202020204" pitchFamily="34" charset="0"/>
            </a:endParaRPr>
          </a:p>
          <a:p>
            <a:r>
              <a:rPr lang="en-US" b="0" i="0" dirty="0">
                <a:solidFill>
                  <a:srgbClr val="2B2A2A"/>
                </a:solidFill>
                <a:effectLst/>
                <a:latin typeface="Open Sans" panose="020B0604020202020204" pitchFamily="34" charset="0"/>
              </a:rPr>
              <a:t>Stored functions have </a:t>
            </a:r>
            <a:r>
              <a:rPr lang="en-US" b="1" i="0" dirty="0">
                <a:solidFill>
                  <a:srgbClr val="2B2A2A"/>
                </a:solidFill>
                <a:effectLst/>
                <a:latin typeface="Open Sans" panose="020B0604020202020204" pitchFamily="34" charset="0"/>
              </a:rPr>
              <a:t>only input parameters </a:t>
            </a:r>
            <a:r>
              <a:rPr lang="en-US" b="0" i="0" dirty="0">
                <a:solidFill>
                  <a:srgbClr val="2B2A2A"/>
                </a:solidFill>
                <a:effectLst/>
                <a:latin typeface="Open Sans" panose="020B0604020202020204" pitchFamily="34" charset="0"/>
              </a:rPr>
              <a:t>(if any parameters at all), so the IN , OUT , and INOUT keywords aren’t used. </a:t>
            </a:r>
          </a:p>
          <a:p>
            <a:endParaRPr lang="en-US" b="0" i="0" dirty="0">
              <a:solidFill>
                <a:srgbClr val="2B2A2A"/>
              </a:solidFill>
              <a:effectLst/>
              <a:latin typeface="Open Sans" panose="020B0604020202020204" pitchFamily="34" charset="0"/>
            </a:endParaRPr>
          </a:p>
          <a:p>
            <a:r>
              <a:rPr lang="en-US" b="0" i="0" dirty="0">
                <a:solidFill>
                  <a:srgbClr val="2B2A2A"/>
                </a:solidFill>
                <a:effectLst/>
                <a:latin typeface="Open Sans" panose="020B0604020202020204" pitchFamily="34" charset="0"/>
              </a:rPr>
              <a:t>Stored functions have </a:t>
            </a:r>
            <a:r>
              <a:rPr lang="en-US" b="1" i="0" dirty="0">
                <a:solidFill>
                  <a:srgbClr val="2B2A2A"/>
                </a:solidFill>
                <a:effectLst/>
                <a:latin typeface="Open Sans" panose="020B0604020202020204" pitchFamily="34" charset="0"/>
              </a:rPr>
              <a:t>no output parameters</a:t>
            </a:r>
            <a:r>
              <a:rPr lang="en-US" b="0" i="0" dirty="0">
                <a:solidFill>
                  <a:srgbClr val="2B2A2A"/>
                </a:solidFill>
                <a:effectLst/>
                <a:latin typeface="Open Sans" panose="020B0604020202020204" pitchFamily="34" charset="0"/>
              </a:rPr>
              <a:t>; instead, you use a RETURN statement to return a value whose type is determined by the RETURNS type statement, which precedes the body of the function.</a:t>
            </a:r>
            <a:endParaRPr lang="en-US" dirty="0"/>
          </a:p>
          <a:p>
            <a:endParaRPr lang="en-US" dirty="0"/>
          </a:p>
        </p:txBody>
      </p:sp>
    </p:spTree>
    <p:extLst>
      <p:ext uri="{BB962C8B-B14F-4D97-AF65-F5344CB8AC3E}">
        <p14:creationId xmlns:p14="http://schemas.microsoft.com/office/powerpoint/2010/main" val="3067874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CB29-E1E5-1000-86AD-8CF391EBF140}"/>
              </a:ext>
            </a:extLst>
          </p:cNvPr>
          <p:cNvSpPr>
            <a:spLocks noGrp="1"/>
          </p:cNvSpPr>
          <p:nvPr>
            <p:ph type="title"/>
          </p:nvPr>
        </p:nvSpPr>
        <p:spPr>
          <a:xfrm>
            <a:off x="609600" y="-38046"/>
            <a:ext cx="7924800" cy="792162"/>
          </a:xfrm>
        </p:spPr>
        <p:txBody>
          <a:bodyPr/>
          <a:lstStyle/>
          <a:p>
            <a:r>
              <a:rPr lang="en-US" dirty="0"/>
              <a:t>Creating stored function</a:t>
            </a:r>
          </a:p>
        </p:txBody>
      </p:sp>
      <p:sp>
        <p:nvSpPr>
          <p:cNvPr id="3" name="Content Placeholder 2">
            <a:extLst>
              <a:ext uri="{FF2B5EF4-FFF2-40B4-BE49-F238E27FC236}">
                <a16:creationId xmlns:a16="http://schemas.microsoft.com/office/drawing/2014/main" id="{ECE7A93D-FE69-4141-9D94-95D3A995C9F6}"/>
              </a:ext>
            </a:extLst>
          </p:cNvPr>
          <p:cNvSpPr>
            <a:spLocks noGrp="1"/>
          </p:cNvSpPr>
          <p:nvPr>
            <p:ph sz="quarter" idx="1"/>
          </p:nvPr>
        </p:nvSpPr>
        <p:spPr>
          <a:xfrm>
            <a:off x="457200" y="609600"/>
            <a:ext cx="7924800" cy="5178552"/>
          </a:xfrm>
        </p:spPr>
        <p:txBody>
          <a:bodyPr/>
          <a:lstStyle/>
          <a:p>
            <a:r>
              <a:rPr lang="en-US" dirty="0"/>
              <a:t>Use SQL tab </a:t>
            </a:r>
          </a:p>
          <a:p>
            <a:r>
              <a:rPr lang="en-US" dirty="0"/>
              <a:t>Or use </a:t>
            </a:r>
            <a:r>
              <a:rPr lang="en-US" dirty="0" err="1"/>
              <a:t>PhPMyAdmin</a:t>
            </a:r>
            <a:r>
              <a:rPr lang="en-US" dirty="0"/>
              <a:t> Routines Tab </a:t>
            </a:r>
            <a:r>
              <a:rPr lang="en-US" dirty="0">
                <a:sym typeface="Wingdings" panose="05000000000000000000" pitchFamily="2" charset="2"/>
              </a:rPr>
              <a:t>Add routine</a:t>
            </a:r>
            <a:endParaRPr lang="en-US" dirty="0"/>
          </a:p>
        </p:txBody>
      </p:sp>
      <p:pic>
        <p:nvPicPr>
          <p:cNvPr id="6" name="Picture 5">
            <a:extLst>
              <a:ext uri="{FF2B5EF4-FFF2-40B4-BE49-F238E27FC236}">
                <a16:creationId xmlns:a16="http://schemas.microsoft.com/office/drawing/2014/main" id="{C06D1C50-5899-0B7D-E561-23E58692A95F}"/>
              </a:ext>
            </a:extLst>
          </p:cNvPr>
          <p:cNvPicPr>
            <a:picLocks noChangeAspect="1"/>
          </p:cNvPicPr>
          <p:nvPr/>
        </p:nvPicPr>
        <p:blipFill rotWithShape="1">
          <a:blip r:embed="rId2"/>
          <a:srcRect l="31667" t="5555" r="30833" b="4074"/>
          <a:stretch/>
        </p:blipFill>
        <p:spPr>
          <a:xfrm>
            <a:off x="2362200" y="1538393"/>
            <a:ext cx="3924300" cy="5319607"/>
          </a:xfrm>
          <a:prstGeom prst="rect">
            <a:avLst/>
          </a:prstGeom>
        </p:spPr>
      </p:pic>
      <p:cxnSp>
        <p:nvCxnSpPr>
          <p:cNvPr id="8" name="Straight Arrow Connector 7">
            <a:extLst>
              <a:ext uri="{FF2B5EF4-FFF2-40B4-BE49-F238E27FC236}">
                <a16:creationId xmlns:a16="http://schemas.microsoft.com/office/drawing/2014/main" id="{AEEC5E6E-A723-2974-7B19-5FA52458E770}"/>
              </a:ext>
            </a:extLst>
          </p:cNvPr>
          <p:cNvCxnSpPr/>
          <p:nvPr/>
        </p:nvCxnSpPr>
        <p:spPr>
          <a:xfrm>
            <a:off x="3581400" y="2590800"/>
            <a:ext cx="2971800"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54229532-0ABF-C436-06DF-A8D5E3CB8C0E}"/>
              </a:ext>
            </a:extLst>
          </p:cNvPr>
          <p:cNvSpPr txBox="1"/>
          <p:nvPr/>
        </p:nvSpPr>
        <p:spPr>
          <a:xfrm>
            <a:off x="6618934" y="2406134"/>
            <a:ext cx="1770036" cy="369332"/>
          </a:xfrm>
          <a:prstGeom prst="rect">
            <a:avLst/>
          </a:prstGeom>
          <a:noFill/>
        </p:spPr>
        <p:txBody>
          <a:bodyPr wrap="none" rtlCol="0">
            <a:spAutoFit/>
          </a:bodyPr>
          <a:lstStyle/>
          <a:p>
            <a:r>
              <a:rPr lang="en-US" dirty="0"/>
              <a:t>Select function</a:t>
            </a:r>
          </a:p>
        </p:txBody>
      </p:sp>
    </p:spTree>
    <p:extLst>
      <p:ext uri="{BB962C8B-B14F-4D97-AF65-F5344CB8AC3E}">
        <p14:creationId xmlns:p14="http://schemas.microsoft.com/office/powerpoint/2010/main" val="2184101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40A1-91C9-2071-065F-03FF3D6FCFFD}"/>
              </a:ext>
            </a:extLst>
          </p:cNvPr>
          <p:cNvSpPr>
            <a:spLocks noGrp="1"/>
          </p:cNvSpPr>
          <p:nvPr>
            <p:ph type="title"/>
          </p:nvPr>
        </p:nvSpPr>
        <p:spPr>
          <a:xfrm>
            <a:off x="457200" y="228600"/>
            <a:ext cx="7924800" cy="792162"/>
          </a:xfrm>
        </p:spPr>
        <p:txBody>
          <a:bodyPr/>
          <a:lstStyle/>
          <a:p>
            <a:r>
              <a:rPr lang="en-US" dirty="0"/>
              <a:t>Syntax of A stored </a:t>
            </a:r>
            <a:r>
              <a:rPr lang="en-US" dirty="0" err="1"/>
              <a:t>Functıon</a:t>
            </a:r>
            <a:endParaRPr lang="en-US" dirty="0"/>
          </a:p>
        </p:txBody>
      </p:sp>
      <p:sp>
        <p:nvSpPr>
          <p:cNvPr id="4" name="Rectangle 3">
            <a:extLst>
              <a:ext uri="{FF2B5EF4-FFF2-40B4-BE49-F238E27FC236}">
                <a16:creationId xmlns:a16="http://schemas.microsoft.com/office/drawing/2014/main" id="{B1916DD7-9390-32A3-D8D1-35CC33E924B9}"/>
              </a:ext>
            </a:extLst>
          </p:cNvPr>
          <p:cNvSpPr/>
          <p:nvPr/>
        </p:nvSpPr>
        <p:spPr>
          <a:xfrm>
            <a:off x="571500" y="1137821"/>
            <a:ext cx="8001000" cy="5262979"/>
          </a:xfrm>
          <a:prstGeom prst="rect">
            <a:avLst/>
          </a:prstGeom>
        </p:spPr>
        <p:txBody>
          <a:bodyPr wrap="square">
            <a:spAutoFit/>
          </a:bodyPr>
          <a:lstStyle/>
          <a:p>
            <a:r>
              <a:rPr lang="en-US" dirty="0"/>
              <a:t> </a:t>
            </a:r>
            <a:r>
              <a:rPr lang="en-US" sz="2800" dirty="0"/>
              <a:t>DELIMITER //</a:t>
            </a:r>
          </a:p>
          <a:p>
            <a:r>
              <a:rPr lang="en-US" sz="2800" dirty="0"/>
              <a:t> CREATE FUNCTION </a:t>
            </a:r>
            <a:r>
              <a:rPr lang="en-US" sz="2800" dirty="0" err="1"/>
              <a:t>FunctionName</a:t>
            </a:r>
            <a:r>
              <a:rPr lang="en-US" sz="2800" dirty="0"/>
              <a:t>([parameters]) RETURNS DATATYPE</a:t>
            </a:r>
          </a:p>
          <a:p>
            <a:r>
              <a:rPr lang="en-US" sz="2800" dirty="0"/>
              <a:t>DETERMINISTIC</a:t>
            </a:r>
          </a:p>
          <a:p>
            <a:r>
              <a:rPr lang="en-US" sz="2800" dirty="0"/>
              <a:t>SQL SECURITY DEFINER</a:t>
            </a:r>
          </a:p>
          <a:p>
            <a:r>
              <a:rPr lang="en-US" sz="2800" dirty="0"/>
              <a:t>COMMENT ‘A function’</a:t>
            </a:r>
          </a:p>
          <a:p>
            <a:r>
              <a:rPr lang="en-US" sz="2800" dirty="0"/>
              <a:t>   BEGIN</a:t>
            </a:r>
          </a:p>
          <a:p>
            <a:r>
              <a:rPr lang="en-US" sz="2800" dirty="0"/>
              <a:t>  SQL Statements</a:t>
            </a:r>
          </a:p>
          <a:p>
            <a:r>
              <a:rPr lang="en-US" sz="2800" dirty="0"/>
              <a:t>  Return Variable;</a:t>
            </a:r>
          </a:p>
          <a:p>
            <a:r>
              <a:rPr lang="en-US" sz="2800" dirty="0"/>
              <a:t>   END //</a:t>
            </a:r>
          </a:p>
          <a:p>
            <a:r>
              <a:rPr lang="en-US" sz="2800" dirty="0"/>
              <a:t> DELIMITER ;</a:t>
            </a:r>
          </a:p>
        </p:txBody>
      </p:sp>
    </p:spTree>
    <p:extLst>
      <p:ext uri="{BB962C8B-B14F-4D97-AF65-F5344CB8AC3E}">
        <p14:creationId xmlns:p14="http://schemas.microsoft.com/office/powerpoint/2010/main" val="143257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F27C-5A63-8113-69CC-46914594FF56}"/>
              </a:ext>
            </a:extLst>
          </p:cNvPr>
          <p:cNvSpPr>
            <a:spLocks noGrp="1"/>
          </p:cNvSpPr>
          <p:nvPr>
            <p:ph type="title"/>
          </p:nvPr>
        </p:nvSpPr>
        <p:spPr/>
        <p:txBody>
          <a:bodyPr/>
          <a:lstStyle/>
          <a:p>
            <a:r>
              <a:rPr lang="en-US" dirty="0"/>
              <a:t>Optional Characteristics</a:t>
            </a:r>
          </a:p>
        </p:txBody>
      </p:sp>
      <p:sp>
        <p:nvSpPr>
          <p:cNvPr id="3" name="Content Placeholder 2">
            <a:extLst>
              <a:ext uri="{FF2B5EF4-FFF2-40B4-BE49-F238E27FC236}">
                <a16:creationId xmlns:a16="http://schemas.microsoft.com/office/drawing/2014/main" id="{5D266B3F-ED3E-7EA0-D4D1-CFF89F9F121C}"/>
              </a:ext>
            </a:extLst>
          </p:cNvPr>
          <p:cNvSpPr>
            <a:spLocks noGrp="1"/>
          </p:cNvSpPr>
          <p:nvPr>
            <p:ph sz="quarter" idx="1"/>
          </p:nvPr>
        </p:nvSpPr>
        <p:spPr/>
        <p:txBody>
          <a:bodyPr/>
          <a:lstStyle/>
          <a:p>
            <a:r>
              <a:rPr lang="en-US" b="0" i="0" dirty="0">
                <a:solidFill>
                  <a:srgbClr val="2B2A2A"/>
                </a:solidFill>
                <a:effectLst/>
                <a:latin typeface="Open Sans" panose="020B0606030504020204" pitchFamily="34" charset="0"/>
              </a:rPr>
              <a:t>Type: Procedure/Function </a:t>
            </a:r>
          </a:p>
          <a:p>
            <a:r>
              <a:rPr lang="en-US" b="0" i="0" dirty="0">
                <a:solidFill>
                  <a:srgbClr val="2B2A2A"/>
                </a:solidFill>
                <a:effectLst/>
                <a:latin typeface="Open Sans" panose="020B0606030504020204" pitchFamily="34" charset="0"/>
              </a:rPr>
              <a:t>Deterministic : If the procedure always returns the same results, given the same input. The default value is NOT DETERMINISTIC. </a:t>
            </a:r>
          </a:p>
          <a:p>
            <a:r>
              <a:rPr lang="en-US" b="0" i="0" dirty="0">
                <a:solidFill>
                  <a:srgbClr val="2B2A2A"/>
                </a:solidFill>
                <a:effectLst/>
                <a:latin typeface="Open Sans" panose="020B0606030504020204" pitchFamily="34" charset="0"/>
              </a:rPr>
              <a:t>SQL Security : At call time, check privileges of the user. </a:t>
            </a:r>
          </a:p>
          <a:p>
            <a:pPr lvl="1"/>
            <a:r>
              <a:rPr lang="en-US" b="0" i="0" dirty="0">
                <a:solidFill>
                  <a:srgbClr val="2B2A2A"/>
                </a:solidFill>
                <a:effectLst/>
                <a:latin typeface="Open Sans" panose="020B0606030504020204" pitchFamily="34" charset="0"/>
              </a:rPr>
              <a:t>INVOKER is the user who calls the procedure. </a:t>
            </a:r>
            <a:endParaRPr lang="en-US" dirty="0">
              <a:solidFill>
                <a:srgbClr val="2B2A2A"/>
              </a:solidFill>
              <a:latin typeface="Open Sans" panose="020B0606030504020204" pitchFamily="34" charset="0"/>
            </a:endParaRPr>
          </a:p>
          <a:p>
            <a:pPr lvl="1"/>
            <a:r>
              <a:rPr lang="en-US" b="0" i="0" dirty="0">
                <a:solidFill>
                  <a:srgbClr val="2B2A2A"/>
                </a:solidFill>
                <a:effectLst/>
                <a:latin typeface="Open Sans" panose="020B0606030504020204" pitchFamily="34" charset="0"/>
              </a:rPr>
              <a:t>DEFINER is the creator of the procedure. The default value is DEFINER. </a:t>
            </a:r>
            <a:endParaRPr lang="en-US" dirty="0">
              <a:solidFill>
                <a:srgbClr val="2B2A2A"/>
              </a:solidFill>
              <a:latin typeface="Open Sans" panose="020B0606030504020204" pitchFamily="34" charset="0"/>
            </a:endParaRPr>
          </a:p>
          <a:p>
            <a:r>
              <a:rPr lang="en-US" b="0" i="0" dirty="0">
                <a:solidFill>
                  <a:srgbClr val="2B2A2A"/>
                </a:solidFill>
                <a:effectLst/>
                <a:latin typeface="Open Sans" panose="020B0606030504020204" pitchFamily="34" charset="0"/>
              </a:rPr>
              <a:t>Comment : For documentation purposes; the default value is ""</a:t>
            </a:r>
            <a:endParaRPr lang="en-US" dirty="0"/>
          </a:p>
        </p:txBody>
      </p:sp>
    </p:spTree>
    <p:extLst>
      <p:ext uri="{BB962C8B-B14F-4D97-AF65-F5344CB8AC3E}">
        <p14:creationId xmlns:p14="http://schemas.microsoft.com/office/powerpoint/2010/main" val="1140044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41ED-5FCA-06E5-BC44-4F77FD04EABA}"/>
              </a:ext>
            </a:extLst>
          </p:cNvPr>
          <p:cNvSpPr>
            <a:spLocks noGrp="1"/>
          </p:cNvSpPr>
          <p:nvPr>
            <p:ph type="title"/>
          </p:nvPr>
        </p:nvSpPr>
        <p:spPr/>
        <p:txBody>
          <a:bodyPr/>
          <a:lstStyle/>
          <a:p>
            <a:r>
              <a:rPr lang="en-US" dirty="0"/>
              <a:t>Example Stored Function</a:t>
            </a:r>
          </a:p>
        </p:txBody>
      </p:sp>
      <p:sp>
        <p:nvSpPr>
          <p:cNvPr id="3" name="Content Placeholder 2">
            <a:extLst>
              <a:ext uri="{FF2B5EF4-FFF2-40B4-BE49-F238E27FC236}">
                <a16:creationId xmlns:a16="http://schemas.microsoft.com/office/drawing/2014/main" id="{292BD57E-40E0-500C-3FFB-7BFA2D898098}"/>
              </a:ext>
            </a:extLst>
          </p:cNvPr>
          <p:cNvSpPr>
            <a:spLocks noGrp="1"/>
          </p:cNvSpPr>
          <p:nvPr>
            <p:ph sz="quarter" idx="1"/>
          </p:nvPr>
        </p:nvSpPr>
        <p:spPr/>
        <p:txBody>
          <a:bodyPr/>
          <a:lstStyle/>
          <a:p>
            <a:pPr marL="0" indent="0">
              <a:buNone/>
            </a:pPr>
            <a:r>
              <a:rPr lang="en-US" sz="2000" dirty="0">
                <a:latin typeface="Arial Black" panose="020B0A04020102020204" pitchFamily="34" charset="0"/>
              </a:rPr>
              <a:t>DELIMITER //</a:t>
            </a:r>
          </a:p>
          <a:p>
            <a:pPr marL="0" indent="0">
              <a:buNone/>
            </a:pPr>
            <a:r>
              <a:rPr lang="en-US" sz="2000" i="0" dirty="0">
                <a:solidFill>
                  <a:srgbClr val="0077AA"/>
                </a:solidFill>
                <a:effectLst/>
                <a:latin typeface="Arial Black" panose="020B0A04020102020204" pitchFamily="34" charset="0"/>
              </a:rPr>
              <a:t>CREATE</a:t>
            </a:r>
            <a:r>
              <a:rPr lang="en-US" sz="2000" i="0" dirty="0">
                <a:solidFill>
                  <a:srgbClr val="000000"/>
                </a:solidFill>
                <a:effectLst/>
                <a:latin typeface="Arial Black" panose="020B0A04020102020204" pitchFamily="34" charset="0"/>
              </a:rPr>
              <a:t> </a:t>
            </a:r>
            <a:r>
              <a:rPr lang="en-US" sz="2000" i="0" dirty="0">
                <a:solidFill>
                  <a:srgbClr val="0077AA"/>
                </a:solidFill>
                <a:effectLst/>
                <a:latin typeface="Arial Black" panose="020B0A04020102020204" pitchFamily="34" charset="0"/>
              </a:rPr>
              <a:t>FUNCTION</a:t>
            </a:r>
            <a:r>
              <a:rPr lang="en-US" sz="2000" i="0" dirty="0">
                <a:solidFill>
                  <a:srgbClr val="000000"/>
                </a:solidFill>
                <a:effectLst/>
                <a:latin typeface="Arial Black" panose="020B0A04020102020204" pitchFamily="34" charset="0"/>
              </a:rPr>
              <a:t> hello </a:t>
            </a:r>
            <a:r>
              <a:rPr lang="en-US" sz="2000" i="0" dirty="0">
                <a:solidFill>
                  <a:srgbClr val="999999"/>
                </a:solidFill>
                <a:effectLst/>
                <a:latin typeface="Arial Black" panose="020B0A04020102020204" pitchFamily="34" charset="0"/>
              </a:rPr>
              <a:t>(</a:t>
            </a:r>
            <a:r>
              <a:rPr lang="en-US" sz="2000" i="0" dirty="0">
                <a:solidFill>
                  <a:srgbClr val="000000"/>
                </a:solidFill>
                <a:effectLst/>
                <a:latin typeface="Arial Black" panose="020B0A04020102020204" pitchFamily="34" charset="0"/>
              </a:rPr>
              <a:t>s </a:t>
            </a:r>
            <a:r>
              <a:rPr lang="en-US" sz="2000" i="0" dirty="0">
                <a:solidFill>
                  <a:srgbClr val="834689"/>
                </a:solidFill>
                <a:effectLst/>
                <a:latin typeface="Arial Black" panose="020B0A04020102020204" pitchFamily="34" charset="0"/>
              </a:rPr>
              <a:t>CHAR</a:t>
            </a:r>
            <a:r>
              <a:rPr lang="en-US" sz="2000" i="0" dirty="0">
                <a:solidFill>
                  <a:srgbClr val="999999"/>
                </a:solidFill>
                <a:effectLst/>
                <a:latin typeface="Arial Black" panose="020B0A04020102020204" pitchFamily="34" charset="0"/>
              </a:rPr>
              <a:t>(</a:t>
            </a:r>
            <a:r>
              <a:rPr lang="en-US" sz="2000" i="0" dirty="0">
                <a:solidFill>
                  <a:srgbClr val="990055"/>
                </a:solidFill>
                <a:effectLst/>
                <a:latin typeface="Arial Black" panose="020B0A04020102020204" pitchFamily="34" charset="0"/>
              </a:rPr>
              <a:t>20</a:t>
            </a:r>
            <a:r>
              <a:rPr lang="en-US" sz="2000" i="0" dirty="0">
                <a:solidFill>
                  <a:srgbClr val="999999"/>
                </a:solidFill>
                <a:effectLst/>
                <a:latin typeface="Arial Black" panose="020B0A04020102020204" pitchFamily="34" charset="0"/>
              </a:rPr>
              <a:t>))</a:t>
            </a:r>
            <a:r>
              <a:rPr lang="en-US" sz="2000" i="0" dirty="0">
                <a:solidFill>
                  <a:srgbClr val="000000"/>
                </a:solidFill>
                <a:effectLst/>
                <a:latin typeface="Arial Black" panose="020B0A04020102020204" pitchFamily="34" charset="0"/>
              </a:rPr>
              <a:t> </a:t>
            </a:r>
          </a:p>
          <a:p>
            <a:pPr marL="0" indent="0">
              <a:buNone/>
            </a:pPr>
            <a:r>
              <a:rPr lang="en-US" sz="2000" i="0" dirty="0">
                <a:solidFill>
                  <a:srgbClr val="0077AA"/>
                </a:solidFill>
                <a:effectLst/>
                <a:latin typeface="Arial Black" panose="020B0A04020102020204" pitchFamily="34" charset="0"/>
              </a:rPr>
              <a:t>RETURNS</a:t>
            </a:r>
            <a:r>
              <a:rPr lang="en-US" sz="2000" i="0" dirty="0">
                <a:solidFill>
                  <a:srgbClr val="000000"/>
                </a:solidFill>
                <a:effectLst/>
                <a:latin typeface="Arial Black" panose="020B0A04020102020204" pitchFamily="34" charset="0"/>
              </a:rPr>
              <a:t> </a:t>
            </a:r>
            <a:r>
              <a:rPr lang="en-US" sz="2000" i="0" dirty="0">
                <a:solidFill>
                  <a:srgbClr val="834689"/>
                </a:solidFill>
                <a:effectLst/>
                <a:latin typeface="Arial Black" panose="020B0A04020102020204" pitchFamily="34" charset="0"/>
              </a:rPr>
              <a:t>CHAR</a:t>
            </a:r>
            <a:r>
              <a:rPr lang="en-US" sz="2000" i="0" dirty="0">
                <a:solidFill>
                  <a:srgbClr val="999999"/>
                </a:solidFill>
                <a:effectLst/>
                <a:latin typeface="Arial Black" panose="020B0A04020102020204" pitchFamily="34" charset="0"/>
              </a:rPr>
              <a:t>(</a:t>
            </a:r>
            <a:r>
              <a:rPr lang="en-US" sz="2000" i="0" dirty="0">
                <a:solidFill>
                  <a:srgbClr val="990055"/>
                </a:solidFill>
                <a:effectLst/>
                <a:latin typeface="Arial Black" panose="020B0A04020102020204" pitchFamily="34" charset="0"/>
              </a:rPr>
              <a:t>50</a:t>
            </a:r>
            <a:r>
              <a:rPr lang="en-US" sz="2000" i="0" dirty="0">
                <a:solidFill>
                  <a:srgbClr val="999999"/>
                </a:solidFill>
                <a:effectLst/>
                <a:latin typeface="Arial Black" panose="020B0A04020102020204" pitchFamily="34" charset="0"/>
              </a:rPr>
              <a:t>)</a:t>
            </a:r>
            <a:r>
              <a:rPr lang="en-US" sz="2000" i="0" dirty="0">
                <a:solidFill>
                  <a:srgbClr val="000000"/>
                </a:solidFill>
                <a:effectLst/>
                <a:latin typeface="Arial Black" panose="020B0A04020102020204" pitchFamily="34" charset="0"/>
              </a:rPr>
              <a:t> </a:t>
            </a:r>
            <a:r>
              <a:rPr lang="en-US" sz="2000" i="0" dirty="0">
                <a:solidFill>
                  <a:srgbClr val="0077AA"/>
                </a:solidFill>
                <a:effectLst/>
                <a:latin typeface="Arial Black" panose="020B0A04020102020204" pitchFamily="34" charset="0"/>
              </a:rPr>
              <a:t>DETERMINISTIC</a:t>
            </a:r>
            <a:r>
              <a:rPr lang="en-US" sz="2000" i="0" dirty="0">
                <a:solidFill>
                  <a:srgbClr val="000000"/>
                </a:solidFill>
                <a:effectLst/>
                <a:latin typeface="Arial Black" panose="020B0A04020102020204" pitchFamily="34" charset="0"/>
              </a:rPr>
              <a:t> </a:t>
            </a:r>
          </a:p>
          <a:p>
            <a:pPr marL="0" indent="0">
              <a:buNone/>
            </a:pPr>
            <a:r>
              <a:rPr lang="en-US" sz="2000" dirty="0">
                <a:latin typeface="Arial Black" panose="020B0A04020102020204" pitchFamily="34" charset="0"/>
              </a:rPr>
              <a:t>BEGIN</a:t>
            </a:r>
          </a:p>
          <a:p>
            <a:pPr marL="0" indent="0">
              <a:buNone/>
            </a:pPr>
            <a:r>
              <a:rPr lang="en-US" sz="2000" i="0" dirty="0">
                <a:solidFill>
                  <a:srgbClr val="0077AA"/>
                </a:solidFill>
                <a:effectLst/>
                <a:latin typeface="Arial Black" panose="020B0A04020102020204" pitchFamily="34" charset="0"/>
              </a:rPr>
              <a:t>RETURN</a:t>
            </a:r>
            <a:r>
              <a:rPr lang="en-US" sz="2000" i="0" dirty="0">
                <a:solidFill>
                  <a:srgbClr val="000000"/>
                </a:solidFill>
                <a:effectLst/>
                <a:latin typeface="Arial Black" panose="020B0A04020102020204" pitchFamily="34" charset="0"/>
              </a:rPr>
              <a:t> </a:t>
            </a:r>
            <a:r>
              <a:rPr lang="en-US" sz="2000" i="0" dirty="0">
                <a:solidFill>
                  <a:srgbClr val="DD4A68"/>
                </a:solidFill>
                <a:effectLst/>
                <a:latin typeface="Arial Black" panose="020B0A04020102020204" pitchFamily="34" charset="0"/>
              </a:rPr>
              <a:t>CONCAT</a:t>
            </a:r>
            <a:r>
              <a:rPr lang="en-US" sz="2000" i="0" dirty="0">
                <a:solidFill>
                  <a:srgbClr val="999999"/>
                </a:solidFill>
                <a:effectLst/>
                <a:latin typeface="Arial Black" panose="020B0A04020102020204" pitchFamily="34" charset="0"/>
              </a:rPr>
              <a:t>(</a:t>
            </a:r>
            <a:r>
              <a:rPr lang="en-US" sz="2000" i="0" dirty="0">
                <a:solidFill>
                  <a:srgbClr val="669900"/>
                </a:solidFill>
                <a:effectLst/>
                <a:latin typeface="Arial Black" panose="020B0A04020102020204" pitchFamily="34" charset="0"/>
              </a:rPr>
              <a:t>'Hello, '</a:t>
            </a:r>
            <a:r>
              <a:rPr lang="en-US" sz="2000" i="0" dirty="0">
                <a:solidFill>
                  <a:srgbClr val="999999"/>
                </a:solidFill>
                <a:effectLst/>
                <a:latin typeface="Arial Black" panose="020B0A04020102020204" pitchFamily="34" charset="0"/>
              </a:rPr>
              <a:t>,</a:t>
            </a:r>
            <a:r>
              <a:rPr lang="en-US" sz="2000" i="0" dirty="0">
                <a:solidFill>
                  <a:srgbClr val="000000"/>
                </a:solidFill>
                <a:effectLst/>
                <a:latin typeface="Arial Black" panose="020B0A04020102020204" pitchFamily="34" charset="0"/>
              </a:rPr>
              <a:t>s</a:t>
            </a:r>
            <a:r>
              <a:rPr lang="en-US" sz="2000" i="0" dirty="0">
                <a:solidFill>
                  <a:srgbClr val="999999"/>
                </a:solidFill>
                <a:effectLst/>
                <a:latin typeface="Arial Black" panose="020B0A04020102020204" pitchFamily="34" charset="0"/>
              </a:rPr>
              <a:t>,</a:t>
            </a:r>
            <a:r>
              <a:rPr lang="en-US" sz="2000" i="0" dirty="0">
                <a:solidFill>
                  <a:srgbClr val="669900"/>
                </a:solidFill>
                <a:effectLst/>
                <a:latin typeface="Arial Black" panose="020B0A04020102020204" pitchFamily="34" charset="0"/>
              </a:rPr>
              <a:t>'!’</a:t>
            </a:r>
            <a:r>
              <a:rPr lang="en-US" sz="2000" i="0" dirty="0">
                <a:solidFill>
                  <a:srgbClr val="999999"/>
                </a:solidFill>
                <a:effectLst/>
                <a:latin typeface="Arial Black" panose="020B0A04020102020204" pitchFamily="34" charset="0"/>
              </a:rPr>
              <a:t>);</a:t>
            </a:r>
          </a:p>
          <a:p>
            <a:pPr marL="0" indent="0">
              <a:buNone/>
            </a:pPr>
            <a:r>
              <a:rPr lang="en-US" sz="2000" dirty="0">
                <a:latin typeface="Arial Black" panose="020B0A04020102020204" pitchFamily="34" charset="0"/>
              </a:rPr>
              <a:t>END //</a:t>
            </a:r>
          </a:p>
          <a:p>
            <a:pPr marL="0" indent="0">
              <a:buNone/>
            </a:pPr>
            <a:r>
              <a:rPr lang="en-US" sz="2000" dirty="0">
                <a:latin typeface="Arial Black" panose="020B0A04020102020204" pitchFamily="34" charset="0"/>
              </a:rPr>
              <a:t>DELIMITER ;</a:t>
            </a:r>
            <a:endParaRPr lang="en-US" sz="2000" i="0" dirty="0">
              <a:solidFill>
                <a:srgbClr val="0077AA"/>
              </a:solidFill>
              <a:effectLst/>
              <a:latin typeface="Arial Black" panose="020B0A04020102020204" pitchFamily="34" charset="0"/>
            </a:endParaRPr>
          </a:p>
          <a:p>
            <a:pPr marL="0" indent="0">
              <a:buNone/>
            </a:pPr>
            <a:endParaRPr lang="en-US" b="0" i="0" dirty="0">
              <a:solidFill>
                <a:srgbClr val="999999"/>
              </a:solidFill>
              <a:effectLst/>
              <a:latin typeface="Liberation Mono"/>
            </a:endParaRPr>
          </a:p>
          <a:p>
            <a:pPr>
              <a:buFontTx/>
              <a:buChar char="-"/>
            </a:pPr>
            <a:r>
              <a:rPr lang="en-US" dirty="0"/>
              <a:t>Click SQL tab and write:</a:t>
            </a:r>
          </a:p>
          <a:p>
            <a:pPr>
              <a:buFontTx/>
              <a:buChar char="-"/>
            </a:pPr>
            <a:r>
              <a:rPr lang="en-US" b="0" i="0" dirty="0">
                <a:solidFill>
                  <a:srgbClr val="0077AA"/>
                </a:solidFill>
                <a:effectLst/>
                <a:latin typeface="Liberation Mono"/>
              </a:rPr>
              <a:t>SELECT</a:t>
            </a:r>
            <a:r>
              <a:rPr lang="en-US" b="0" i="0" dirty="0">
                <a:solidFill>
                  <a:srgbClr val="000000"/>
                </a:solidFill>
                <a:effectLst/>
                <a:latin typeface="Liberation Mono"/>
              </a:rPr>
              <a:t> hello</a:t>
            </a:r>
            <a:r>
              <a:rPr lang="en-US" b="0" i="0" dirty="0">
                <a:solidFill>
                  <a:srgbClr val="999999"/>
                </a:solidFill>
                <a:effectLst/>
                <a:latin typeface="Liberation Mono"/>
              </a:rPr>
              <a:t>(</a:t>
            </a:r>
            <a:r>
              <a:rPr lang="en-US" b="0" i="0" dirty="0">
                <a:solidFill>
                  <a:srgbClr val="669900"/>
                </a:solidFill>
                <a:effectLst/>
                <a:latin typeface="Liberation Mono"/>
              </a:rPr>
              <a:t>'world'</a:t>
            </a:r>
            <a:r>
              <a:rPr lang="en-US" b="0" i="0" dirty="0">
                <a:solidFill>
                  <a:srgbClr val="999999"/>
                </a:solidFill>
                <a:effectLst/>
                <a:latin typeface="Liberation Mono"/>
              </a:rPr>
              <a:t>);</a:t>
            </a:r>
            <a:endParaRPr lang="en-US" dirty="0"/>
          </a:p>
        </p:txBody>
      </p:sp>
      <p:pic>
        <p:nvPicPr>
          <p:cNvPr id="5" name="Picture 4">
            <a:extLst>
              <a:ext uri="{FF2B5EF4-FFF2-40B4-BE49-F238E27FC236}">
                <a16:creationId xmlns:a16="http://schemas.microsoft.com/office/drawing/2014/main" id="{4B1C2E98-8B83-A5D9-4B35-5263029CD879}"/>
              </a:ext>
            </a:extLst>
          </p:cNvPr>
          <p:cNvPicPr>
            <a:picLocks noChangeAspect="1"/>
          </p:cNvPicPr>
          <p:nvPr/>
        </p:nvPicPr>
        <p:blipFill>
          <a:blip r:embed="rId2"/>
          <a:stretch>
            <a:fillRect/>
          </a:stretch>
        </p:blipFill>
        <p:spPr>
          <a:xfrm>
            <a:off x="775447" y="5386421"/>
            <a:ext cx="2257425" cy="1343025"/>
          </a:xfrm>
          <a:prstGeom prst="rect">
            <a:avLst/>
          </a:prstGeom>
        </p:spPr>
      </p:pic>
    </p:spTree>
    <p:extLst>
      <p:ext uri="{BB962C8B-B14F-4D97-AF65-F5344CB8AC3E}">
        <p14:creationId xmlns:p14="http://schemas.microsoft.com/office/powerpoint/2010/main" val="1210699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DF256-F4F7-6884-6923-22E3F5AE276F}"/>
              </a:ext>
            </a:extLst>
          </p:cNvPr>
          <p:cNvSpPr>
            <a:spLocks noGrp="1"/>
          </p:cNvSpPr>
          <p:nvPr>
            <p:ph type="title"/>
          </p:nvPr>
        </p:nvSpPr>
        <p:spPr/>
        <p:txBody>
          <a:bodyPr/>
          <a:lstStyle/>
          <a:p>
            <a:r>
              <a:rPr lang="en-US" dirty="0"/>
              <a:t>Example Stored </a:t>
            </a:r>
            <a:r>
              <a:rPr lang="en-US" dirty="0" err="1"/>
              <a:t>Functıon</a:t>
            </a:r>
            <a:endParaRPr lang="en-US" dirty="0"/>
          </a:p>
        </p:txBody>
      </p:sp>
      <p:sp>
        <p:nvSpPr>
          <p:cNvPr id="3" name="Content Placeholder 2">
            <a:extLst>
              <a:ext uri="{FF2B5EF4-FFF2-40B4-BE49-F238E27FC236}">
                <a16:creationId xmlns:a16="http://schemas.microsoft.com/office/drawing/2014/main" id="{56C47820-25A3-5AE8-66FC-1BCF695FADDD}"/>
              </a:ext>
            </a:extLst>
          </p:cNvPr>
          <p:cNvSpPr>
            <a:spLocks noGrp="1"/>
          </p:cNvSpPr>
          <p:nvPr>
            <p:ph sz="quarter" idx="1"/>
          </p:nvPr>
        </p:nvSpPr>
        <p:spPr/>
        <p:txBody>
          <a:bodyPr/>
          <a:lstStyle/>
          <a:p>
            <a:endParaRPr lang="en-US"/>
          </a:p>
        </p:txBody>
      </p:sp>
      <p:pic>
        <p:nvPicPr>
          <p:cNvPr id="7" name="Picture 6">
            <a:extLst>
              <a:ext uri="{FF2B5EF4-FFF2-40B4-BE49-F238E27FC236}">
                <a16:creationId xmlns:a16="http://schemas.microsoft.com/office/drawing/2014/main" id="{6F5FAA2F-346D-14C4-CE71-488E03300A0D}"/>
              </a:ext>
            </a:extLst>
          </p:cNvPr>
          <p:cNvPicPr>
            <a:picLocks noChangeAspect="1"/>
          </p:cNvPicPr>
          <p:nvPr/>
        </p:nvPicPr>
        <p:blipFill>
          <a:blip r:embed="rId3"/>
          <a:stretch>
            <a:fillRect/>
          </a:stretch>
        </p:blipFill>
        <p:spPr>
          <a:xfrm>
            <a:off x="957263" y="1229339"/>
            <a:ext cx="6281738" cy="5180985"/>
          </a:xfrm>
          <a:prstGeom prst="rect">
            <a:avLst/>
          </a:prstGeom>
        </p:spPr>
      </p:pic>
    </p:spTree>
    <p:extLst>
      <p:ext uri="{BB962C8B-B14F-4D97-AF65-F5344CB8AC3E}">
        <p14:creationId xmlns:p14="http://schemas.microsoft.com/office/powerpoint/2010/main" val="458864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54DA-DD30-98F2-5D6E-F5644B7550C8}"/>
              </a:ext>
            </a:extLst>
          </p:cNvPr>
          <p:cNvSpPr>
            <a:spLocks noGrp="1"/>
          </p:cNvSpPr>
          <p:nvPr>
            <p:ph type="title"/>
          </p:nvPr>
        </p:nvSpPr>
        <p:spPr/>
        <p:txBody>
          <a:bodyPr>
            <a:normAutofit fontScale="90000"/>
          </a:bodyPr>
          <a:lstStyle/>
          <a:p>
            <a:r>
              <a:rPr lang="en-US" dirty="0"/>
              <a:t>Calling the stored function within an SQL Query</a:t>
            </a:r>
          </a:p>
        </p:txBody>
      </p:sp>
      <p:pic>
        <p:nvPicPr>
          <p:cNvPr id="5" name="Picture 4">
            <a:extLst>
              <a:ext uri="{FF2B5EF4-FFF2-40B4-BE49-F238E27FC236}">
                <a16:creationId xmlns:a16="http://schemas.microsoft.com/office/drawing/2014/main" id="{1127DEBA-AD15-4743-0CE6-F981E5DBC58D}"/>
              </a:ext>
            </a:extLst>
          </p:cNvPr>
          <p:cNvPicPr>
            <a:picLocks noChangeAspect="1"/>
          </p:cNvPicPr>
          <p:nvPr/>
        </p:nvPicPr>
        <p:blipFill>
          <a:blip r:embed="rId3"/>
          <a:stretch>
            <a:fillRect/>
          </a:stretch>
        </p:blipFill>
        <p:spPr>
          <a:xfrm>
            <a:off x="324104" y="1789176"/>
            <a:ext cx="8057896" cy="4191000"/>
          </a:xfrm>
          <a:prstGeom prst="rect">
            <a:avLst/>
          </a:prstGeom>
        </p:spPr>
      </p:pic>
      <p:sp>
        <p:nvSpPr>
          <p:cNvPr id="6" name="TextBox 5">
            <a:extLst>
              <a:ext uri="{FF2B5EF4-FFF2-40B4-BE49-F238E27FC236}">
                <a16:creationId xmlns:a16="http://schemas.microsoft.com/office/drawing/2014/main" id="{E23F8E57-9B36-17F8-176B-83507767BA72}"/>
              </a:ext>
            </a:extLst>
          </p:cNvPr>
          <p:cNvSpPr txBox="1"/>
          <p:nvPr/>
        </p:nvSpPr>
        <p:spPr>
          <a:xfrm>
            <a:off x="4343400" y="2819400"/>
            <a:ext cx="3886200" cy="1785104"/>
          </a:xfrm>
          <a:prstGeom prst="rect">
            <a:avLst/>
          </a:prstGeom>
          <a:noFill/>
        </p:spPr>
        <p:txBody>
          <a:bodyPr wrap="square" rtlCol="0">
            <a:spAutoFit/>
          </a:bodyPr>
          <a:lstStyle/>
          <a:p>
            <a:r>
              <a:rPr lang="en-US" sz="2200" dirty="0"/>
              <a:t>Salary column pass to the </a:t>
            </a:r>
            <a:r>
              <a:rPr lang="en-US" sz="2200" dirty="0" err="1"/>
              <a:t>emptax</a:t>
            </a:r>
            <a:r>
              <a:rPr lang="en-US" sz="2200" dirty="0"/>
              <a:t> function as a parameter and the function returns the tax value for each person</a:t>
            </a:r>
          </a:p>
        </p:txBody>
      </p:sp>
      <p:cxnSp>
        <p:nvCxnSpPr>
          <p:cNvPr id="8" name="Straight Arrow Connector 7">
            <a:extLst>
              <a:ext uri="{FF2B5EF4-FFF2-40B4-BE49-F238E27FC236}">
                <a16:creationId xmlns:a16="http://schemas.microsoft.com/office/drawing/2014/main" id="{0AB0F1E6-6591-0058-17BF-8591E681EF78}"/>
              </a:ext>
            </a:extLst>
          </p:cNvPr>
          <p:cNvCxnSpPr/>
          <p:nvPr/>
        </p:nvCxnSpPr>
        <p:spPr>
          <a:xfrm flipH="1" flipV="1">
            <a:off x="4343400" y="2286000"/>
            <a:ext cx="457200" cy="53340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84803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Function With Repeat Until Loop</a:t>
            </a:r>
          </a:p>
        </p:txBody>
      </p:sp>
      <p:sp>
        <p:nvSpPr>
          <p:cNvPr id="5" name="Rectangle 4"/>
          <p:cNvSpPr/>
          <p:nvPr/>
        </p:nvSpPr>
        <p:spPr>
          <a:xfrm>
            <a:off x="778319" y="1447800"/>
            <a:ext cx="7603681" cy="3693319"/>
          </a:xfrm>
          <a:prstGeom prst="rect">
            <a:avLst/>
          </a:prstGeom>
        </p:spPr>
        <p:txBody>
          <a:bodyPr wrap="square">
            <a:spAutoFit/>
          </a:bodyPr>
          <a:lstStyle/>
          <a:p>
            <a:r>
              <a:rPr lang="en-US" dirty="0"/>
              <a:t>DELIMITER //</a:t>
            </a:r>
          </a:p>
          <a:p>
            <a:r>
              <a:rPr lang="en-US" dirty="0"/>
              <a:t>CREATE FUNCTION </a:t>
            </a:r>
            <a:r>
              <a:rPr lang="en-US" dirty="0" err="1"/>
              <a:t>CalcIncome</a:t>
            </a:r>
            <a:r>
              <a:rPr lang="en-US" dirty="0"/>
              <a:t> ( </a:t>
            </a:r>
            <a:r>
              <a:rPr lang="en-US" dirty="0" err="1"/>
              <a:t>starting_value</a:t>
            </a:r>
            <a:r>
              <a:rPr lang="en-US" dirty="0"/>
              <a:t> INT )</a:t>
            </a:r>
          </a:p>
          <a:p>
            <a:r>
              <a:rPr lang="en-US" dirty="0"/>
              <a:t>RETURNS INT</a:t>
            </a:r>
          </a:p>
          <a:p>
            <a:r>
              <a:rPr lang="en-US" dirty="0"/>
              <a:t>BEGIN</a:t>
            </a:r>
          </a:p>
          <a:p>
            <a:r>
              <a:rPr lang="en-US" dirty="0"/>
              <a:t>	DECLARE income INT;</a:t>
            </a:r>
          </a:p>
          <a:p>
            <a:r>
              <a:rPr lang="en-US" dirty="0"/>
              <a:t>	SET income = 0;</a:t>
            </a:r>
          </a:p>
          <a:p>
            <a:r>
              <a:rPr lang="en-US" dirty="0"/>
              <a:t>	label1: REPEAT</a:t>
            </a:r>
          </a:p>
          <a:p>
            <a:r>
              <a:rPr lang="en-US" dirty="0"/>
              <a:t>		SET income = income + </a:t>
            </a:r>
            <a:r>
              <a:rPr lang="en-US" dirty="0" err="1"/>
              <a:t>starting_value</a:t>
            </a:r>
            <a:r>
              <a:rPr lang="en-US" dirty="0"/>
              <a:t>;</a:t>
            </a:r>
          </a:p>
          <a:p>
            <a:r>
              <a:rPr lang="en-US" dirty="0"/>
              <a:t>		UNTIL income &gt;= 4000 </a:t>
            </a:r>
          </a:p>
          <a:p>
            <a:r>
              <a:rPr lang="en-US" dirty="0"/>
              <a:t>	END REPEAT label1;</a:t>
            </a:r>
          </a:p>
          <a:p>
            <a:r>
              <a:rPr lang="en-US" dirty="0"/>
              <a:t>	RETURN income;</a:t>
            </a:r>
          </a:p>
          <a:p>
            <a:r>
              <a:rPr lang="en-US" dirty="0"/>
              <a:t>END; //</a:t>
            </a:r>
          </a:p>
          <a:p>
            <a:r>
              <a:rPr lang="en-US" dirty="0"/>
              <a:t>DELIMITER ;</a:t>
            </a:r>
          </a:p>
        </p:txBody>
      </p:sp>
    </p:spTree>
    <p:extLst>
      <p:ext uri="{BB962C8B-B14F-4D97-AF65-F5344CB8AC3E}">
        <p14:creationId xmlns:p14="http://schemas.microsoft.com/office/powerpoint/2010/main" val="3828172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vert="horz" lIns="67500" tIns="35100" rIns="67500" bIns="35100" rtlCol="0" anchor="t" anchorCtr="1">
            <a:normAutofit/>
          </a:bodyPr>
          <a:lstStyle/>
          <a:p>
            <a:pPr defTabSz="336947">
              <a:lnSpc>
                <a:spcPct val="95000"/>
              </a:lnSpc>
              <a:tabLst>
                <a:tab pos="0" algn="l"/>
                <a:tab pos="335756" algn="l"/>
                <a:tab pos="672704" algn="l"/>
                <a:tab pos="1009650" algn="l"/>
                <a:tab pos="1346597" algn="l"/>
                <a:tab pos="1683544" algn="l"/>
                <a:tab pos="2020491" algn="l"/>
                <a:tab pos="2357438" algn="l"/>
                <a:tab pos="2694385" algn="l"/>
                <a:tab pos="3031331" algn="l"/>
                <a:tab pos="3368279" algn="l"/>
                <a:tab pos="3705225" algn="l"/>
                <a:tab pos="4042172" algn="l"/>
                <a:tab pos="4379119" algn="l"/>
                <a:tab pos="4716066" algn="l"/>
                <a:tab pos="5053013" algn="l"/>
                <a:tab pos="5389960" algn="l"/>
                <a:tab pos="5726906" algn="l"/>
                <a:tab pos="6063854" algn="l"/>
                <a:tab pos="6400800" algn="l"/>
                <a:tab pos="6737747" algn="l"/>
              </a:tabLst>
            </a:pPr>
            <a:r>
              <a:rPr lang="en-GB" altLang="en-US" dirty="0"/>
              <a:t>Another Example of Functions</a:t>
            </a:r>
          </a:p>
        </p:txBody>
      </p:sp>
      <p:pic>
        <p:nvPicPr>
          <p:cNvPr id="31747" name="Picture 7"/>
          <p:cNvPicPr>
            <a:picLocks noChangeAspect="1" noChangeArrowheads="1"/>
          </p:cNvPicPr>
          <p:nvPr/>
        </p:nvPicPr>
        <p:blipFill>
          <a:blip r:embed="rId3">
            <a:extLst>
              <a:ext uri="{28A0092B-C50C-407E-A947-70E740481C1C}">
                <a14:useLocalDpi xmlns:a14="http://schemas.microsoft.com/office/drawing/2010/main" val="0"/>
              </a:ext>
            </a:extLst>
          </a:blip>
          <a:srcRect r="2499" b="33932"/>
          <a:stretch>
            <a:fillRect/>
          </a:stretch>
        </p:blipFill>
        <p:spPr bwMode="auto">
          <a:xfrm>
            <a:off x="838200" y="1048870"/>
            <a:ext cx="7524704" cy="4437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vert="horz" lIns="67500" tIns="35100" rIns="67500" bIns="35100" rtlCol="0" anchor="t" anchorCtr="1">
            <a:normAutofit/>
          </a:bodyPr>
          <a:lstStyle/>
          <a:p>
            <a:pPr defTabSz="336947">
              <a:lnSpc>
                <a:spcPct val="95000"/>
              </a:lnSpc>
              <a:tabLst>
                <a:tab pos="0" algn="l"/>
                <a:tab pos="335756" algn="l"/>
                <a:tab pos="672704" algn="l"/>
                <a:tab pos="1009650" algn="l"/>
                <a:tab pos="1346597" algn="l"/>
                <a:tab pos="1683544" algn="l"/>
                <a:tab pos="2020491" algn="l"/>
                <a:tab pos="2357438" algn="l"/>
                <a:tab pos="2694385" algn="l"/>
                <a:tab pos="3031331" algn="l"/>
                <a:tab pos="3368279" algn="l"/>
                <a:tab pos="3705225" algn="l"/>
                <a:tab pos="4042172" algn="l"/>
                <a:tab pos="4379119" algn="l"/>
                <a:tab pos="4716066" algn="l"/>
                <a:tab pos="5053013" algn="l"/>
                <a:tab pos="5389960" algn="l"/>
                <a:tab pos="5726906" algn="l"/>
                <a:tab pos="6063854" algn="l"/>
                <a:tab pos="6400800" algn="l"/>
                <a:tab pos="6737747" algn="l"/>
              </a:tabLst>
            </a:pPr>
            <a:r>
              <a:rPr lang="en-GB" altLang="en-US" dirty="0"/>
              <a:t>Another Example of Functions</a:t>
            </a:r>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t="66068"/>
          <a:stretch>
            <a:fillRect/>
          </a:stretch>
        </p:blipFill>
        <p:spPr bwMode="auto">
          <a:xfrm>
            <a:off x="685800" y="1324094"/>
            <a:ext cx="7772400" cy="229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3A3E-4CC4-1B55-6661-7E4867D9C5A2}"/>
              </a:ext>
            </a:extLst>
          </p:cNvPr>
          <p:cNvSpPr>
            <a:spLocks noGrp="1"/>
          </p:cNvSpPr>
          <p:nvPr>
            <p:ph type="title"/>
          </p:nvPr>
        </p:nvSpPr>
        <p:spPr/>
        <p:txBody>
          <a:bodyPr/>
          <a:lstStyle/>
          <a:p>
            <a:r>
              <a:rPr lang="en-US" dirty="0"/>
              <a:t>VARIABLE Declaration</a:t>
            </a:r>
          </a:p>
        </p:txBody>
      </p:sp>
      <p:sp>
        <p:nvSpPr>
          <p:cNvPr id="3" name="Content Placeholder 2">
            <a:extLst>
              <a:ext uri="{FF2B5EF4-FFF2-40B4-BE49-F238E27FC236}">
                <a16:creationId xmlns:a16="http://schemas.microsoft.com/office/drawing/2014/main" id="{F3243BD2-238E-7011-3AEF-FB85ED1500B9}"/>
              </a:ext>
            </a:extLst>
          </p:cNvPr>
          <p:cNvSpPr>
            <a:spLocks noGrp="1"/>
          </p:cNvSpPr>
          <p:nvPr>
            <p:ph sz="quarter" idx="1"/>
          </p:nvPr>
        </p:nvSpPr>
        <p:spPr/>
        <p:txBody>
          <a:bodyPr>
            <a:normAutofit lnSpcReduction="10000"/>
          </a:bodyPr>
          <a:lstStyle/>
          <a:p>
            <a:r>
              <a:rPr lang="en-US" b="0" i="0" dirty="0">
                <a:solidFill>
                  <a:srgbClr val="2B2A2A"/>
                </a:solidFill>
                <a:effectLst/>
                <a:latin typeface="Open Sans" panose="020B0606030504020204" pitchFamily="34" charset="0"/>
              </a:rPr>
              <a:t>DECLARE </a:t>
            </a:r>
            <a:r>
              <a:rPr lang="en-US" b="0" i="0" dirty="0" err="1">
                <a:solidFill>
                  <a:srgbClr val="2B2A2A"/>
                </a:solidFill>
                <a:effectLst/>
                <a:latin typeface="Open Sans" panose="020B0606030504020204" pitchFamily="34" charset="0"/>
              </a:rPr>
              <a:t>variable_name</a:t>
            </a:r>
            <a:r>
              <a:rPr lang="en-US" b="0" i="0" dirty="0">
                <a:solidFill>
                  <a:srgbClr val="2B2A2A"/>
                </a:solidFill>
                <a:effectLst/>
                <a:latin typeface="Open Sans" panose="020B0606030504020204" pitchFamily="34" charset="0"/>
              </a:rPr>
              <a:t> datatype(size) DEFAULT </a:t>
            </a:r>
            <a:r>
              <a:rPr lang="en-US" b="0" i="0" dirty="0" err="1">
                <a:solidFill>
                  <a:srgbClr val="2B2A2A"/>
                </a:solidFill>
                <a:effectLst/>
                <a:latin typeface="Open Sans" panose="020B0606030504020204" pitchFamily="34" charset="0"/>
              </a:rPr>
              <a:t>default_value</a:t>
            </a:r>
            <a:r>
              <a:rPr lang="en-US" b="0" i="0" dirty="0">
                <a:solidFill>
                  <a:srgbClr val="2B2A2A"/>
                </a:solidFill>
                <a:effectLst/>
                <a:latin typeface="Open Sans" panose="020B0606030504020204" pitchFamily="34" charset="0"/>
              </a:rPr>
              <a:t>; </a:t>
            </a:r>
          </a:p>
          <a:p>
            <a:r>
              <a:rPr lang="en-US" b="0" i="0" dirty="0">
                <a:solidFill>
                  <a:srgbClr val="2B2A2A"/>
                </a:solidFill>
                <a:effectLst/>
                <a:latin typeface="Open Sans" panose="020B0606030504020204" pitchFamily="34" charset="0"/>
              </a:rPr>
              <a:t>Variable naming rules: Identifiers can consist of any alphanumeric characters, plus the characters '_' and '$'. Identifiers can start with any character that is legal in an identifier, including a digit. However, an identifier cannot consist entirely of digits. </a:t>
            </a:r>
          </a:p>
          <a:p>
            <a:r>
              <a:rPr lang="en-US" b="0" i="0" dirty="0">
                <a:solidFill>
                  <a:srgbClr val="2B2A2A"/>
                </a:solidFill>
                <a:effectLst/>
                <a:latin typeface="Open Sans" panose="020B0606030504020204" pitchFamily="34" charset="0"/>
              </a:rPr>
              <a:t>Data </a:t>
            </a:r>
            <a:r>
              <a:rPr lang="en-US" b="0" i="0" dirty="0" err="1">
                <a:solidFill>
                  <a:srgbClr val="2B2A2A"/>
                </a:solidFill>
                <a:effectLst/>
                <a:latin typeface="Open Sans" panose="020B0606030504020204" pitchFamily="34" charset="0"/>
              </a:rPr>
              <a:t>types:A</a:t>
            </a:r>
            <a:r>
              <a:rPr lang="en-US" b="0" i="0" dirty="0">
                <a:solidFill>
                  <a:srgbClr val="2B2A2A"/>
                </a:solidFill>
                <a:effectLst/>
                <a:latin typeface="Open Sans" panose="020B0606030504020204" pitchFamily="34" charset="0"/>
              </a:rPr>
              <a:t> variable can have any MySQL data types. For example: </a:t>
            </a:r>
          </a:p>
          <a:p>
            <a:pPr lvl="1"/>
            <a:r>
              <a:rPr lang="en-US" b="0" i="0" dirty="0">
                <a:solidFill>
                  <a:srgbClr val="2B2A2A"/>
                </a:solidFill>
                <a:effectLst/>
                <a:latin typeface="Open Sans" panose="020B0606030504020204" pitchFamily="34" charset="0"/>
              </a:rPr>
              <a:t>Character: CHAR(n), VARCHAR(n) </a:t>
            </a:r>
          </a:p>
          <a:p>
            <a:pPr lvl="1"/>
            <a:r>
              <a:rPr lang="en-US" b="0" i="0" dirty="0">
                <a:solidFill>
                  <a:srgbClr val="2B2A2A"/>
                </a:solidFill>
                <a:effectLst/>
                <a:latin typeface="Open Sans" panose="020B0606030504020204" pitchFamily="34" charset="0"/>
              </a:rPr>
              <a:t>Number: INT, SMALLINT, DECIMAL(</a:t>
            </a:r>
            <a:r>
              <a:rPr lang="en-US" b="0" i="0" dirty="0" err="1">
                <a:solidFill>
                  <a:srgbClr val="2B2A2A"/>
                </a:solidFill>
                <a:effectLst/>
                <a:latin typeface="Open Sans" panose="020B0606030504020204" pitchFamily="34" charset="0"/>
              </a:rPr>
              <a:t>i,j</a:t>
            </a:r>
            <a:r>
              <a:rPr lang="en-US" b="0" i="0" dirty="0">
                <a:solidFill>
                  <a:srgbClr val="2B2A2A"/>
                </a:solidFill>
                <a:effectLst/>
                <a:latin typeface="Open Sans" panose="020B0606030504020204" pitchFamily="34" charset="0"/>
              </a:rPr>
              <a:t>), DOUBLE </a:t>
            </a:r>
          </a:p>
          <a:p>
            <a:pPr lvl="1"/>
            <a:r>
              <a:rPr lang="en-US" b="0" i="0" dirty="0">
                <a:solidFill>
                  <a:srgbClr val="2B2A2A"/>
                </a:solidFill>
                <a:effectLst/>
                <a:latin typeface="Open Sans" panose="020B0606030504020204" pitchFamily="34" charset="0"/>
              </a:rPr>
              <a:t>Date: DATE, TIME, DATETIME </a:t>
            </a:r>
          </a:p>
          <a:p>
            <a:pPr lvl="1"/>
            <a:r>
              <a:rPr lang="en-US" b="0" i="0" dirty="0">
                <a:solidFill>
                  <a:srgbClr val="2B2A2A"/>
                </a:solidFill>
                <a:effectLst/>
                <a:latin typeface="Open Sans" panose="020B0606030504020204" pitchFamily="34" charset="0"/>
              </a:rPr>
              <a:t>BOOLEAN </a:t>
            </a:r>
          </a:p>
          <a:p>
            <a:pPr lvl="1"/>
            <a:r>
              <a:rPr lang="en-US" b="0" i="0" dirty="0">
                <a:solidFill>
                  <a:srgbClr val="2B2A2A"/>
                </a:solidFill>
                <a:effectLst/>
                <a:latin typeface="Open Sans" panose="020B0606030504020204" pitchFamily="34" charset="0"/>
              </a:rPr>
              <a:t>http://www.mysqltutorial.org/mysql-data-types.aspx</a:t>
            </a:r>
            <a:endParaRPr lang="en-US" dirty="0"/>
          </a:p>
        </p:txBody>
      </p:sp>
    </p:spTree>
    <p:extLst>
      <p:ext uri="{BB962C8B-B14F-4D97-AF65-F5344CB8AC3E}">
        <p14:creationId xmlns:p14="http://schemas.microsoft.com/office/powerpoint/2010/main" val="30771202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9547-5CE5-48EC-58CF-FF1528C2480E}"/>
              </a:ext>
            </a:extLst>
          </p:cNvPr>
          <p:cNvSpPr>
            <a:spLocks noGrp="1"/>
          </p:cNvSpPr>
          <p:nvPr>
            <p:ph type="title"/>
          </p:nvPr>
        </p:nvSpPr>
        <p:spPr/>
        <p:txBody>
          <a:bodyPr/>
          <a:lstStyle/>
          <a:p>
            <a:r>
              <a:rPr lang="en-US" dirty="0"/>
              <a:t>More Function Examples</a:t>
            </a:r>
          </a:p>
        </p:txBody>
      </p:sp>
      <p:pic>
        <p:nvPicPr>
          <p:cNvPr id="5" name="Picture 4">
            <a:extLst>
              <a:ext uri="{FF2B5EF4-FFF2-40B4-BE49-F238E27FC236}">
                <a16:creationId xmlns:a16="http://schemas.microsoft.com/office/drawing/2014/main" id="{4F84AE56-23DC-56AC-D660-29BA96E0DF21}"/>
              </a:ext>
            </a:extLst>
          </p:cNvPr>
          <p:cNvPicPr>
            <a:picLocks noChangeAspect="1"/>
          </p:cNvPicPr>
          <p:nvPr/>
        </p:nvPicPr>
        <p:blipFill rotWithShape="1">
          <a:blip r:embed="rId2"/>
          <a:srcRect l="35000" t="28147" r="24167" b="21482"/>
          <a:stretch/>
        </p:blipFill>
        <p:spPr>
          <a:xfrm>
            <a:off x="1162050" y="1295400"/>
            <a:ext cx="6819900" cy="4732176"/>
          </a:xfrm>
          <a:prstGeom prst="rect">
            <a:avLst/>
          </a:prstGeom>
        </p:spPr>
      </p:pic>
    </p:spTree>
    <p:extLst>
      <p:ext uri="{BB962C8B-B14F-4D97-AF65-F5344CB8AC3E}">
        <p14:creationId xmlns:p14="http://schemas.microsoft.com/office/powerpoint/2010/main" val="163805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980A-30A4-A56D-7FAB-1B09998E4B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EBAD3F-AE8E-389C-4F19-9706B00D1087}"/>
              </a:ext>
            </a:extLst>
          </p:cNvPr>
          <p:cNvSpPr>
            <a:spLocks noGrp="1"/>
          </p:cNvSpPr>
          <p:nvPr>
            <p:ph sz="quarter" idx="1"/>
          </p:nvPr>
        </p:nvSpPr>
        <p:spPr/>
        <p:txBody>
          <a:bodyPr/>
          <a:lstStyle/>
          <a:p>
            <a:endParaRPr lang="en-US"/>
          </a:p>
        </p:txBody>
      </p:sp>
      <p:pic>
        <p:nvPicPr>
          <p:cNvPr id="5" name="Picture 4">
            <a:extLst>
              <a:ext uri="{FF2B5EF4-FFF2-40B4-BE49-F238E27FC236}">
                <a16:creationId xmlns:a16="http://schemas.microsoft.com/office/drawing/2014/main" id="{0353D639-9EC6-48E6-74BF-FD9F4D57D34C}"/>
              </a:ext>
            </a:extLst>
          </p:cNvPr>
          <p:cNvPicPr>
            <a:picLocks noChangeAspect="1"/>
          </p:cNvPicPr>
          <p:nvPr/>
        </p:nvPicPr>
        <p:blipFill rotWithShape="1">
          <a:blip r:embed="rId2"/>
          <a:srcRect l="35000" t="24814" r="24167" b="17407"/>
          <a:stretch/>
        </p:blipFill>
        <p:spPr>
          <a:xfrm>
            <a:off x="838200" y="261191"/>
            <a:ext cx="7655859" cy="6093439"/>
          </a:xfrm>
          <a:prstGeom prst="rect">
            <a:avLst/>
          </a:prstGeom>
        </p:spPr>
      </p:pic>
    </p:spTree>
    <p:extLst>
      <p:ext uri="{BB962C8B-B14F-4D97-AF65-F5344CB8AC3E}">
        <p14:creationId xmlns:p14="http://schemas.microsoft.com/office/powerpoint/2010/main" val="4085953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57AF-CA1A-14D8-BBF6-C2E237D0DB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CBBFF1-B6E4-474E-755D-F2A71B993E5F}"/>
              </a:ext>
            </a:extLst>
          </p:cNvPr>
          <p:cNvSpPr>
            <a:spLocks noGrp="1"/>
          </p:cNvSpPr>
          <p:nvPr>
            <p:ph sz="quarter" idx="1"/>
          </p:nvPr>
        </p:nvSpPr>
        <p:spPr/>
        <p:txBody>
          <a:bodyPr/>
          <a:lstStyle/>
          <a:p>
            <a:endParaRPr lang="en-US" dirty="0"/>
          </a:p>
        </p:txBody>
      </p:sp>
      <p:pic>
        <p:nvPicPr>
          <p:cNvPr id="5" name="Picture 4">
            <a:extLst>
              <a:ext uri="{FF2B5EF4-FFF2-40B4-BE49-F238E27FC236}">
                <a16:creationId xmlns:a16="http://schemas.microsoft.com/office/drawing/2014/main" id="{31DA0E02-58D2-F77D-08AF-7F037C8B1352}"/>
              </a:ext>
            </a:extLst>
          </p:cNvPr>
          <p:cNvPicPr>
            <a:picLocks noChangeAspect="1"/>
          </p:cNvPicPr>
          <p:nvPr/>
        </p:nvPicPr>
        <p:blipFill rotWithShape="1">
          <a:blip r:embed="rId2"/>
          <a:srcRect l="35000" t="18889" r="24167" b="36667"/>
          <a:stretch/>
        </p:blipFill>
        <p:spPr>
          <a:xfrm>
            <a:off x="394447" y="503976"/>
            <a:ext cx="8355106" cy="5115371"/>
          </a:xfrm>
          <a:prstGeom prst="rect">
            <a:avLst/>
          </a:prstGeom>
        </p:spPr>
      </p:pic>
    </p:spTree>
    <p:extLst>
      <p:ext uri="{BB962C8B-B14F-4D97-AF65-F5344CB8AC3E}">
        <p14:creationId xmlns:p14="http://schemas.microsoft.com/office/powerpoint/2010/main" val="11809735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A681-5DF4-36F5-D19B-AE4DD25583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E137E2-9798-CE65-EE9E-6AF51C82C0FB}"/>
              </a:ext>
            </a:extLst>
          </p:cNvPr>
          <p:cNvSpPr>
            <a:spLocks noGrp="1"/>
          </p:cNvSpPr>
          <p:nvPr>
            <p:ph sz="quarter" idx="1"/>
          </p:nvPr>
        </p:nvSpPr>
        <p:spPr/>
        <p:txBody>
          <a:bodyPr/>
          <a:lstStyle/>
          <a:p>
            <a:endParaRPr lang="en-US"/>
          </a:p>
        </p:txBody>
      </p:sp>
      <p:pic>
        <p:nvPicPr>
          <p:cNvPr id="5" name="Picture 4">
            <a:extLst>
              <a:ext uri="{FF2B5EF4-FFF2-40B4-BE49-F238E27FC236}">
                <a16:creationId xmlns:a16="http://schemas.microsoft.com/office/drawing/2014/main" id="{91BC99D1-CAC5-1ADE-D739-88254E8F4EA3}"/>
              </a:ext>
            </a:extLst>
          </p:cNvPr>
          <p:cNvPicPr>
            <a:picLocks noChangeAspect="1"/>
          </p:cNvPicPr>
          <p:nvPr/>
        </p:nvPicPr>
        <p:blipFill rotWithShape="1">
          <a:blip r:embed="rId2"/>
          <a:srcRect l="35000" t="23333" r="24167" b="15926"/>
          <a:stretch/>
        </p:blipFill>
        <p:spPr>
          <a:xfrm>
            <a:off x="685800" y="169532"/>
            <a:ext cx="7467600" cy="6248400"/>
          </a:xfrm>
          <a:prstGeom prst="rect">
            <a:avLst/>
          </a:prstGeom>
        </p:spPr>
      </p:pic>
    </p:spTree>
    <p:extLst>
      <p:ext uri="{BB962C8B-B14F-4D97-AF65-F5344CB8AC3E}">
        <p14:creationId xmlns:p14="http://schemas.microsoft.com/office/powerpoint/2010/main" val="2006864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466850" y="152400"/>
            <a:ext cx="6210300" cy="400050"/>
          </a:xfrm>
        </p:spPr>
        <p:txBody>
          <a:bodyPr rtlCol="0">
            <a:normAutofit fontScale="90000"/>
          </a:bodyPr>
          <a:lstStyle/>
          <a:p>
            <a:pPr>
              <a:defRPr/>
            </a:pPr>
            <a:r>
              <a:rPr lang="en-US" altLang="en-US" dirty="0"/>
              <a:t>SQL Triggers</a:t>
            </a:r>
          </a:p>
        </p:txBody>
      </p:sp>
      <p:sp>
        <p:nvSpPr>
          <p:cNvPr id="35843" name="Rectangle 3"/>
          <p:cNvSpPr>
            <a:spLocks noGrp="1" noChangeArrowheads="1"/>
          </p:cNvSpPr>
          <p:nvPr>
            <p:ph type="body" idx="4294967295"/>
          </p:nvPr>
        </p:nvSpPr>
        <p:spPr bwMode="auto">
          <a:xfrm>
            <a:off x="152400" y="838200"/>
            <a:ext cx="8534400" cy="493636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r>
              <a:rPr lang="en-US" altLang="en-US" sz="2200" dirty="0"/>
              <a:t>To monitor a database and take a corrective action when a condition occurs</a:t>
            </a:r>
          </a:p>
          <a:p>
            <a:pPr lvl="1"/>
            <a:r>
              <a:rPr lang="en-US" altLang="en-US" sz="2200" dirty="0"/>
              <a:t>Examples: </a:t>
            </a:r>
          </a:p>
          <a:p>
            <a:pPr lvl="2"/>
            <a:r>
              <a:rPr lang="en-US" altLang="en-US" sz="2200" dirty="0"/>
              <a:t>Charge $10 overdraft fee if the balance of an account after a withdrawal transaction is less than $500</a:t>
            </a:r>
          </a:p>
          <a:p>
            <a:pPr lvl="2"/>
            <a:r>
              <a:rPr lang="en-US" altLang="en-US" sz="2200" dirty="0"/>
              <a:t>Limit the salary increase of an employee to no more than 5% raise</a:t>
            </a:r>
          </a:p>
          <a:p>
            <a:pPr lvl="2"/>
            <a:endParaRPr lang="en-US" altLang="en-US" sz="2200" dirty="0"/>
          </a:p>
          <a:p>
            <a:pPr>
              <a:buNone/>
            </a:pPr>
            <a:r>
              <a:rPr lang="en-US" altLang="en-US" sz="2200" b="1" dirty="0">
                <a:latin typeface="Courier New" panose="02070309020205020404" pitchFamily="49" charset="0"/>
              </a:rPr>
              <a:t>	CREATE TRIGGER </a:t>
            </a:r>
            <a:r>
              <a:rPr lang="en-US" altLang="en-US" sz="2200" dirty="0">
                <a:latin typeface="Courier New" panose="02070309020205020404" pitchFamily="49" charset="0"/>
              </a:rPr>
              <a:t>trigger-name</a:t>
            </a:r>
            <a:br>
              <a:rPr lang="en-US" altLang="en-US" sz="2200" dirty="0">
                <a:latin typeface="Courier New" panose="02070309020205020404" pitchFamily="49" charset="0"/>
              </a:rPr>
            </a:br>
            <a:r>
              <a:rPr lang="en-US" altLang="en-US" sz="2200" dirty="0">
                <a:latin typeface="Courier New" panose="02070309020205020404" pitchFamily="49" charset="0"/>
              </a:rPr>
              <a:t>	</a:t>
            </a:r>
            <a:r>
              <a:rPr lang="en-US" altLang="en-US" sz="2200" b="1" dirty="0">
                <a:solidFill>
                  <a:srgbClr val="FF0000"/>
                </a:solidFill>
                <a:latin typeface="Courier New" panose="02070309020205020404" pitchFamily="49" charset="0"/>
              </a:rPr>
              <a:t>trigger-time</a:t>
            </a:r>
            <a:r>
              <a:rPr lang="en-US" altLang="en-US" sz="2200" dirty="0">
                <a:latin typeface="Courier New" panose="02070309020205020404" pitchFamily="49" charset="0"/>
              </a:rPr>
              <a:t> </a:t>
            </a:r>
            <a:r>
              <a:rPr lang="en-US" altLang="en-US" sz="2200" b="1" dirty="0">
                <a:solidFill>
                  <a:srgbClr val="FF0000"/>
                </a:solidFill>
                <a:latin typeface="Courier New" panose="02070309020205020404" pitchFamily="49" charset="0"/>
              </a:rPr>
              <a:t>trigger-event</a:t>
            </a:r>
            <a:r>
              <a:rPr lang="en-US" altLang="en-US" sz="2200" dirty="0">
                <a:latin typeface="Courier New" panose="02070309020205020404" pitchFamily="49" charset="0"/>
              </a:rPr>
              <a:t> </a:t>
            </a:r>
            <a:br>
              <a:rPr lang="en-US" altLang="en-US" sz="2200" dirty="0">
                <a:latin typeface="Courier New" panose="02070309020205020404" pitchFamily="49" charset="0"/>
              </a:rPr>
            </a:br>
            <a:r>
              <a:rPr lang="en-US" altLang="en-US" sz="2200" dirty="0">
                <a:latin typeface="Courier New" panose="02070309020205020404" pitchFamily="49" charset="0"/>
              </a:rPr>
              <a:t>	</a:t>
            </a:r>
            <a:r>
              <a:rPr lang="en-US" altLang="en-US" sz="2200" b="1" dirty="0">
                <a:latin typeface="Courier New" panose="02070309020205020404" pitchFamily="49" charset="0"/>
              </a:rPr>
              <a:t>ON </a:t>
            </a:r>
            <a:r>
              <a:rPr lang="en-US" altLang="en-US" sz="2200" dirty="0">
                <a:latin typeface="Courier New" panose="02070309020205020404" pitchFamily="49" charset="0"/>
              </a:rPr>
              <a:t>table-name</a:t>
            </a:r>
            <a:br>
              <a:rPr lang="en-US" altLang="en-US" sz="2200" b="1" dirty="0">
                <a:latin typeface="Courier New" panose="02070309020205020404" pitchFamily="49" charset="0"/>
              </a:rPr>
            </a:br>
            <a:r>
              <a:rPr lang="en-US" altLang="en-US" sz="2200" b="1" dirty="0">
                <a:latin typeface="Courier New" panose="02070309020205020404" pitchFamily="49" charset="0"/>
              </a:rPr>
              <a:t>	FOR EACH ROW</a:t>
            </a:r>
            <a:br>
              <a:rPr lang="en-US" altLang="en-US" sz="2200" b="1" dirty="0">
                <a:latin typeface="Courier New" panose="02070309020205020404" pitchFamily="49" charset="0"/>
              </a:rPr>
            </a:br>
            <a:r>
              <a:rPr lang="en-US" altLang="en-US" sz="2200" b="1" dirty="0">
                <a:latin typeface="Courier New" panose="02070309020205020404" pitchFamily="49" charset="0"/>
              </a:rPr>
              <a:t>		</a:t>
            </a:r>
            <a:r>
              <a:rPr lang="en-US" altLang="en-US" sz="2200" b="1" dirty="0">
                <a:solidFill>
                  <a:srgbClr val="FF0000"/>
                </a:solidFill>
                <a:latin typeface="Courier New" panose="02070309020205020404" pitchFamily="49" charset="0"/>
              </a:rPr>
              <a:t>trigger-action</a:t>
            </a:r>
            <a:r>
              <a:rPr lang="en-US" altLang="en-US" sz="2200" dirty="0">
                <a:latin typeface="Courier New" panose="02070309020205020404" pitchFamily="49" charset="0"/>
              </a:rPr>
              <a:t>; </a:t>
            </a:r>
          </a:p>
          <a:p>
            <a:pPr marL="342900" lvl="1" indent="0">
              <a:buNone/>
            </a:pPr>
            <a:r>
              <a:rPr lang="en-US" altLang="en-US" sz="2200" dirty="0"/>
              <a:t>trigger-time </a:t>
            </a:r>
            <a:r>
              <a:rPr lang="en-US" altLang="en-US" sz="2200" dirty="0">
                <a:sym typeface="Symbol" panose="05050102010706020507" pitchFamily="18" charset="2"/>
              </a:rPr>
              <a:t> {BEFORE, AFTER}</a:t>
            </a:r>
          </a:p>
          <a:p>
            <a:pPr marL="342900" lvl="1" indent="0">
              <a:buNone/>
            </a:pPr>
            <a:r>
              <a:rPr lang="en-US" altLang="en-US" sz="2200" dirty="0">
                <a:sym typeface="Symbol" panose="05050102010706020507" pitchFamily="18" charset="2"/>
              </a:rPr>
              <a:t>trigger-event  {INSERT,DELETE,UPDATE}</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1" y="46038"/>
            <a:ext cx="7924800" cy="792162"/>
          </a:xfrm>
        </p:spPr>
        <p:txBody>
          <a:bodyPr/>
          <a:lstStyle/>
          <a:p>
            <a:r>
              <a:rPr lang="en-US" dirty="0"/>
              <a:t>Triggers</a:t>
            </a:r>
          </a:p>
        </p:txBody>
      </p:sp>
      <p:sp>
        <p:nvSpPr>
          <p:cNvPr id="5" name="Rectangle 4"/>
          <p:cNvSpPr/>
          <p:nvPr/>
        </p:nvSpPr>
        <p:spPr>
          <a:xfrm>
            <a:off x="609601" y="1630362"/>
            <a:ext cx="7216314" cy="4832092"/>
          </a:xfrm>
          <a:prstGeom prst="rect">
            <a:avLst/>
          </a:prstGeom>
        </p:spPr>
        <p:txBody>
          <a:bodyPr wrap="square">
            <a:spAutoFit/>
          </a:bodyPr>
          <a:lstStyle/>
          <a:p>
            <a:r>
              <a:rPr lang="en-US" sz="2200" dirty="0"/>
              <a:t>CREATE</a:t>
            </a:r>
          </a:p>
          <a:p>
            <a:r>
              <a:rPr lang="en-US" sz="2200" dirty="0"/>
              <a:t>    [DEFINER = { user | CURRENT_USER }]</a:t>
            </a:r>
          </a:p>
          <a:p>
            <a:r>
              <a:rPr lang="en-US" sz="2200" dirty="0"/>
              <a:t>    TRIGGER </a:t>
            </a:r>
            <a:r>
              <a:rPr lang="en-US" sz="2200" dirty="0" err="1"/>
              <a:t>trigger_name</a:t>
            </a:r>
            <a:endParaRPr lang="en-US" sz="2200" dirty="0"/>
          </a:p>
          <a:p>
            <a:r>
              <a:rPr lang="en-US" sz="2200" dirty="0"/>
              <a:t>    </a:t>
            </a:r>
            <a:r>
              <a:rPr lang="en-US" sz="2200" dirty="0" err="1"/>
              <a:t>trigger_time</a:t>
            </a:r>
            <a:r>
              <a:rPr lang="en-US" sz="2200" dirty="0"/>
              <a:t> </a:t>
            </a:r>
            <a:r>
              <a:rPr lang="en-US" sz="2200" dirty="0" err="1"/>
              <a:t>trigger_event</a:t>
            </a:r>
            <a:endParaRPr lang="en-US" sz="2200" dirty="0"/>
          </a:p>
          <a:p>
            <a:r>
              <a:rPr lang="en-US" sz="2200" dirty="0"/>
              <a:t>    ON </a:t>
            </a:r>
            <a:r>
              <a:rPr lang="en-US" sz="2200" dirty="0" err="1"/>
              <a:t>tbl_name</a:t>
            </a:r>
            <a:r>
              <a:rPr lang="en-US" sz="2200" dirty="0"/>
              <a:t> FOR EACH ROW</a:t>
            </a:r>
          </a:p>
          <a:p>
            <a:r>
              <a:rPr lang="en-US" sz="2200" dirty="0"/>
              <a:t>    [</a:t>
            </a:r>
            <a:r>
              <a:rPr lang="en-US" sz="2200" dirty="0" err="1"/>
              <a:t>trigger_order</a:t>
            </a:r>
            <a:r>
              <a:rPr lang="en-US" sz="2200" dirty="0"/>
              <a:t>]</a:t>
            </a:r>
          </a:p>
          <a:p>
            <a:r>
              <a:rPr lang="en-US" sz="2200" dirty="0"/>
              <a:t>    </a:t>
            </a:r>
            <a:r>
              <a:rPr lang="en-US" sz="2200" dirty="0" err="1"/>
              <a:t>trigger_body</a:t>
            </a:r>
            <a:endParaRPr lang="en-US" sz="2200" dirty="0"/>
          </a:p>
          <a:p>
            <a:endParaRPr lang="en-US" sz="2200" dirty="0"/>
          </a:p>
          <a:p>
            <a:r>
              <a:rPr lang="en-US" sz="2200" dirty="0" err="1"/>
              <a:t>trigger_time</a:t>
            </a:r>
            <a:r>
              <a:rPr lang="en-US" sz="2200" dirty="0"/>
              <a:t>: { BEFORE | AFTER }</a:t>
            </a:r>
          </a:p>
          <a:p>
            <a:endParaRPr lang="en-US" sz="2200" dirty="0"/>
          </a:p>
          <a:p>
            <a:r>
              <a:rPr lang="en-US" sz="2200" dirty="0" err="1"/>
              <a:t>trigger_event</a:t>
            </a:r>
            <a:r>
              <a:rPr lang="en-US" sz="2200" dirty="0"/>
              <a:t>: { INSERT | UPDATE | DELETE }</a:t>
            </a:r>
          </a:p>
          <a:p>
            <a:endParaRPr lang="en-US" sz="2200" dirty="0"/>
          </a:p>
          <a:p>
            <a:r>
              <a:rPr lang="en-US" sz="2200" dirty="0" err="1"/>
              <a:t>trigger_order</a:t>
            </a:r>
            <a:r>
              <a:rPr lang="en-US" sz="2200" dirty="0"/>
              <a:t>: { FOLLOWS | PRECEDES } </a:t>
            </a:r>
            <a:r>
              <a:rPr lang="en-US" sz="2200" b="1" dirty="0" err="1"/>
              <a:t>other</a:t>
            </a:r>
            <a:r>
              <a:rPr lang="en-US" sz="2200" dirty="0" err="1"/>
              <a:t>_trigger_name</a:t>
            </a:r>
            <a:endParaRPr lang="en-US" sz="2200" dirty="0"/>
          </a:p>
        </p:txBody>
      </p:sp>
      <p:sp>
        <p:nvSpPr>
          <p:cNvPr id="6" name="Content Placeholder 1"/>
          <p:cNvSpPr txBox="1">
            <a:spLocks/>
          </p:cNvSpPr>
          <p:nvPr/>
        </p:nvSpPr>
        <p:spPr>
          <a:xfrm>
            <a:off x="457200" y="838200"/>
            <a:ext cx="7924799" cy="10668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sz="1800" dirty="0"/>
              <a:t>Please see: </a:t>
            </a:r>
            <a:r>
              <a:rPr lang="en-US" sz="1800" dirty="0">
                <a:hlinkClick r:id="rId2"/>
              </a:rPr>
              <a:t>https://dev.mysql.com/doc/refman/8.0/en/create-trigger.html</a:t>
            </a:r>
            <a:endParaRPr lang="en-US" sz="1800" dirty="0"/>
          </a:p>
          <a:p>
            <a:pPr marL="0" indent="0">
              <a:buNone/>
            </a:pPr>
            <a:r>
              <a:rPr lang="en-US" sz="1800" dirty="0"/>
              <a:t> for the complete specification for triggers.</a:t>
            </a:r>
          </a:p>
        </p:txBody>
      </p:sp>
    </p:spTree>
    <p:extLst>
      <p:ext uri="{BB962C8B-B14F-4D97-AF65-F5344CB8AC3E}">
        <p14:creationId xmlns:p14="http://schemas.microsoft.com/office/powerpoint/2010/main" val="20717820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SQL Triggers: An Example</a:t>
            </a:r>
          </a:p>
        </p:txBody>
      </p:sp>
      <p:sp>
        <p:nvSpPr>
          <p:cNvPr id="197637" name="Rectangle 5"/>
          <p:cNvSpPr>
            <a:spLocks noGrp="1" noChangeArrowheads="1"/>
          </p:cNvSpPr>
          <p:nvPr>
            <p:ph idx="1"/>
          </p:nvPr>
        </p:nvSpPr>
        <p:spPr bwMode="auto">
          <a:xfrm>
            <a:off x="558730" y="1098176"/>
            <a:ext cx="7823270" cy="742950"/>
          </a:xfrm>
        </p:spPr>
        <p:txBody>
          <a:bodyPr wrap="square" numCol="1" anchor="t" anchorCtr="0" compatLnSpc="1">
            <a:prstTxWarp prst="textNoShape">
              <a:avLst/>
            </a:prstTxWarp>
            <a:noAutofit/>
          </a:bodyPr>
          <a:lstStyle/>
          <a:p>
            <a:r>
              <a:rPr lang="en-US" altLang="en-US" sz="2200" dirty="0"/>
              <a:t>We want to create a trigger to update the total salary of a department when a new employee is hired</a:t>
            </a:r>
          </a:p>
        </p:txBody>
      </p:sp>
      <p:graphicFrame>
        <p:nvGraphicFramePr>
          <p:cNvPr id="37892" name="Object 4"/>
          <p:cNvGraphicFramePr>
            <a:graphicFrameLocks noChangeAspect="1"/>
          </p:cNvGraphicFramePr>
          <p:nvPr>
            <p:extLst>
              <p:ext uri="{D42A27DB-BD31-4B8C-83A1-F6EECF244321}">
                <p14:modId xmlns:p14="http://schemas.microsoft.com/office/powerpoint/2010/main" val="2283430037"/>
              </p:ext>
            </p:extLst>
          </p:nvPr>
        </p:nvGraphicFramePr>
        <p:xfrm>
          <a:off x="914400" y="2209800"/>
          <a:ext cx="6836576" cy="4114800"/>
        </p:xfrm>
        <a:graphic>
          <a:graphicData uri="http://schemas.openxmlformats.org/presentationml/2006/ole">
            <mc:AlternateContent xmlns:mc="http://schemas.openxmlformats.org/markup-compatibility/2006">
              <mc:Choice xmlns:v="urn:schemas-microsoft-com:vml" Requires="v">
                <p:oleObj name="Bitmap Image" r:id="rId2" imgW="4067743" imgH="2448267" progId="Paint.Picture">
                  <p:embed/>
                </p:oleObj>
              </mc:Choice>
              <mc:Fallback>
                <p:oleObj name="Bitmap Image" r:id="rId2" imgW="4067743" imgH="2448267" progId="Paint.Picture">
                  <p:embed/>
                  <p:pic>
                    <p:nvPicPr>
                      <p:cNvPr id="378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09800"/>
                        <a:ext cx="6836576" cy="4114800"/>
                      </a:xfrm>
                      <a:prstGeom prst="rect">
                        <a:avLst/>
                      </a:prstGeom>
                      <a:noFill/>
                      <a:ln>
                        <a:noFill/>
                      </a:ln>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7637">
                                            <p:txEl>
                                              <p:pRg st="0" end="0"/>
                                            </p:txEl>
                                          </p:spTgt>
                                        </p:tgtEl>
                                        <p:attrNameLst>
                                          <p:attrName>style.visibility</p:attrName>
                                        </p:attrNameLst>
                                      </p:cBhvr>
                                      <p:to>
                                        <p:strVal val="visible"/>
                                      </p:to>
                                    </p:set>
                                    <p:animEffect transition="in" filter="blinds(horizontal)">
                                      <p:cBhvr>
                                        <p:cTn id="7" dur="500"/>
                                        <p:tgtEl>
                                          <p:spTgt spid="1976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7"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607038" y="258463"/>
            <a:ext cx="7081586" cy="400050"/>
          </a:xfrm>
        </p:spPr>
        <p:txBody>
          <a:bodyPr rtlCol="0">
            <a:normAutofit fontScale="90000"/>
          </a:bodyPr>
          <a:lstStyle/>
          <a:p>
            <a:pPr>
              <a:defRPr/>
            </a:pPr>
            <a:r>
              <a:rPr lang="en-US" altLang="en-US" dirty="0"/>
              <a:t>SQL Triggers: An Example – PART 1</a:t>
            </a:r>
          </a:p>
        </p:txBody>
      </p:sp>
      <p:graphicFrame>
        <p:nvGraphicFramePr>
          <p:cNvPr id="198661" name="Object 5"/>
          <p:cNvGraphicFramePr>
            <a:graphicFrameLocks noChangeAspect="1"/>
          </p:cNvGraphicFramePr>
          <p:nvPr>
            <p:extLst>
              <p:ext uri="{D42A27DB-BD31-4B8C-83A1-F6EECF244321}">
                <p14:modId xmlns:p14="http://schemas.microsoft.com/office/powerpoint/2010/main" val="227791438"/>
              </p:ext>
            </p:extLst>
          </p:nvPr>
        </p:nvGraphicFramePr>
        <p:xfrm>
          <a:off x="533400" y="1608847"/>
          <a:ext cx="7929925" cy="2834879"/>
        </p:xfrm>
        <a:graphic>
          <a:graphicData uri="http://schemas.openxmlformats.org/presentationml/2006/ole">
            <mc:AlternateContent xmlns:mc="http://schemas.openxmlformats.org/markup-compatibility/2006">
              <mc:Choice xmlns:v="urn:schemas-microsoft-com:vml" Requires="v">
                <p:oleObj name="Bitmap Image" r:id="rId3" imgW="4580952" imgH="1638529" progId="Paint.Picture">
                  <p:embed/>
                </p:oleObj>
              </mc:Choice>
              <mc:Fallback>
                <p:oleObj name="Bitmap Image" r:id="rId3" imgW="4580952" imgH="1638529" progId="Paint.Picture">
                  <p:embed/>
                  <p:pic>
                    <p:nvPicPr>
                      <p:cNvPr id="19866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08847"/>
                        <a:ext cx="7929925" cy="2834879"/>
                      </a:xfrm>
                      <a:prstGeom prst="rect">
                        <a:avLst/>
                      </a:prstGeom>
                      <a:noFill/>
                      <a:ln>
                        <a:noFill/>
                      </a:ln>
                      <a:effectLst/>
                    </p:spPr>
                  </p:pic>
                </p:oleObj>
              </mc:Fallback>
            </mc:AlternateContent>
          </a:graphicData>
        </a:graphic>
      </p:graphicFrame>
      <p:sp>
        <p:nvSpPr>
          <p:cNvPr id="38916" name="Rectangle 6"/>
          <p:cNvSpPr>
            <a:spLocks noChangeArrowheads="1"/>
          </p:cNvSpPr>
          <p:nvPr/>
        </p:nvSpPr>
        <p:spPr bwMode="auto">
          <a:xfrm>
            <a:off x="533400" y="754535"/>
            <a:ext cx="623887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10000"/>
              </a:spcBef>
              <a:spcAft>
                <a:spcPts val="300"/>
              </a:spcAft>
              <a:buClr>
                <a:srgbClr val="0C7B9C"/>
              </a:buClr>
              <a:buSzPct val="75000"/>
              <a:buFont typeface="Monotype Sorts" pitchFamily="2" charset="2"/>
              <a:buChar char="l"/>
            </a:pPr>
            <a:r>
              <a:rPr lang="en-US" altLang="en-US" sz="1800" dirty="0"/>
              <a:t>Create a trigger to update the total salary of a department when a new employee is hired:</a:t>
            </a:r>
          </a:p>
        </p:txBody>
      </p:sp>
      <p:sp>
        <p:nvSpPr>
          <p:cNvPr id="198663" name="Rectangle 7"/>
          <p:cNvSpPr>
            <a:spLocks noChangeArrowheads="1"/>
          </p:cNvSpPr>
          <p:nvPr/>
        </p:nvSpPr>
        <p:spPr bwMode="auto">
          <a:xfrm>
            <a:off x="607038" y="5336486"/>
            <a:ext cx="7110162" cy="58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lstStyle>
            <a:lvl1pPr marL="342900" indent="-342900">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10000"/>
              </a:spcBef>
              <a:spcAft>
                <a:spcPts val="300"/>
              </a:spcAft>
              <a:buClr>
                <a:srgbClr val="0C7B9C"/>
              </a:buClr>
              <a:buSzPct val="75000"/>
              <a:buFont typeface="Monotype Sorts" pitchFamily="2" charset="2"/>
              <a:buChar char="l"/>
            </a:pPr>
            <a:r>
              <a:rPr lang="en-US" altLang="en-US" sz="2200" dirty="0">
                <a:solidFill>
                  <a:srgbClr val="FF0000"/>
                </a:solidFill>
              </a:rPr>
              <a:t>The keyword “new” refers to the new row inserted</a:t>
            </a:r>
          </a:p>
        </p:txBody>
      </p:sp>
      <p:sp>
        <p:nvSpPr>
          <p:cNvPr id="2" name="Oval 1">
            <a:extLst>
              <a:ext uri="{FF2B5EF4-FFF2-40B4-BE49-F238E27FC236}">
                <a16:creationId xmlns:a16="http://schemas.microsoft.com/office/drawing/2014/main" id="{0D05C4F4-8E95-4EE9-EF8F-BF5C9C5CB95F}"/>
              </a:ext>
            </a:extLst>
          </p:cNvPr>
          <p:cNvSpPr/>
          <p:nvPr/>
        </p:nvSpPr>
        <p:spPr>
          <a:xfrm>
            <a:off x="1219200" y="1676400"/>
            <a:ext cx="41910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86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98663">
                                            <p:txEl>
                                              <p:pRg st="0" end="0"/>
                                            </p:txEl>
                                          </p:spTgt>
                                        </p:tgtEl>
                                        <p:attrNameLst>
                                          <p:attrName>style.visibility</p:attrName>
                                        </p:attrNameLst>
                                      </p:cBhvr>
                                      <p:to>
                                        <p:strVal val="visible"/>
                                      </p:to>
                                    </p:set>
                                    <p:animEffect transition="in" filter="blinds(horizontal)">
                                      <p:cBhvr>
                                        <p:cTn id="11" dur="500"/>
                                        <p:tgtEl>
                                          <p:spTgt spid="1986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533400" y="-453722"/>
            <a:ext cx="7230950" cy="1762127"/>
          </a:xfrm>
        </p:spPr>
        <p:txBody>
          <a:bodyPr rtlCol="0">
            <a:normAutofit/>
          </a:bodyPr>
          <a:lstStyle/>
          <a:p>
            <a:pPr>
              <a:defRPr/>
            </a:pPr>
            <a:r>
              <a:rPr lang="en-US" altLang="en-US" dirty="0"/>
              <a:t>SQL Triggers: An Example – Part 2</a:t>
            </a:r>
          </a:p>
        </p:txBody>
      </p:sp>
      <p:graphicFrame>
        <p:nvGraphicFramePr>
          <p:cNvPr id="40963" name="Object 4"/>
          <p:cNvGraphicFramePr>
            <a:graphicFrameLocks noChangeAspect="1"/>
          </p:cNvGraphicFramePr>
          <p:nvPr>
            <p:extLst>
              <p:ext uri="{D42A27DB-BD31-4B8C-83A1-F6EECF244321}">
                <p14:modId xmlns:p14="http://schemas.microsoft.com/office/powerpoint/2010/main" val="3902233221"/>
              </p:ext>
            </p:extLst>
          </p:nvPr>
        </p:nvGraphicFramePr>
        <p:xfrm>
          <a:off x="615895" y="751497"/>
          <a:ext cx="7667491" cy="5697905"/>
        </p:xfrm>
        <a:graphic>
          <a:graphicData uri="http://schemas.openxmlformats.org/presentationml/2006/ole">
            <mc:AlternateContent xmlns:mc="http://schemas.openxmlformats.org/markup-compatibility/2006">
              <mc:Choice xmlns:v="urn:schemas-microsoft-com:vml" Requires="v">
                <p:oleObj name="Bitmap Image" r:id="rId3" imgW="5896798" imgH="4382112" progId="Paint.Picture">
                  <p:embed/>
                </p:oleObj>
              </mc:Choice>
              <mc:Fallback>
                <p:oleObj name="Bitmap Image" r:id="rId3" imgW="5896798" imgH="4382112" progId="Paint.Picture">
                  <p:embed/>
                  <p:pic>
                    <p:nvPicPr>
                      <p:cNvPr id="4096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895" y="751497"/>
                        <a:ext cx="7667491" cy="5697905"/>
                      </a:xfrm>
                      <a:prstGeom prst="rect">
                        <a:avLst/>
                      </a:prstGeom>
                      <a:noFill/>
                      <a:ln>
                        <a:noFill/>
                      </a:ln>
                      <a:effectLst/>
                    </p:spPr>
                  </p:pic>
                </p:oleObj>
              </mc:Fallback>
            </mc:AlternateContent>
          </a:graphicData>
        </a:graphic>
      </p:graphicFrame>
      <p:sp>
        <p:nvSpPr>
          <p:cNvPr id="40964" name="Line 5"/>
          <p:cNvSpPr>
            <a:spLocks noChangeShapeType="1"/>
          </p:cNvSpPr>
          <p:nvPr/>
        </p:nvSpPr>
        <p:spPr bwMode="auto">
          <a:xfrm flipH="1">
            <a:off x="3486150" y="3600450"/>
            <a:ext cx="457200" cy="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nchor="ctr">
            <a:spAutoFit/>
          </a:bodyPr>
          <a:lstStyle/>
          <a:p>
            <a:endParaRPr lang="en-US" sz="1350"/>
          </a:p>
        </p:txBody>
      </p:sp>
      <p:sp>
        <p:nvSpPr>
          <p:cNvPr id="40965" name="Text Box 6"/>
          <p:cNvSpPr txBox="1">
            <a:spLocks noChangeArrowheads="1"/>
          </p:cNvSpPr>
          <p:nvPr/>
        </p:nvSpPr>
        <p:spPr bwMode="auto">
          <a:xfrm>
            <a:off x="3829049" y="3429000"/>
            <a:ext cx="4476749" cy="62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866" tIns="33338" rIns="67866" bIns="333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spcBef>
                <a:spcPct val="50000"/>
              </a:spcBef>
              <a:spcAft>
                <a:spcPts val="300"/>
              </a:spcAft>
              <a:buClr>
                <a:srgbClr val="0C7B9C"/>
              </a:buClr>
              <a:buSzPct val="70000"/>
            </a:pPr>
            <a:r>
              <a:rPr lang="en-US" altLang="en-US" sz="1800" dirty="0" err="1">
                <a:solidFill>
                  <a:srgbClr val="FF0000"/>
                </a:solidFill>
              </a:rPr>
              <a:t>Totalsalary</a:t>
            </a:r>
            <a:r>
              <a:rPr lang="en-US" altLang="en-US" sz="1800" dirty="0">
                <a:solidFill>
                  <a:srgbClr val="FF0000"/>
                </a:solidFill>
              </a:rPr>
              <a:t> of department 1 increases by 90000</a:t>
            </a:r>
          </a:p>
        </p:txBody>
      </p:sp>
      <p:sp>
        <p:nvSpPr>
          <p:cNvPr id="40966" name="Text Box 8"/>
          <p:cNvSpPr txBox="1">
            <a:spLocks noChangeArrowheads="1"/>
          </p:cNvSpPr>
          <p:nvPr/>
        </p:nvSpPr>
        <p:spPr bwMode="auto">
          <a:xfrm>
            <a:off x="3943350" y="4953000"/>
            <a:ext cx="4133850" cy="34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866" tIns="33338" rIns="67866" bIns="333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spcBef>
                <a:spcPct val="50000"/>
              </a:spcBef>
              <a:spcAft>
                <a:spcPts val="300"/>
              </a:spcAft>
              <a:buClr>
                <a:srgbClr val="0C7B9C"/>
              </a:buClr>
              <a:buSzPct val="70000"/>
            </a:pPr>
            <a:r>
              <a:rPr lang="en-US" altLang="en-US" sz="1800" dirty="0" err="1">
                <a:solidFill>
                  <a:srgbClr val="FF0000"/>
                </a:solidFill>
              </a:rPr>
              <a:t>totalsalary</a:t>
            </a:r>
            <a:r>
              <a:rPr lang="en-US" altLang="en-US" sz="1800" dirty="0">
                <a:solidFill>
                  <a:srgbClr val="FF0000"/>
                </a:solidFill>
              </a:rPr>
              <a:t> did not change, why?</a:t>
            </a:r>
          </a:p>
        </p:txBody>
      </p:sp>
      <p:sp>
        <p:nvSpPr>
          <p:cNvPr id="2" name="Text Box 8">
            <a:extLst>
              <a:ext uri="{FF2B5EF4-FFF2-40B4-BE49-F238E27FC236}">
                <a16:creationId xmlns:a16="http://schemas.microsoft.com/office/drawing/2014/main" id="{DF1875D5-E52F-FEBD-A798-E6A96CDC8DE2}"/>
              </a:ext>
            </a:extLst>
          </p:cNvPr>
          <p:cNvSpPr txBox="1">
            <a:spLocks noChangeArrowheads="1"/>
          </p:cNvSpPr>
          <p:nvPr/>
        </p:nvSpPr>
        <p:spPr bwMode="auto">
          <a:xfrm>
            <a:off x="4000498" y="5934340"/>
            <a:ext cx="4133850" cy="34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7866" tIns="33338" rIns="67866" bIns="333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spcBef>
                <a:spcPct val="50000"/>
              </a:spcBef>
              <a:spcAft>
                <a:spcPts val="300"/>
              </a:spcAft>
              <a:buClr>
                <a:srgbClr val="0C7B9C"/>
              </a:buClr>
              <a:buSzPct val="70000"/>
            </a:pPr>
            <a:r>
              <a:rPr lang="en-US" altLang="en-US" sz="1800" dirty="0">
                <a:solidFill>
                  <a:srgbClr val="FF0000"/>
                </a:solidFill>
              </a:rPr>
              <a:t>To remove the trigger</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381000" y="-381000"/>
            <a:ext cx="8153400" cy="2095500"/>
          </a:xfrm>
        </p:spPr>
        <p:txBody>
          <a:bodyPr rtlCol="0">
            <a:normAutofit/>
          </a:bodyPr>
          <a:lstStyle/>
          <a:p>
            <a:pPr>
              <a:defRPr/>
            </a:pPr>
            <a:r>
              <a:rPr lang="en-US" altLang="en-US" dirty="0"/>
              <a:t>SQL Triggers: Another Example – Part 3</a:t>
            </a:r>
          </a:p>
        </p:txBody>
      </p:sp>
      <p:sp>
        <p:nvSpPr>
          <p:cNvPr id="43011" name="Rectangle 3"/>
          <p:cNvSpPr>
            <a:spLocks noGrp="1" noChangeArrowheads="1"/>
          </p:cNvSpPr>
          <p:nvPr>
            <p:ph type="body" idx="4294967295"/>
          </p:nvPr>
        </p:nvSpPr>
        <p:spPr bwMode="auto">
          <a:xfrm>
            <a:off x="381000" y="1066800"/>
            <a:ext cx="8153400" cy="3886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2200" dirty="0"/>
              <a:t>A trigger to update the total salary of a department when an employee tuple is modified:</a:t>
            </a:r>
          </a:p>
          <a:p>
            <a:pPr>
              <a:buNone/>
            </a:pPr>
            <a:endParaRPr lang="en-US" altLang="en-US" dirty="0">
              <a:latin typeface="Courier New" panose="02070309020205020404" pitchFamily="49" charset="0"/>
            </a:endParaRPr>
          </a:p>
          <a:p>
            <a:pPr>
              <a:buNone/>
            </a:pPr>
            <a:endParaRPr lang="en-US" altLang="en-US" sz="1200" dirty="0">
              <a:latin typeface="Courier New" panose="02070309020205020404" pitchFamily="49" charset="0"/>
            </a:endParaRPr>
          </a:p>
        </p:txBody>
      </p:sp>
      <p:graphicFrame>
        <p:nvGraphicFramePr>
          <p:cNvPr id="43012" name="Object 8"/>
          <p:cNvGraphicFramePr>
            <a:graphicFrameLocks noChangeAspect="1"/>
          </p:cNvGraphicFramePr>
          <p:nvPr>
            <p:extLst>
              <p:ext uri="{D42A27DB-BD31-4B8C-83A1-F6EECF244321}">
                <p14:modId xmlns:p14="http://schemas.microsoft.com/office/powerpoint/2010/main" val="2419373186"/>
              </p:ext>
            </p:extLst>
          </p:nvPr>
        </p:nvGraphicFramePr>
        <p:xfrm>
          <a:off x="638678" y="2132815"/>
          <a:ext cx="7922616" cy="3734585"/>
        </p:xfrm>
        <a:graphic>
          <a:graphicData uri="http://schemas.openxmlformats.org/presentationml/2006/ole">
            <mc:AlternateContent xmlns:mc="http://schemas.openxmlformats.org/markup-compatibility/2006">
              <mc:Choice xmlns:v="urn:schemas-microsoft-com:vml" Requires="v">
                <p:oleObj name="Bitmap Image" r:id="rId3" imgW="4638095" imgH="2038095" progId="Paint.Picture">
                  <p:embed/>
                </p:oleObj>
              </mc:Choice>
              <mc:Fallback>
                <p:oleObj name="Bitmap Image" r:id="rId3" imgW="4638095" imgH="2038095" progId="Paint.Picture">
                  <p:embed/>
                  <p:pic>
                    <p:nvPicPr>
                      <p:cNvPr id="4301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78" y="2132815"/>
                        <a:ext cx="7922616" cy="3734585"/>
                      </a:xfrm>
                      <a:prstGeom prst="rect">
                        <a:avLst/>
                      </a:prstGeom>
                      <a:noFill/>
                      <a:ln>
                        <a:noFill/>
                      </a:ln>
                      <a:effectLst/>
                    </p:spPr>
                  </p:pic>
                </p:oleObj>
              </mc:Fallback>
            </mc:AlternateContent>
          </a:graphicData>
        </a:graphic>
      </p:graphicFrame>
      <p:sp>
        <p:nvSpPr>
          <p:cNvPr id="2" name="Oval 1">
            <a:extLst>
              <a:ext uri="{FF2B5EF4-FFF2-40B4-BE49-F238E27FC236}">
                <a16:creationId xmlns:a16="http://schemas.microsoft.com/office/drawing/2014/main" id="{78F8DB30-B244-0039-171D-6A0151CFE835}"/>
              </a:ext>
            </a:extLst>
          </p:cNvPr>
          <p:cNvSpPr/>
          <p:nvPr/>
        </p:nvSpPr>
        <p:spPr>
          <a:xfrm>
            <a:off x="1295400" y="2171700"/>
            <a:ext cx="41910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1B84-B212-A333-55D8-A9CDC6100A9C}"/>
              </a:ext>
            </a:extLst>
          </p:cNvPr>
          <p:cNvSpPr>
            <a:spLocks noGrp="1"/>
          </p:cNvSpPr>
          <p:nvPr>
            <p:ph type="title"/>
          </p:nvPr>
        </p:nvSpPr>
        <p:spPr/>
        <p:txBody>
          <a:bodyPr/>
          <a:lstStyle/>
          <a:p>
            <a:r>
              <a:rPr lang="en-US" dirty="0"/>
              <a:t>Variable Examples</a:t>
            </a:r>
          </a:p>
        </p:txBody>
      </p:sp>
      <p:sp>
        <p:nvSpPr>
          <p:cNvPr id="3" name="Content Placeholder 2">
            <a:extLst>
              <a:ext uri="{FF2B5EF4-FFF2-40B4-BE49-F238E27FC236}">
                <a16:creationId xmlns:a16="http://schemas.microsoft.com/office/drawing/2014/main" id="{6DB8BBAB-AACF-6054-5748-C030FADF4B86}"/>
              </a:ext>
            </a:extLst>
          </p:cNvPr>
          <p:cNvSpPr>
            <a:spLocks noGrp="1"/>
          </p:cNvSpPr>
          <p:nvPr>
            <p:ph sz="quarter" idx="1"/>
          </p:nvPr>
        </p:nvSpPr>
        <p:spPr/>
        <p:txBody>
          <a:bodyPr/>
          <a:lstStyle/>
          <a:p>
            <a:r>
              <a:rPr lang="en-US" b="0" i="0" dirty="0">
                <a:solidFill>
                  <a:srgbClr val="2B2A2A"/>
                </a:solidFill>
                <a:effectLst/>
                <a:latin typeface="Open Sans" panose="020B0606030504020204" pitchFamily="34" charset="0"/>
              </a:rPr>
              <a:t>DECLARE x, y INT DEFAULT 0; </a:t>
            </a:r>
          </a:p>
          <a:p>
            <a:r>
              <a:rPr lang="en-US" b="0" i="0" dirty="0">
                <a:solidFill>
                  <a:srgbClr val="2B2A2A"/>
                </a:solidFill>
                <a:effectLst/>
                <a:latin typeface="Open Sans" panose="020B0606030504020204" pitchFamily="34" charset="0"/>
              </a:rPr>
              <a:t>DECLARE today TIMESTAMP DEFAULT CURRENT_DATE; </a:t>
            </a:r>
          </a:p>
          <a:p>
            <a:r>
              <a:rPr lang="en-US" b="0" i="0" dirty="0">
                <a:solidFill>
                  <a:srgbClr val="2B2A2A"/>
                </a:solidFill>
                <a:effectLst/>
                <a:latin typeface="Open Sans" panose="020B0606030504020204" pitchFamily="34" charset="0"/>
              </a:rPr>
              <a:t>DECLARE </a:t>
            </a:r>
            <a:r>
              <a:rPr lang="en-US" b="0" i="0" dirty="0" err="1">
                <a:solidFill>
                  <a:srgbClr val="2B2A2A"/>
                </a:solidFill>
                <a:effectLst/>
                <a:latin typeface="Open Sans" panose="020B0606030504020204" pitchFamily="34" charset="0"/>
              </a:rPr>
              <a:t>ename</a:t>
            </a:r>
            <a:r>
              <a:rPr lang="en-US" b="0" i="0" dirty="0">
                <a:solidFill>
                  <a:srgbClr val="2B2A2A"/>
                </a:solidFill>
                <a:effectLst/>
                <a:latin typeface="Open Sans" panose="020B0606030504020204" pitchFamily="34" charset="0"/>
              </a:rPr>
              <a:t> VARCHAR(50); </a:t>
            </a:r>
          </a:p>
          <a:p>
            <a:r>
              <a:rPr lang="en-US" b="0" i="0" dirty="0">
                <a:solidFill>
                  <a:srgbClr val="2B2A2A"/>
                </a:solidFill>
                <a:effectLst/>
                <a:latin typeface="Open Sans" panose="020B0606030504020204" pitchFamily="34" charset="0"/>
              </a:rPr>
              <a:t>DECLARE </a:t>
            </a:r>
            <a:r>
              <a:rPr lang="en-US" b="0" i="0" dirty="0" err="1">
                <a:solidFill>
                  <a:srgbClr val="2B2A2A"/>
                </a:solidFill>
                <a:effectLst/>
                <a:latin typeface="Open Sans" panose="020B0606030504020204" pitchFamily="34" charset="0"/>
              </a:rPr>
              <a:t>no_more_rows</a:t>
            </a:r>
            <a:r>
              <a:rPr lang="en-US" b="0" i="0" dirty="0">
                <a:solidFill>
                  <a:srgbClr val="2B2A2A"/>
                </a:solidFill>
                <a:effectLst/>
                <a:latin typeface="Open Sans" panose="020B0606030504020204" pitchFamily="34" charset="0"/>
              </a:rPr>
              <a:t> BOOLEAN; </a:t>
            </a:r>
          </a:p>
          <a:p>
            <a:r>
              <a:rPr lang="en-US" b="0" i="0" dirty="0">
                <a:solidFill>
                  <a:srgbClr val="2B2A2A"/>
                </a:solidFill>
                <a:effectLst/>
                <a:latin typeface="Open Sans" panose="020B0606030504020204" pitchFamily="34" charset="0"/>
              </a:rPr>
              <a:t>SET </a:t>
            </a:r>
            <a:r>
              <a:rPr lang="en-US" b="0" i="0" dirty="0" err="1">
                <a:solidFill>
                  <a:srgbClr val="2B2A2A"/>
                </a:solidFill>
                <a:effectLst/>
                <a:latin typeface="Open Sans" panose="020B0606030504020204" pitchFamily="34" charset="0"/>
              </a:rPr>
              <a:t>no_more_rows</a:t>
            </a:r>
            <a:r>
              <a:rPr lang="en-US" b="0" i="0" dirty="0">
                <a:solidFill>
                  <a:srgbClr val="2B2A2A"/>
                </a:solidFill>
                <a:effectLst/>
                <a:latin typeface="Open Sans" panose="020B0606030504020204" pitchFamily="34" charset="0"/>
              </a:rPr>
              <a:t> = TRUE;</a:t>
            </a:r>
            <a:endParaRPr lang="en-US" dirty="0"/>
          </a:p>
        </p:txBody>
      </p:sp>
    </p:spTree>
    <p:extLst>
      <p:ext uri="{BB962C8B-B14F-4D97-AF65-F5344CB8AC3E}">
        <p14:creationId xmlns:p14="http://schemas.microsoft.com/office/powerpoint/2010/main" val="3440320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52400" y="-381000"/>
            <a:ext cx="7337201" cy="1519707"/>
          </a:xfrm>
        </p:spPr>
        <p:txBody>
          <a:bodyPr rtlCol="0">
            <a:normAutofit/>
          </a:bodyPr>
          <a:lstStyle/>
          <a:p>
            <a:pPr>
              <a:defRPr/>
            </a:pPr>
            <a:r>
              <a:rPr lang="en-US" altLang="en-US" dirty="0"/>
              <a:t>SQL Triggers: An Example – Part 4</a:t>
            </a:r>
          </a:p>
        </p:txBody>
      </p:sp>
      <p:graphicFrame>
        <p:nvGraphicFramePr>
          <p:cNvPr id="45059" name="Object 5"/>
          <p:cNvGraphicFramePr>
            <a:graphicFrameLocks noChangeAspect="1"/>
          </p:cNvGraphicFramePr>
          <p:nvPr>
            <p:extLst>
              <p:ext uri="{D42A27DB-BD31-4B8C-83A1-F6EECF244321}">
                <p14:modId xmlns:p14="http://schemas.microsoft.com/office/powerpoint/2010/main" val="1579204114"/>
              </p:ext>
            </p:extLst>
          </p:nvPr>
        </p:nvGraphicFramePr>
        <p:xfrm>
          <a:off x="457200" y="838200"/>
          <a:ext cx="5662110" cy="5712396"/>
        </p:xfrm>
        <a:graphic>
          <a:graphicData uri="http://schemas.openxmlformats.org/presentationml/2006/ole">
            <mc:AlternateContent xmlns:mc="http://schemas.openxmlformats.org/markup-compatibility/2006">
              <mc:Choice xmlns:v="urn:schemas-microsoft-com:vml" Requires="v">
                <p:oleObj name="Bitmap Image" r:id="rId3" imgW="4334480" imgH="4371429" progId="Paint.Picture">
                  <p:embed/>
                </p:oleObj>
              </mc:Choice>
              <mc:Fallback>
                <p:oleObj name="Bitmap Image" r:id="rId3" imgW="4334480" imgH="4371429" progId="Paint.Picture">
                  <p:embed/>
                  <p:pic>
                    <p:nvPicPr>
                      <p:cNvPr id="4505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838200"/>
                        <a:ext cx="5662110" cy="5712396"/>
                      </a:xfrm>
                      <a:prstGeom prst="rect">
                        <a:avLst/>
                      </a:prstGeom>
                      <a:noFill/>
                      <a:ln>
                        <a:noFill/>
                      </a:ln>
                      <a:effectLst/>
                    </p:spPr>
                  </p:pic>
                </p:oleObj>
              </mc:Fallback>
            </mc:AlternateContent>
          </a:graphicData>
        </a:graphic>
      </p:graphicFrame>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457200" y="304800"/>
            <a:ext cx="7848600" cy="400050"/>
          </a:xfrm>
        </p:spPr>
        <p:txBody>
          <a:bodyPr rtlCol="0">
            <a:normAutofit fontScale="90000"/>
          </a:bodyPr>
          <a:lstStyle/>
          <a:p>
            <a:pPr>
              <a:defRPr/>
            </a:pPr>
            <a:r>
              <a:rPr lang="en-US" altLang="en-US" dirty="0"/>
              <a:t>SQL Triggers: Another Example – Part 5</a:t>
            </a:r>
          </a:p>
        </p:txBody>
      </p:sp>
      <p:sp>
        <p:nvSpPr>
          <p:cNvPr id="47107" name="Rectangle 3"/>
          <p:cNvSpPr>
            <a:spLocks noGrp="1" noChangeArrowheads="1"/>
          </p:cNvSpPr>
          <p:nvPr>
            <p:ph type="body" idx="4294967295"/>
          </p:nvPr>
        </p:nvSpPr>
        <p:spPr bwMode="auto">
          <a:xfrm>
            <a:off x="800234" y="914400"/>
            <a:ext cx="7657966" cy="3886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2200" dirty="0"/>
              <a:t>A trigger to update the total salary of a department when an employee tuple is deleted:</a:t>
            </a:r>
          </a:p>
          <a:p>
            <a:pPr>
              <a:buNone/>
            </a:pPr>
            <a:endParaRPr lang="en-US" altLang="en-US" dirty="0">
              <a:latin typeface="Courier New" panose="02070309020205020404" pitchFamily="49" charset="0"/>
            </a:endParaRPr>
          </a:p>
          <a:p>
            <a:pPr>
              <a:buNone/>
            </a:pPr>
            <a:endParaRPr lang="en-US" altLang="en-US" sz="1200" dirty="0">
              <a:latin typeface="Courier New" panose="02070309020205020404" pitchFamily="49" charset="0"/>
            </a:endParaRPr>
          </a:p>
        </p:txBody>
      </p:sp>
      <p:graphicFrame>
        <p:nvGraphicFramePr>
          <p:cNvPr id="206853" name="Object 5"/>
          <p:cNvGraphicFramePr>
            <a:graphicFrameLocks noChangeAspect="1"/>
          </p:cNvGraphicFramePr>
          <p:nvPr>
            <p:extLst>
              <p:ext uri="{D42A27DB-BD31-4B8C-83A1-F6EECF244321}">
                <p14:modId xmlns:p14="http://schemas.microsoft.com/office/powerpoint/2010/main" val="94402597"/>
              </p:ext>
            </p:extLst>
          </p:nvPr>
        </p:nvGraphicFramePr>
        <p:xfrm>
          <a:off x="457200" y="1990725"/>
          <a:ext cx="8188638" cy="2876550"/>
        </p:xfrm>
        <a:graphic>
          <a:graphicData uri="http://schemas.openxmlformats.org/presentationml/2006/ole">
            <mc:AlternateContent xmlns:mc="http://schemas.openxmlformats.org/markup-compatibility/2006">
              <mc:Choice xmlns:v="urn:schemas-microsoft-com:vml" Requires="v">
                <p:oleObj name="Bitmap Image" r:id="rId3" imgW="4610744" imgH="1619476" progId="Paint.Picture">
                  <p:embed/>
                </p:oleObj>
              </mc:Choice>
              <mc:Fallback>
                <p:oleObj name="Bitmap Image" r:id="rId3" imgW="4610744" imgH="1619476" progId="Paint.Picture">
                  <p:embed/>
                  <p:pic>
                    <p:nvPicPr>
                      <p:cNvPr id="20685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90725"/>
                        <a:ext cx="8188638" cy="2876550"/>
                      </a:xfrm>
                      <a:prstGeom prst="rect">
                        <a:avLst/>
                      </a:prstGeom>
                      <a:noFill/>
                      <a:ln>
                        <a:noFill/>
                      </a:ln>
                      <a:effectLst/>
                    </p:spPr>
                  </p:pic>
                </p:oleObj>
              </mc:Fallback>
            </mc:AlternateContent>
          </a:graphicData>
        </a:graphic>
      </p:graphicFrame>
      <p:sp>
        <p:nvSpPr>
          <p:cNvPr id="2" name="Oval 1">
            <a:extLst>
              <a:ext uri="{FF2B5EF4-FFF2-40B4-BE49-F238E27FC236}">
                <a16:creationId xmlns:a16="http://schemas.microsoft.com/office/drawing/2014/main" id="{2098AE9A-B120-C06C-40CB-044C4913E774}"/>
              </a:ext>
            </a:extLst>
          </p:cNvPr>
          <p:cNvSpPr/>
          <p:nvPr/>
        </p:nvSpPr>
        <p:spPr>
          <a:xfrm>
            <a:off x="1219200" y="2133600"/>
            <a:ext cx="41910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68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228600" y="228600"/>
            <a:ext cx="7620000" cy="400050"/>
          </a:xfrm>
        </p:spPr>
        <p:txBody>
          <a:bodyPr rtlCol="0">
            <a:normAutofit fontScale="90000"/>
          </a:bodyPr>
          <a:lstStyle/>
          <a:p>
            <a:pPr>
              <a:defRPr/>
            </a:pPr>
            <a:r>
              <a:rPr lang="en-US" altLang="en-US" dirty="0"/>
              <a:t>SQL Triggers: Another Example – Part 6</a:t>
            </a:r>
          </a:p>
        </p:txBody>
      </p:sp>
      <p:graphicFrame>
        <p:nvGraphicFramePr>
          <p:cNvPr id="49155" name="Object 6"/>
          <p:cNvGraphicFramePr>
            <a:graphicFrameLocks noChangeAspect="1"/>
          </p:cNvGraphicFramePr>
          <p:nvPr>
            <p:extLst>
              <p:ext uri="{D42A27DB-BD31-4B8C-83A1-F6EECF244321}">
                <p14:modId xmlns:p14="http://schemas.microsoft.com/office/powerpoint/2010/main" val="3922622571"/>
              </p:ext>
            </p:extLst>
          </p:nvPr>
        </p:nvGraphicFramePr>
        <p:xfrm>
          <a:off x="191621" y="992841"/>
          <a:ext cx="8466560" cy="1981200"/>
        </p:xfrm>
        <a:graphic>
          <a:graphicData uri="http://schemas.openxmlformats.org/presentationml/2006/ole">
            <mc:AlternateContent xmlns:mc="http://schemas.openxmlformats.org/markup-compatibility/2006">
              <mc:Choice xmlns:v="urn:schemas-microsoft-com:vml" Requires="v">
                <p:oleObj name="Bitmap Image" r:id="rId3" imgW="6552381" imgH="1533739" progId="Paint.Picture">
                  <p:embed/>
                </p:oleObj>
              </mc:Choice>
              <mc:Fallback>
                <p:oleObj name="Bitmap Image" r:id="rId3" imgW="6552381" imgH="1533739" progId="Paint.Picture">
                  <p:embed/>
                  <p:pic>
                    <p:nvPicPr>
                      <p:cNvPr id="49155"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21" y="992841"/>
                        <a:ext cx="8466560" cy="1981200"/>
                      </a:xfrm>
                      <a:prstGeom prst="rect">
                        <a:avLst/>
                      </a:prstGeom>
                      <a:noFill/>
                      <a:ln>
                        <a:noFill/>
                      </a:ln>
                      <a:effectLst/>
                    </p:spPr>
                  </p:pic>
                </p:oleObj>
              </mc:Fallback>
            </mc:AlternateContent>
          </a:graphicData>
        </a:graphic>
      </p:graphicFrame>
      <p:graphicFrame>
        <p:nvGraphicFramePr>
          <p:cNvPr id="208903" name="Object 7"/>
          <p:cNvGraphicFramePr>
            <a:graphicFrameLocks noChangeAspect="1"/>
          </p:cNvGraphicFramePr>
          <p:nvPr>
            <p:extLst>
              <p:ext uri="{D42A27DB-BD31-4B8C-83A1-F6EECF244321}">
                <p14:modId xmlns:p14="http://schemas.microsoft.com/office/powerpoint/2010/main" val="4284372377"/>
              </p:ext>
            </p:extLst>
          </p:nvPr>
        </p:nvGraphicFramePr>
        <p:xfrm>
          <a:off x="251012" y="3338232"/>
          <a:ext cx="5235388" cy="2948734"/>
        </p:xfrm>
        <a:graphic>
          <a:graphicData uri="http://schemas.openxmlformats.org/presentationml/2006/ole">
            <mc:AlternateContent xmlns:mc="http://schemas.openxmlformats.org/markup-compatibility/2006">
              <mc:Choice xmlns:v="urn:schemas-microsoft-com:vml" Requires="v">
                <p:oleObj name="Bitmap Image" r:id="rId5" imgW="3161905" imgH="1781424" progId="Paint.Picture">
                  <p:embed/>
                </p:oleObj>
              </mc:Choice>
              <mc:Fallback>
                <p:oleObj name="Bitmap Image" r:id="rId5" imgW="3161905" imgH="1781424" progId="Paint.Picture">
                  <p:embed/>
                  <p:pic>
                    <p:nvPicPr>
                      <p:cNvPr id="20890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012" y="3338232"/>
                        <a:ext cx="5235388" cy="2948734"/>
                      </a:xfrm>
                      <a:prstGeom prst="rect">
                        <a:avLst/>
                      </a:prstGeom>
                      <a:noFill/>
                      <a:ln>
                        <a:noFill/>
                      </a:ln>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8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95400"/>
            <a:ext cx="8229600" cy="3900017"/>
          </a:xfrm>
        </p:spPr>
        <p:txBody>
          <a:bodyPr>
            <a:normAutofit fontScale="92500"/>
          </a:bodyPr>
          <a:lstStyle/>
          <a:p>
            <a:r>
              <a:rPr lang="en-US" dirty="0"/>
              <a:t>A given trigger can only have one event.</a:t>
            </a:r>
          </a:p>
          <a:p>
            <a:r>
              <a:rPr lang="en-US" dirty="0"/>
              <a:t>If you have the same or similar processing that has to go on during insert and delete, then it’s best to have that in a procedure or function and then call it from the trigger.</a:t>
            </a:r>
          </a:p>
          <a:p>
            <a:r>
              <a:rPr lang="en-US" dirty="0"/>
              <a:t>A good naming standard for a trigger is &lt;</a:t>
            </a:r>
            <a:r>
              <a:rPr lang="en-US" dirty="0" err="1"/>
              <a:t>table_name</a:t>
            </a:r>
            <a:r>
              <a:rPr lang="en-US" dirty="0"/>
              <a:t>&gt;_event if you have the room for that in the name.</a:t>
            </a:r>
          </a:p>
          <a:p>
            <a:r>
              <a:rPr lang="en-US" dirty="0"/>
              <a:t>Just like a function or a procedure, the trigger body will need a begin … end unless it is a single statement trigger.</a:t>
            </a:r>
          </a:p>
        </p:txBody>
      </p:sp>
      <p:sp>
        <p:nvSpPr>
          <p:cNvPr id="3" name="Title 2"/>
          <p:cNvSpPr>
            <a:spLocks noGrp="1"/>
          </p:cNvSpPr>
          <p:nvPr>
            <p:ph type="title"/>
          </p:nvPr>
        </p:nvSpPr>
        <p:spPr/>
        <p:txBody>
          <a:bodyPr/>
          <a:lstStyle/>
          <a:p>
            <a:r>
              <a:rPr lang="en-US" dirty="0"/>
              <a:t>A Few Things to Note</a:t>
            </a:r>
          </a:p>
        </p:txBody>
      </p:sp>
    </p:spTree>
    <p:extLst>
      <p:ext uri="{BB962C8B-B14F-4D97-AF65-F5344CB8AC3E}">
        <p14:creationId xmlns:p14="http://schemas.microsoft.com/office/powerpoint/2010/main" val="27636105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19200"/>
            <a:ext cx="8229600" cy="4487204"/>
          </a:xfrm>
        </p:spPr>
        <p:txBody>
          <a:bodyPr>
            <a:normAutofit lnSpcReduction="10000"/>
          </a:bodyPr>
          <a:lstStyle/>
          <a:p>
            <a:r>
              <a:rPr lang="en-US" dirty="0"/>
              <a:t>While in the body of a trigger, there are potentially two sets of column values available to you, with special syntax for denoting them.</a:t>
            </a:r>
          </a:p>
          <a:p>
            <a:pPr lvl="1"/>
            <a:r>
              <a:rPr lang="en-US" dirty="0"/>
              <a:t>old.&lt;column name&gt; will give you the value of the column before the DML statement executed.</a:t>
            </a:r>
          </a:p>
          <a:p>
            <a:pPr lvl="1"/>
            <a:r>
              <a:rPr lang="en-US" dirty="0"/>
              <a:t>new.&lt;column name&gt; will give you the value of that column </a:t>
            </a:r>
            <a:r>
              <a:rPr lang="en-US" b="1" dirty="0"/>
              <a:t>after</a:t>
            </a:r>
            <a:r>
              <a:rPr lang="en-US" dirty="0"/>
              <a:t> the DML statement executed.</a:t>
            </a:r>
          </a:p>
          <a:p>
            <a:r>
              <a:rPr lang="en-US" dirty="0"/>
              <a:t>Insert triggers have no old values available, and delete triggers have no new values available for obvious reasons.  </a:t>
            </a:r>
            <a:r>
              <a:rPr lang="en-US" dirty="0">
                <a:solidFill>
                  <a:srgbClr val="FF0000"/>
                </a:solidFill>
              </a:rPr>
              <a:t>Only update triggers have both the old and the new values available.</a:t>
            </a:r>
          </a:p>
          <a:p>
            <a:r>
              <a:rPr lang="en-US" dirty="0"/>
              <a:t>Only triggers can access these values this way.</a:t>
            </a:r>
          </a:p>
        </p:txBody>
      </p:sp>
      <p:sp>
        <p:nvSpPr>
          <p:cNvPr id="3" name="Title 2"/>
          <p:cNvSpPr>
            <a:spLocks noGrp="1"/>
          </p:cNvSpPr>
          <p:nvPr>
            <p:ph type="title"/>
          </p:nvPr>
        </p:nvSpPr>
        <p:spPr/>
        <p:txBody>
          <a:bodyPr/>
          <a:lstStyle/>
          <a:p>
            <a:r>
              <a:rPr lang="en-US" dirty="0"/>
              <a:t>The Special Powers of a Trigger</a:t>
            </a:r>
          </a:p>
        </p:txBody>
      </p:sp>
    </p:spTree>
    <p:extLst>
      <p:ext uri="{BB962C8B-B14F-4D97-AF65-F5344CB8AC3E}">
        <p14:creationId xmlns:p14="http://schemas.microsoft.com/office/powerpoint/2010/main" val="42462078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columns in a trigger</a:t>
            </a:r>
          </a:p>
        </p:txBody>
      </p:sp>
      <p:sp>
        <p:nvSpPr>
          <p:cNvPr id="3" name="Content Placeholder 2"/>
          <p:cNvSpPr>
            <a:spLocks noGrp="1"/>
          </p:cNvSpPr>
          <p:nvPr>
            <p:ph idx="1"/>
          </p:nvPr>
        </p:nvSpPr>
        <p:spPr/>
        <p:txBody>
          <a:bodyPr/>
          <a:lstStyle/>
          <a:p>
            <a:r>
              <a:rPr lang="en-US" dirty="0"/>
              <a:t>In the body of a trigger, it is possible to change the values for the columns in the current row.</a:t>
            </a:r>
          </a:p>
          <a:p>
            <a:r>
              <a:rPr lang="en-US" dirty="0"/>
              <a:t>Just use the “set” verb to change them.</a:t>
            </a:r>
          </a:p>
          <a:p>
            <a:r>
              <a:rPr lang="en-US" dirty="0"/>
              <a:t>You can only do this for an update or insert trigger.</a:t>
            </a:r>
          </a:p>
          <a:p>
            <a:r>
              <a:rPr lang="en-US" dirty="0"/>
              <a:t>You can only change the values of new.&lt;column name&gt; since there is no point to changing the </a:t>
            </a:r>
            <a:r>
              <a:rPr lang="en-US"/>
              <a:t>old values.</a:t>
            </a:r>
          </a:p>
        </p:txBody>
      </p:sp>
    </p:spTree>
    <p:extLst>
      <p:ext uri="{BB962C8B-B14F-4D97-AF65-F5344CB8AC3E}">
        <p14:creationId xmlns:p14="http://schemas.microsoft.com/office/powerpoint/2010/main" val="30968676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5428" y="2286000"/>
            <a:ext cx="6686550" cy="2833217"/>
          </a:xfrm>
        </p:spPr>
        <p:txBody>
          <a:bodyPr>
            <a:normAutofit fontScale="92500" lnSpcReduction="20000"/>
          </a:bodyPr>
          <a:lstStyle/>
          <a:p>
            <a:r>
              <a:rPr lang="en-US" dirty="0"/>
              <a:t>Simplified example of a parent table: </a:t>
            </a:r>
            <a:r>
              <a:rPr lang="en-US" dirty="0" err="1"/>
              <a:t>hospital_room</a:t>
            </a:r>
            <a:r>
              <a:rPr lang="en-US" dirty="0"/>
              <a:t> as the parent and </a:t>
            </a:r>
            <a:r>
              <a:rPr lang="en-US" dirty="0" err="1"/>
              <a:t>hospital_bed</a:t>
            </a:r>
            <a:r>
              <a:rPr lang="en-US" dirty="0"/>
              <a:t> as the child.</a:t>
            </a:r>
          </a:p>
          <a:p>
            <a:r>
              <a:rPr lang="en-US" dirty="0"/>
              <a:t>The room has a column: </a:t>
            </a:r>
            <a:r>
              <a:rPr lang="en-US" dirty="0" err="1"/>
              <a:t>max_beds</a:t>
            </a:r>
            <a:r>
              <a:rPr lang="en-US" dirty="0"/>
              <a:t> that dictates the maximum number of beds for that room.</a:t>
            </a:r>
          </a:p>
          <a:p>
            <a:r>
              <a:rPr lang="en-US" dirty="0"/>
              <a:t>The </a:t>
            </a:r>
            <a:r>
              <a:rPr lang="en-US" dirty="0" err="1"/>
              <a:t>hospital_bed</a:t>
            </a:r>
            <a:r>
              <a:rPr lang="en-US" dirty="0"/>
              <a:t> table has a before insert trigger that checks to make sure that the hospital room does not already have its allotted number of beds.</a:t>
            </a:r>
          </a:p>
        </p:txBody>
      </p:sp>
      <p:sp>
        <p:nvSpPr>
          <p:cNvPr id="3" name="Title 2"/>
          <p:cNvSpPr>
            <a:spLocks noGrp="1"/>
          </p:cNvSpPr>
          <p:nvPr>
            <p:ph type="title"/>
          </p:nvPr>
        </p:nvSpPr>
        <p:spPr/>
        <p:txBody>
          <a:bodyPr/>
          <a:lstStyle/>
          <a:p>
            <a:r>
              <a:rPr lang="en-US" dirty="0"/>
              <a:t>More Examples</a:t>
            </a:r>
          </a:p>
        </p:txBody>
      </p:sp>
    </p:spTree>
    <p:extLst>
      <p:ext uri="{BB962C8B-B14F-4D97-AF65-F5344CB8AC3E}">
        <p14:creationId xmlns:p14="http://schemas.microsoft.com/office/powerpoint/2010/main" val="16170972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Trigger</a:t>
            </a:r>
          </a:p>
        </p:txBody>
      </p:sp>
      <p:sp>
        <p:nvSpPr>
          <p:cNvPr id="4" name="Rectangle 3"/>
          <p:cNvSpPr/>
          <p:nvPr/>
        </p:nvSpPr>
        <p:spPr>
          <a:xfrm>
            <a:off x="228600" y="1295400"/>
            <a:ext cx="8381999" cy="4278094"/>
          </a:xfrm>
          <a:prstGeom prst="rect">
            <a:avLst/>
          </a:prstGeom>
        </p:spPr>
        <p:txBody>
          <a:bodyPr wrap="square">
            <a:spAutoFit/>
          </a:bodyPr>
          <a:lstStyle/>
          <a:p>
            <a:r>
              <a:rPr lang="en-US" sz="1600" dirty="0"/>
              <a:t>CREATE DEFINER=`root`@`</a:t>
            </a:r>
            <a:r>
              <a:rPr lang="en-US" sz="1600" dirty="0" err="1"/>
              <a:t>localhost</a:t>
            </a:r>
            <a:r>
              <a:rPr lang="en-US" sz="1600" dirty="0"/>
              <a:t>` </a:t>
            </a:r>
          </a:p>
          <a:p>
            <a:r>
              <a:rPr lang="en-US" sz="1600" dirty="0"/>
              <a:t>TRIGGER `programming`.`</a:t>
            </a:r>
            <a:r>
              <a:rPr lang="en-US" sz="1600" dirty="0" err="1"/>
              <a:t>hospital_bed_BEFORE_INSERT</a:t>
            </a:r>
            <a:r>
              <a:rPr lang="en-US" sz="1600" dirty="0"/>
              <a:t>` </a:t>
            </a:r>
          </a:p>
          <a:p>
            <a:r>
              <a:rPr lang="en-US" sz="1600" dirty="0"/>
              <a:t>BEFORE INSERT ON `</a:t>
            </a:r>
            <a:r>
              <a:rPr lang="en-US" sz="1600" dirty="0" err="1"/>
              <a:t>hospital_bed</a:t>
            </a:r>
            <a:r>
              <a:rPr lang="en-US" sz="1600" dirty="0"/>
              <a:t>` FOR EACH ROW</a:t>
            </a:r>
          </a:p>
          <a:p>
            <a:r>
              <a:rPr lang="en-US" sz="1600" dirty="0"/>
              <a:t>BEGIN</a:t>
            </a:r>
          </a:p>
          <a:p>
            <a:r>
              <a:rPr lang="en-US" sz="1600" dirty="0"/>
              <a:t>	declare </a:t>
            </a:r>
            <a:r>
              <a:rPr lang="en-US" sz="1600" dirty="0" err="1"/>
              <a:t>max_beds_per_room</a:t>
            </a:r>
            <a:r>
              <a:rPr lang="en-US" sz="1600" dirty="0"/>
              <a:t> </a:t>
            </a:r>
            <a:r>
              <a:rPr lang="en-US" sz="1600" dirty="0" err="1"/>
              <a:t>int</a:t>
            </a:r>
            <a:r>
              <a:rPr lang="en-US" sz="1600" dirty="0"/>
              <a:t>;	</a:t>
            </a:r>
          </a:p>
          <a:p>
            <a:r>
              <a:rPr lang="en-US" sz="1600" dirty="0"/>
              <a:t>	declare </a:t>
            </a:r>
            <a:r>
              <a:rPr lang="en-US" sz="1600" dirty="0" err="1"/>
              <a:t>current_count</a:t>
            </a:r>
            <a:r>
              <a:rPr lang="en-US" sz="1600" dirty="0"/>
              <a:t> </a:t>
            </a:r>
            <a:r>
              <a:rPr lang="en-US" sz="1600" dirty="0" err="1"/>
              <a:t>int</a:t>
            </a:r>
            <a:r>
              <a:rPr lang="en-US" sz="1600" dirty="0"/>
              <a:t>;</a:t>
            </a:r>
          </a:p>
          <a:p>
            <a:r>
              <a:rPr lang="en-US" sz="1600" dirty="0"/>
              <a:t>	select	</a:t>
            </a:r>
            <a:r>
              <a:rPr lang="en-US" sz="1600" dirty="0" err="1"/>
              <a:t>max_beds</a:t>
            </a:r>
            <a:r>
              <a:rPr lang="en-US" sz="1600" dirty="0"/>
              <a:t> into </a:t>
            </a:r>
            <a:r>
              <a:rPr lang="en-US" sz="1600" dirty="0" err="1"/>
              <a:t>max_beds_per_room</a:t>
            </a:r>
            <a:endParaRPr lang="en-US" sz="1600" dirty="0"/>
          </a:p>
          <a:p>
            <a:r>
              <a:rPr lang="en-US" sz="1600" dirty="0"/>
              <a:t>	from	</a:t>
            </a:r>
            <a:r>
              <a:rPr lang="en-US" sz="1600" dirty="0" err="1"/>
              <a:t>hospital_room</a:t>
            </a:r>
            <a:endParaRPr lang="en-US" sz="1600" dirty="0"/>
          </a:p>
          <a:p>
            <a:r>
              <a:rPr lang="en-US" sz="1600" dirty="0"/>
              <a:t> 	where	</a:t>
            </a:r>
            <a:r>
              <a:rPr lang="en-US" sz="1600" dirty="0" err="1"/>
              <a:t>hospital_room_no</a:t>
            </a:r>
            <a:r>
              <a:rPr lang="en-US" sz="1600" dirty="0"/>
              <a:t> = </a:t>
            </a:r>
            <a:r>
              <a:rPr lang="en-US" sz="1600" dirty="0" err="1"/>
              <a:t>new.room_id</a:t>
            </a:r>
            <a:r>
              <a:rPr lang="en-US" sz="1600" dirty="0"/>
              <a:t>;</a:t>
            </a:r>
          </a:p>
          <a:p>
            <a:r>
              <a:rPr lang="en-US" sz="1600" dirty="0"/>
              <a:t>	select	count(*) into </a:t>
            </a:r>
            <a:r>
              <a:rPr lang="en-US" sz="1600" dirty="0" err="1"/>
              <a:t>current_count</a:t>
            </a:r>
            <a:endParaRPr lang="en-US" sz="1600" dirty="0"/>
          </a:p>
          <a:p>
            <a:r>
              <a:rPr lang="en-US" sz="1600" dirty="0"/>
              <a:t>	from	</a:t>
            </a:r>
            <a:r>
              <a:rPr lang="en-US" sz="1600" dirty="0" err="1"/>
              <a:t>hospital_bed</a:t>
            </a:r>
            <a:endParaRPr lang="en-US" sz="1600" dirty="0"/>
          </a:p>
          <a:p>
            <a:r>
              <a:rPr lang="en-US" sz="1600" dirty="0"/>
              <a:t>	where	</a:t>
            </a:r>
            <a:r>
              <a:rPr lang="en-US" sz="1600" dirty="0" err="1"/>
              <a:t>room_id</a:t>
            </a:r>
            <a:r>
              <a:rPr lang="en-US" sz="1600" dirty="0"/>
              <a:t> = </a:t>
            </a:r>
            <a:r>
              <a:rPr lang="en-US" sz="1600" dirty="0" err="1"/>
              <a:t>new.room_id</a:t>
            </a:r>
            <a:r>
              <a:rPr lang="en-US" sz="1600" dirty="0"/>
              <a:t>;</a:t>
            </a:r>
          </a:p>
          <a:p>
            <a:r>
              <a:rPr lang="en-US" sz="1600" dirty="0"/>
              <a:t>	if </a:t>
            </a:r>
            <a:r>
              <a:rPr lang="en-US" sz="1600" dirty="0" err="1"/>
              <a:t>current_count</a:t>
            </a:r>
            <a:r>
              <a:rPr lang="en-US" sz="1600" dirty="0"/>
              <a:t> &gt;= </a:t>
            </a:r>
            <a:r>
              <a:rPr lang="en-US" sz="1600" dirty="0" err="1"/>
              <a:t>max_beds_per_room</a:t>
            </a:r>
            <a:r>
              <a:rPr lang="en-US" sz="1600" dirty="0"/>
              <a:t> then</a:t>
            </a:r>
          </a:p>
          <a:p>
            <a:r>
              <a:rPr lang="en-US" sz="1600" dirty="0"/>
              <a:t>		signal </a:t>
            </a:r>
            <a:r>
              <a:rPr lang="en-US" sz="1600" dirty="0" err="1"/>
              <a:t>sqlstate</a:t>
            </a:r>
            <a:r>
              <a:rPr lang="en-US" sz="1600" dirty="0"/>
              <a:t> '45000' set </a:t>
            </a:r>
            <a:r>
              <a:rPr lang="en-US" sz="1600" dirty="0" err="1"/>
              <a:t>message_text</a:t>
            </a:r>
            <a:r>
              <a:rPr lang="en-US" sz="1600" dirty="0"/>
              <a:t>='Too many beds in that room already!';</a:t>
            </a:r>
          </a:p>
          <a:p>
            <a:r>
              <a:rPr lang="en-US" sz="1600" dirty="0"/>
              <a:t>    	end if;</a:t>
            </a:r>
          </a:p>
          <a:p>
            <a:r>
              <a:rPr lang="en-US" sz="1600" dirty="0"/>
              <a:t>END;</a:t>
            </a:r>
          </a:p>
        </p:txBody>
      </p:sp>
    </p:spTree>
    <p:extLst>
      <p:ext uri="{BB962C8B-B14F-4D97-AF65-F5344CB8AC3E}">
        <p14:creationId xmlns:p14="http://schemas.microsoft.com/office/powerpoint/2010/main" val="21450737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Firing the trigger</a:t>
            </a:r>
          </a:p>
        </p:txBody>
      </p:sp>
      <p:sp>
        <p:nvSpPr>
          <p:cNvPr id="5" name="Rectangle 4"/>
          <p:cNvSpPr/>
          <p:nvPr/>
        </p:nvSpPr>
        <p:spPr>
          <a:xfrm>
            <a:off x="443753" y="1219200"/>
            <a:ext cx="7683719" cy="4062651"/>
          </a:xfrm>
          <a:prstGeom prst="rect">
            <a:avLst/>
          </a:prstGeom>
        </p:spPr>
        <p:txBody>
          <a:bodyPr wrap="square">
            <a:spAutoFit/>
          </a:bodyPr>
          <a:lstStyle/>
          <a:p>
            <a:r>
              <a:rPr lang="en-US" sz="2100" dirty="0"/>
              <a:t>insert	into </a:t>
            </a:r>
            <a:r>
              <a:rPr lang="en-US" sz="2100" dirty="0" err="1"/>
              <a:t>hospital_bed</a:t>
            </a:r>
            <a:r>
              <a:rPr lang="en-US" sz="2100" dirty="0"/>
              <a:t> (</a:t>
            </a:r>
            <a:r>
              <a:rPr lang="en-US" sz="2100" dirty="0" err="1"/>
              <a:t>room_id</a:t>
            </a:r>
            <a:r>
              <a:rPr lang="en-US" sz="2100" dirty="0"/>
              <a:t>, </a:t>
            </a:r>
            <a:r>
              <a:rPr lang="en-US" sz="2100" dirty="0" err="1"/>
              <a:t>hospital_bed_id</a:t>
            </a:r>
            <a:r>
              <a:rPr lang="en-US" sz="2100" dirty="0"/>
              <a:t>)</a:t>
            </a:r>
          </a:p>
          <a:p>
            <a:r>
              <a:rPr lang="en-US" sz="2100" dirty="0"/>
              <a:t>values	('323B', 1);</a:t>
            </a:r>
          </a:p>
          <a:p>
            <a:r>
              <a:rPr lang="en-US" sz="2100" dirty="0"/>
              <a:t>insert	into </a:t>
            </a:r>
            <a:r>
              <a:rPr lang="en-US" sz="2100" dirty="0" err="1"/>
              <a:t>hospital_bed</a:t>
            </a:r>
            <a:r>
              <a:rPr lang="en-US" sz="2100" dirty="0"/>
              <a:t> (</a:t>
            </a:r>
            <a:r>
              <a:rPr lang="en-US" sz="2100" dirty="0" err="1"/>
              <a:t>room_id</a:t>
            </a:r>
            <a:r>
              <a:rPr lang="en-US" sz="2100" dirty="0"/>
              <a:t>, </a:t>
            </a:r>
            <a:r>
              <a:rPr lang="en-US" sz="2100" dirty="0" err="1"/>
              <a:t>hospital_bed_id</a:t>
            </a:r>
            <a:r>
              <a:rPr lang="en-US" sz="2100" dirty="0"/>
              <a:t>)</a:t>
            </a:r>
          </a:p>
          <a:p>
            <a:r>
              <a:rPr lang="en-US" sz="2100" dirty="0"/>
              <a:t>values	('323B', 2);</a:t>
            </a:r>
          </a:p>
          <a:p>
            <a:r>
              <a:rPr lang="en-US" sz="2100" dirty="0"/>
              <a:t>insert	into </a:t>
            </a:r>
            <a:r>
              <a:rPr lang="en-US" sz="2100" dirty="0" err="1"/>
              <a:t>hospital_bed</a:t>
            </a:r>
            <a:r>
              <a:rPr lang="en-US" sz="2100" dirty="0"/>
              <a:t> (</a:t>
            </a:r>
            <a:r>
              <a:rPr lang="en-US" sz="2100" dirty="0" err="1"/>
              <a:t>room_id</a:t>
            </a:r>
            <a:r>
              <a:rPr lang="en-US" sz="2100" dirty="0"/>
              <a:t>, </a:t>
            </a:r>
            <a:r>
              <a:rPr lang="en-US" sz="2100" dirty="0" err="1"/>
              <a:t>hospital_bed_id</a:t>
            </a:r>
            <a:r>
              <a:rPr lang="en-US" sz="2100" dirty="0"/>
              <a:t>)</a:t>
            </a:r>
          </a:p>
          <a:p>
            <a:r>
              <a:rPr lang="en-US" sz="2100" dirty="0"/>
              <a:t>values	('323B', 3);</a:t>
            </a:r>
          </a:p>
          <a:p>
            <a:r>
              <a:rPr lang="en-US" sz="2100" dirty="0"/>
              <a:t>insert	into </a:t>
            </a:r>
            <a:r>
              <a:rPr lang="en-US" sz="2100" dirty="0" err="1"/>
              <a:t>hospital_bed</a:t>
            </a:r>
            <a:r>
              <a:rPr lang="en-US" sz="2100" dirty="0"/>
              <a:t> (</a:t>
            </a:r>
            <a:r>
              <a:rPr lang="en-US" sz="2100" dirty="0" err="1"/>
              <a:t>room_id</a:t>
            </a:r>
            <a:r>
              <a:rPr lang="en-US" sz="2100" dirty="0"/>
              <a:t>, </a:t>
            </a:r>
            <a:r>
              <a:rPr lang="en-US" sz="2100" dirty="0" err="1"/>
              <a:t>hospital_bed_id</a:t>
            </a:r>
            <a:r>
              <a:rPr lang="en-US" sz="2100" dirty="0"/>
              <a:t>)</a:t>
            </a:r>
          </a:p>
          <a:p>
            <a:r>
              <a:rPr lang="en-US" sz="2100" dirty="0"/>
              <a:t>values	('323B', 4);</a:t>
            </a:r>
          </a:p>
          <a:p>
            <a:r>
              <a:rPr lang="en-US" sz="2100" dirty="0"/>
              <a:t>insert	into </a:t>
            </a:r>
            <a:r>
              <a:rPr lang="en-US" sz="2100" dirty="0" err="1"/>
              <a:t>hospital_bed</a:t>
            </a:r>
            <a:r>
              <a:rPr lang="en-US" sz="2100" dirty="0"/>
              <a:t> (</a:t>
            </a:r>
            <a:r>
              <a:rPr lang="en-US" sz="2100" dirty="0" err="1"/>
              <a:t>room_id</a:t>
            </a:r>
            <a:r>
              <a:rPr lang="en-US" sz="2100" dirty="0"/>
              <a:t>, </a:t>
            </a:r>
            <a:r>
              <a:rPr lang="en-US" sz="2100" dirty="0" err="1"/>
              <a:t>hospital_bed_id</a:t>
            </a:r>
            <a:r>
              <a:rPr lang="en-US" sz="2100" dirty="0"/>
              <a:t>)</a:t>
            </a:r>
          </a:p>
          <a:p>
            <a:r>
              <a:rPr lang="en-US" sz="2100" dirty="0"/>
              <a:t>values	('323B', 5);</a:t>
            </a:r>
          </a:p>
          <a:p>
            <a:r>
              <a:rPr lang="en-US" sz="2100" dirty="0"/>
              <a:t>Error Code: 1644. Too many beds in that room already!</a:t>
            </a:r>
          </a:p>
          <a:p>
            <a:endParaRPr lang="en-US" sz="1350" dirty="0"/>
          </a:p>
          <a:p>
            <a:endParaRPr lang="en-US" sz="1350" dirty="0"/>
          </a:p>
        </p:txBody>
      </p:sp>
    </p:spTree>
    <p:extLst>
      <p:ext uri="{BB962C8B-B14F-4D97-AF65-F5344CB8AC3E}">
        <p14:creationId xmlns:p14="http://schemas.microsoft.com/office/powerpoint/2010/main" val="34704304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40234"/>
            <a:ext cx="6683765" cy="960668"/>
          </a:xfrm>
        </p:spPr>
        <p:txBody>
          <a:bodyPr>
            <a:normAutofit fontScale="90000"/>
          </a:bodyPr>
          <a:lstStyle/>
          <a:p>
            <a:r>
              <a:rPr lang="en-US" dirty="0"/>
              <a:t>Using a Stored Procedure Instead</a:t>
            </a:r>
          </a:p>
        </p:txBody>
      </p:sp>
      <p:sp>
        <p:nvSpPr>
          <p:cNvPr id="5" name="Rectangle 4"/>
          <p:cNvSpPr/>
          <p:nvPr/>
        </p:nvSpPr>
        <p:spPr>
          <a:xfrm>
            <a:off x="685800" y="938363"/>
            <a:ext cx="7924800" cy="5909310"/>
          </a:xfrm>
          <a:prstGeom prst="rect">
            <a:avLst/>
          </a:prstGeom>
        </p:spPr>
        <p:txBody>
          <a:bodyPr wrap="square">
            <a:spAutoFit/>
          </a:bodyPr>
          <a:lstStyle/>
          <a:p>
            <a:r>
              <a:rPr lang="en-US" sz="1400" dirty="0"/>
              <a:t>CREATE DEFINER=`</a:t>
            </a:r>
            <a:r>
              <a:rPr lang="en-US" sz="1400" dirty="0" err="1"/>
              <a:t>root`@`localhost</a:t>
            </a:r>
            <a:r>
              <a:rPr lang="en-US" sz="1400" dirty="0"/>
              <a:t>` PROCEDURE `</a:t>
            </a:r>
            <a:r>
              <a:rPr lang="en-US" sz="1400" dirty="0" err="1"/>
              <a:t>too_many_beds</a:t>
            </a:r>
            <a:r>
              <a:rPr lang="en-US" sz="1400" dirty="0"/>
              <a:t>`(in </a:t>
            </a:r>
            <a:r>
              <a:rPr lang="en-US" sz="1400" dirty="0" err="1"/>
              <a:t>room_id</a:t>
            </a:r>
            <a:r>
              <a:rPr lang="en-US" sz="1400" dirty="0"/>
              <a:t> varchar(45))</a:t>
            </a:r>
          </a:p>
          <a:p>
            <a:r>
              <a:rPr lang="en-US" sz="1400" dirty="0"/>
              <a:t>BEGIN</a:t>
            </a:r>
          </a:p>
          <a:p>
            <a:r>
              <a:rPr lang="en-US" sz="1400" dirty="0"/>
              <a:t>	declare </a:t>
            </a:r>
            <a:r>
              <a:rPr lang="en-US" sz="1400" dirty="0" err="1"/>
              <a:t>max_beds_per_room</a:t>
            </a:r>
            <a:r>
              <a:rPr lang="en-US" sz="1400" dirty="0"/>
              <a:t> </a:t>
            </a:r>
            <a:r>
              <a:rPr lang="en-US" sz="1400" dirty="0" err="1"/>
              <a:t>int</a:t>
            </a:r>
            <a:r>
              <a:rPr lang="en-US" sz="1400" dirty="0"/>
              <a:t>;</a:t>
            </a:r>
          </a:p>
          <a:p>
            <a:r>
              <a:rPr lang="en-US" sz="1400" dirty="0"/>
              <a:t>	declare </a:t>
            </a:r>
            <a:r>
              <a:rPr lang="en-US" sz="1400" dirty="0" err="1"/>
              <a:t>current_count</a:t>
            </a:r>
            <a:r>
              <a:rPr lang="en-US" sz="1400" dirty="0"/>
              <a:t> </a:t>
            </a:r>
            <a:r>
              <a:rPr lang="en-US" sz="1400" dirty="0" err="1"/>
              <a:t>int</a:t>
            </a:r>
            <a:r>
              <a:rPr lang="en-US" sz="1400" dirty="0"/>
              <a:t>;</a:t>
            </a:r>
          </a:p>
          <a:p>
            <a:r>
              <a:rPr lang="en-US" sz="1400" dirty="0"/>
              <a:t>	declare </a:t>
            </a:r>
            <a:r>
              <a:rPr lang="en-US" sz="1400" dirty="0" err="1"/>
              <a:t>room_count</a:t>
            </a:r>
            <a:r>
              <a:rPr lang="en-US" sz="1400" dirty="0"/>
              <a:t> </a:t>
            </a:r>
            <a:r>
              <a:rPr lang="en-US" sz="1400" dirty="0" err="1"/>
              <a:t>int</a:t>
            </a:r>
            <a:r>
              <a:rPr lang="en-US" sz="1400" dirty="0"/>
              <a:t>;</a:t>
            </a:r>
          </a:p>
          <a:p>
            <a:r>
              <a:rPr lang="en-US" sz="1400" dirty="0"/>
              <a:t> 	-- see if the hospital room exists</a:t>
            </a:r>
          </a:p>
          <a:p>
            <a:r>
              <a:rPr lang="en-US" sz="1400" dirty="0"/>
              <a:t>	select	count(*) into </a:t>
            </a:r>
            <a:r>
              <a:rPr lang="en-US" sz="1400" dirty="0" err="1"/>
              <a:t>room_count</a:t>
            </a:r>
            <a:endParaRPr lang="en-US" sz="1400" dirty="0"/>
          </a:p>
          <a:p>
            <a:r>
              <a:rPr lang="en-US" sz="1400" dirty="0"/>
              <a:t>	from	</a:t>
            </a:r>
            <a:r>
              <a:rPr lang="en-US" sz="1400" dirty="0" err="1"/>
              <a:t>hospital_room</a:t>
            </a:r>
            <a:endParaRPr lang="en-US" sz="1400" dirty="0"/>
          </a:p>
          <a:p>
            <a:r>
              <a:rPr lang="en-US" sz="1400" dirty="0"/>
              <a:t>	where	</a:t>
            </a:r>
            <a:r>
              <a:rPr lang="en-US" sz="1400" dirty="0" err="1"/>
              <a:t>hospital_room_no</a:t>
            </a:r>
            <a:r>
              <a:rPr lang="en-US" sz="1400" dirty="0"/>
              <a:t> = </a:t>
            </a:r>
            <a:r>
              <a:rPr lang="en-US" sz="1400" dirty="0" err="1"/>
              <a:t>room_id</a:t>
            </a:r>
            <a:r>
              <a:rPr lang="en-US" sz="1400" dirty="0"/>
              <a:t>;</a:t>
            </a:r>
          </a:p>
          <a:p>
            <a:r>
              <a:rPr lang="en-US" sz="1400" dirty="0"/>
              <a:t>	if </a:t>
            </a:r>
            <a:r>
              <a:rPr lang="en-US" sz="1400" dirty="0" err="1"/>
              <a:t>room_count</a:t>
            </a:r>
            <a:r>
              <a:rPr lang="en-US" sz="1400" dirty="0"/>
              <a:t> = 1 then -- we can see if room for 1 more bed</a:t>
            </a:r>
          </a:p>
          <a:p>
            <a:r>
              <a:rPr lang="en-US" sz="1400" dirty="0"/>
              <a:t>	begin</a:t>
            </a:r>
          </a:p>
          <a:p>
            <a:r>
              <a:rPr lang="en-US" sz="1400" dirty="0"/>
              <a:t>		select	</a:t>
            </a:r>
            <a:r>
              <a:rPr lang="en-US" sz="1400" dirty="0" err="1"/>
              <a:t>max_beds</a:t>
            </a:r>
            <a:r>
              <a:rPr lang="en-US" sz="1400" dirty="0"/>
              <a:t> into </a:t>
            </a:r>
            <a:r>
              <a:rPr lang="en-US" sz="1400" dirty="0" err="1"/>
              <a:t>max_beds_per_room</a:t>
            </a:r>
            <a:endParaRPr lang="en-US" sz="1400" dirty="0"/>
          </a:p>
          <a:p>
            <a:r>
              <a:rPr lang="en-US" sz="1400" dirty="0"/>
              <a:t>		from	</a:t>
            </a:r>
            <a:r>
              <a:rPr lang="en-US" sz="1400" dirty="0" err="1"/>
              <a:t>hospital_room</a:t>
            </a:r>
            <a:endParaRPr lang="en-US" sz="1400" dirty="0"/>
          </a:p>
          <a:p>
            <a:r>
              <a:rPr lang="en-US" sz="1400" dirty="0"/>
              <a:t>		where	</a:t>
            </a:r>
            <a:r>
              <a:rPr lang="en-US" sz="1400" dirty="0" err="1"/>
              <a:t>hospital_room_no</a:t>
            </a:r>
            <a:r>
              <a:rPr lang="en-US" sz="1400" dirty="0"/>
              <a:t> = </a:t>
            </a:r>
            <a:r>
              <a:rPr lang="en-US" sz="1400" dirty="0" err="1"/>
              <a:t>room_id</a:t>
            </a:r>
            <a:r>
              <a:rPr lang="en-US" sz="1400" dirty="0"/>
              <a:t>;</a:t>
            </a:r>
          </a:p>
          <a:p>
            <a:r>
              <a:rPr lang="en-US" sz="1400" dirty="0"/>
              <a:t>		-- count the beds in this room</a:t>
            </a:r>
          </a:p>
          <a:p>
            <a:r>
              <a:rPr lang="en-US" sz="1400" dirty="0"/>
              <a:t>		select	count(*) into </a:t>
            </a:r>
            <a:r>
              <a:rPr lang="en-US" sz="1400" dirty="0" err="1"/>
              <a:t>current_count</a:t>
            </a:r>
            <a:endParaRPr lang="en-US" sz="1400" dirty="0"/>
          </a:p>
          <a:p>
            <a:r>
              <a:rPr lang="en-US" sz="1400" dirty="0"/>
              <a:t>		from	</a:t>
            </a:r>
            <a:r>
              <a:rPr lang="en-US" sz="1400" dirty="0" err="1"/>
              <a:t>hospital_bed</a:t>
            </a:r>
            <a:endParaRPr lang="en-US" sz="1400" dirty="0"/>
          </a:p>
          <a:p>
            <a:r>
              <a:rPr lang="en-US" sz="1400" dirty="0"/>
              <a:t>		where	</a:t>
            </a:r>
            <a:r>
              <a:rPr lang="en-US" sz="1400" dirty="0" err="1"/>
              <a:t>room_id</a:t>
            </a:r>
            <a:r>
              <a:rPr lang="en-US" sz="1400" dirty="0"/>
              <a:t> = </a:t>
            </a:r>
            <a:r>
              <a:rPr lang="en-US" sz="1400" dirty="0" err="1"/>
              <a:t>room_id</a:t>
            </a:r>
            <a:r>
              <a:rPr lang="en-US" sz="1400" dirty="0"/>
              <a:t>;</a:t>
            </a:r>
          </a:p>
          <a:p>
            <a:r>
              <a:rPr lang="en-US" sz="1400" dirty="0"/>
              <a:t>		if </a:t>
            </a:r>
            <a:r>
              <a:rPr lang="en-US" sz="1400" dirty="0" err="1"/>
              <a:t>current_count</a:t>
            </a:r>
            <a:r>
              <a:rPr lang="en-US" sz="1400" dirty="0"/>
              <a:t> &gt;= </a:t>
            </a:r>
            <a:r>
              <a:rPr lang="en-US" sz="1400" dirty="0" err="1"/>
              <a:t>max_beds_per_room</a:t>
            </a:r>
            <a:r>
              <a:rPr lang="en-US" sz="1400" dirty="0"/>
              <a:t> then</a:t>
            </a:r>
          </a:p>
          <a:p>
            <a:r>
              <a:rPr lang="en-US" sz="1400" dirty="0"/>
              <a:t>			-- flag an error to abort if necessary</a:t>
            </a:r>
          </a:p>
          <a:p>
            <a:r>
              <a:rPr lang="en-US" sz="1400" dirty="0"/>
              <a:t>			signal </a:t>
            </a:r>
            <a:r>
              <a:rPr lang="en-US" sz="1400" dirty="0" err="1"/>
              <a:t>sqlstate</a:t>
            </a:r>
            <a:r>
              <a:rPr lang="en-US" sz="1400" dirty="0"/>
              <a:t> '45000' set </a:t>
            </a:r>
            <a:r>
              <a:rPr lang="en-US" sz="1400" dirty="0" err="1"/>
              <a:t>message_text</a:t>
            </a:r>
            <a:r>
              <a:rPr lang="en-US" sz="1400" dirty="0"/>
              <a:t>='Too many beds in that room already!';</a:t>
            </a:r>
          </a:p>
          <a:p>
            <a:r>
              <a:rPr lang="en-US" sz="1400" dirty="0"/>
              <a:t>		end if;</a:t>
            </a:r>
          </a:p>
          <a:p>
            <a:r>
              <a:rPr lang="en-US" sz="1400" dirty="0"/>
              <a:t>	end;</a:t>
            </a:r>
          </a:p>
          <a:p>
            <a:r>
              <a:rPr lang="en-US" sz="1400" dirty="0"/>
              <a:t>	end if;</a:t>
            </a:r>
          </a:p>
          <a:p>
            <a:r>
              <a:rPr lang="en-US" sz="1400" dirty="0"/>
              <a:t>END</a:t>
            </a:r>
          </a:p>
        </p:txBody>
      </p:sp>
    </p:spTree>
    <p:extLst>
      <p:ext uri="{BB962C8B-B14F-4D97-AF65-F5344CB8AC3E}">
        <p14:creationId xmlns:p14="http://schemas.microsoft.com/office/powerpoint/2010/main" val="712992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8D06D-8051-35BF-2EEE-FD61F34F0DF1}"/>
              </a:ext>
            </a:extLst>
          </p:cNvPr>
          <p:cNvSpPr>
            <a:spLocks noGrp="1"/>
          </p:cNvSpPr>
          <p:nvPr>
            <p:ph type="title"/>
          </p:nvPr>
        </p:nvSpPr>
        <p:spPr/>
        <p:txBody>
          <a:bodyPr/>
          <a:lstStyle/>
          <a:p>
            <a:r>
              <a:rPr lang="en-US" dirty="0"/>
              <a:t>Assigning Variables</a:t>
            </a:r>
          </a:p>
        </p:txBody>
      </p:sp>
      <p:sp>
        <p:nvSpPr>
          <p:cNvPr id="3" name="Content Placeholder 2">
            <a:extLst>
              <a:ext uri="{FF2B5EF4-FFF2-40B4-BE49-F238E27FC236}">
                <a16:creationId xmlns:a16="http://schemas.microsoft.com/office/drawing/2014/main" id="{ABB64FA8-3AB2-A753-EDE1-609F8C877A0A}"/>
              </a:ext>
            </a:extLst>
          </p:cNvPr>
          <p:cNvSpPr>
            <a:spLocks noGrp="1"/>
          </p:cNvSpPr>
          <p:nvPr>
            <p:ph sz="quarter" idx="1"/>
          </p:nvPr>
        </p:nvSpPr>
        <p:spPr/>
        <p:txBody>
          <a:bodyPr/>
          <a:lstStyle/>
          <a:p>
            <a:r>
              <a:rPr lang="en-US" b="0" i="0" dirty="0">
                <a:solidFill>
                  <a:srgbClr val="2B2A2A"/>
                </a:solidFill>
                <a:effectLst/>
                <a:latin typeface="Open Sans" panose="020B0606030504020204" pitchFamily="34" charset="0"/>
              </a:rPr>
              <a:t>Using the SET command: </a:t>
            </a:r>
          </a:p>
          <a:p>
            <a:pPr marL="365760" lvl="1" indent="0">
              <a:buNone/>
            </a:pPr>
            <a:r>
              <a:rPr lang="en-US" b="0" i="0" dirty="0">
                <a:solidFill>
                  <a:srgbClr val="2B2A2A"/>
                </a:solidFill>
                <a:effectLst/>
                <a:latin typeface="Open Sans" panose="020B0606030504020204" pitchFamily="34" charset="0"/>
              </a:rPr>
              <a:t>DECLARE </a:t>
            </a:r>
            <a:r>
              <a:rPr lang="en-US" b="0" i="0" dirty="0" err="1">
                <a:solidFill>
                  <a:srgbClr val="2B2A2A"/>
                </a:solidFill>
                <a:effectLst/>
                <a:latin typeface="Open Sans" panose="020B0606030504020204" pitchFamily="34" charset="0"/>
              </a:rPr>
              <a:t>total_count</a:t>
            </a:r>
            <a:r>
              <a:rPr lang="en-US" b="0" i="0" dirty="0">
                <a:solidFill>
                  <a:srgbClr val="2B2A2A"/>
                </a:solidFill>
                <a:effectLst/>
                <a:latin typeface="Open Sans" panose="020B0606030504020204" pitchFamily="34" charset="0"/>
              </a:rPr>
              <a:t> INT DEFAULT 0; </a:t>
            </a:r>
          </a:p>
          <a:p>
            <a:pPr marL="365760" lvl="1" indent="0">
              <a:buNone/>
            </a:pPr>
            <a:r>
              <a:rPr lang="en-US" b="0" i="0" dirty="0">
                <a:solidFill>
                  <a:srgbClr val="2B2A2A"/>
                </a:solidFill>
                <a:effectLst/>
                <a:latin typeface="Open Sans" panose="020B0606030504020204" pitchFamily="34" charset="0"/>
              </a:rPr>
              <a:t>SET </a:t>
            </a:r>
            <a:r>
              <a:rPr lang="en-US" b="0" i="0" dirty="0" err="1">
                <a:solidFill>
                  <a:srgbClr val="2B2A2A"/>
                </a:solidFill>
                <a:effectLst/>
                <a:latin typeface="Open Sans" panose="020B0606030504020204" pitchFamily="34" charset="0"/>
              </a:rPr>
              <a:t>total_count</a:t>
            </a:r>
            <a:r>
              <a:rPr lang="en-US" b="0" i="0" dirty="0">
                <a:solidFill>
                  <a:srgbClr val="2B2A2A"/>
                </a:solidFill>
                <a:effectLst/>
                <a:latin typeface="Open Sans" panose="020B0606030504020204" pitchFamily="34" charset="0"/>
              </a:rPr>
              <a:t> = 10; </a:t>
            </a:r>
          </a:p>
          <a:p>
            <a:endParaRPr lang="en-US" dirty="0">
              <a:solidFill>
                <a:srgbClr val="2B2A2A"/>
              </a:solidFill>
              <a:latin typeface="Open Sans" panose="020B0606030504020204" pitchFamily="34" charset="0"/>
            </a:endParaRPr>
          </a:p>
          <a:p>
            <a:r>
              <a:rPr lang="en-US" b="0" i="0" dirty="0">
                <a:solidFill>
                  <a:srgbClr val="2B2A2A"/>
                </a:solidFill>
                <a:effectLst/>
                <a:latin typeface="Open Sans" panose="020B0606030504020204" pitchFamily="34" charset="0"/>
              </a:rPr>
              <a:t>Using the SELECT INTO command: </a:t>
            </a:r>
          </a:p>
          <a:p>
            <a:pPr marL="365760" lvl="1" indent="0">
              <a:buNone/>
            </a:pPr>
            <a:r>
              <a:rPr lang="en-US" b="0" i="0" dirty="0">
                <a:solidFill>
                  <a:srgbClr val="2B2A2A"/>
                </a:solidFill>
                <a:effectLst/>
                <a:latin typeface="Open Sans" panose="020B0606030504020204" pitchFamily="34" charset="0"/>
              </a:rPr>
              <a:t>DECLARE </a:t>
            </a:r>
            <a:r>
              <a:rPr lang="en-US" b="0" i="0" dirty="0" err="1">
                <a:solidFill>
                  <a:srgbClr val="2B2A2A"/>
                </a:solidFill>
                <a:effectLst/>
                <a:latin typeface="Open Sans" panose="020B0606030504020204" pitchFamily="34" charset="0"/>
              </a:rPr>
              <a:t>total_products</a:t>
            </a:r>
            <a:r>
              <a:rPr lang="en-US" b="0" i="0" dirty="0">
                <a:solidFill>
                  <a:srgbClr val="2B2A2A"/>
                </a:solidFill>
                <a:effectLst/>
                <a:latin typeface="Open Sans" panose="020B0606030504020204" pitchFamily="34" charset="0"/>
              </a:rPr>
              <a:t> INT DEFAULT 0; </a:t>
            </a:r>
          </a:p>
          <a:p>
            <a:pPr marL="365760" lvl="1" indent="0">
              <a:buNone/>
            </a:pPr>
            <a:r>
              <a:rPr lang="en-US" b="0" i="0" dirty="0">
                <a:solidFill>
                  <a:srgbClr val="2B2A2A"/>
                </a:solidFill>
                <a:effectLst/>
                <a:latin typeface="Open Sans" panose="020B0606030504020204" pitchFamily="34" charset="0"/>
              </a:rPr>
              <a:t>SELECT COUNT(*) INTO </a:t>
            </a:r>
            <a:r>
              <a:rPr lang="en-US" b="0" i="0" dirty="0" err="1">
                <a:solidFill>
                  <a:srgbClr val="2B2A2A"/>
                </a:solidFill>
                <a:effectLst/>
                <a:latin typeface="Open Sans" panose="020B0606030504020204" pitchFamily="34" charset="0"/>
              </a:rPr>
              <a:t>total_products</a:t>
            </a:r>
            <a:r>
              <a:rPr lang="en-US" b="0" i="0" dirty="0">
                <a:solidFill>
                  <a:srgbClr val="2B2A2A"/>
                </a:solidFill>
                <a:effectLst/>
                <a:latin typeface="Open Sans" panose="020B0606030504020204" pitchFamily="34" charset="0"/>
              </a:rPr>
              <a:t> </a:t>
            </a:r>
          </a:p>
          <a:p>
            <a:pPr marL="365760" lvl="1" indent="0">
              <a:buNone/>
            </a:pPr>
            <a:r>
              <a:rPr lang="en-US" b="0" i="0" dirty="0">
                <a:solidFill>
                  <a:srgbClr val="2B2A2A"/>
                </a:solidFill>
                <a:effectLst/>
                <a:latin typeface="Open Sans" panose="020B0606030504020204" pitchFamily="34" charset="0"/>
              </a:rPr>
              <a:t>FROM products;</a:t>
            </a:r>
            <a:endParaRPr lang="en-US" dirty="0"/>
          </a:p>
        </p:txBody>
      </p:sp>
    </p:spTree>
    <p:extLst>
      <p:ext uri="{BB962C8B-B14F-4D97-AF65-F5344CB8AC3E}">
        <p14:creationId xmlns:p14="http://schemas.microsoft.com/office/powerpoint/2010/main" val="1388455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447800"/>
            <a:ext cx="7359858" cy="3393583"/>
          </a:xfrm>
        </p:spPr>
        <p:txBody>
          <a:bodyPr>
            <a:normAutofit fontScale="92500"/>
          </a:bodyPr>
          <a:lstStyle/>
          <a:p>
            <a:r>
              <a:rPr lang="en-US" dirty="0"/>
              <a:t>Because that is in isolation from the beds table, we have to check to make sure that the room number is viable.</a:t>
            </a:r>
          </a:p>
          <a:p>
            <a:r>
              <a:rPr lang="en-US" dirty="0"/>
              <a:t>As a stored procedure, this can be called directly from the command line as a means of unit testing.</a:t>
            </a:r>
          </a:p>
          <a:p>
            <a:r>
              <a:rPr lang="en-US" dirty="0"/>
              <a:t>I’m still not too sure how exacting the typing of the parameters has to be.  For instance, does that one argument have to be exactly a varchar(45) in order for it to work, or not?</a:t>
            </a:r>
          </a:p>
        </p:txBody>
      </p:sp>
      <p:sp>
        <p:nvSpPr>
          <p:cNvPr id="3" name="Title 2"/>
          <p:cNvSpPr>
            <a:spLocks noGrp="1"/>
          </p:cNvSpPr>
          <p:nvPr>
            <p:ph type="title"/>
          </p:nvPr>
        </p:nvSpPr>
        <p:spPr/>
        <p:txBody>
          <a:bodyPr/>
          <a:lstStyle/>
          <a:p>
            <a:r>
              <a:rPr lang="en-US" dirty="0"/>
              <a:t>Comments on the Procedure</a:t>
            </a:r>
          </a:p>
        </p:txBody>
      </p:sp>
    </p:spTree>
    <p:extLst>
      <p:ext uri="{BB962C8B-B14F-4D97-AF65-F5344CB8AC3E}">
        <p14:creationId xmlns:p14="http://schemas.microsoft.com/office/powerpoint/2010/main" val="33784614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MySQL has a schema that has tables for all of the information that is needed to define and run the data in the database.  This is meta data.</a:t>
            </a:r>
          </a:p>
          <a:p>
            <a:r>
              <a:rPr lang="en-US" dirty="0"/>
              <a:t>select * from </a:t>
            </a:r>
            <a:r>
              <a:rPr lang="en-US" dirty="0" err="1"/>
              <a:t>information_schema.triggers</a:t>
            </a:r>
            <a:r>
              <a:rPr lang="en-US" dirty="0"/>
              <a:t> where </a:t>
            </a:r>
            <a:r>
              <a:rPr lang="en-US" dirty="0" err="1"/>
              <a:t>trigger_schema</a:t>
            </a:r>
            <a:r>
              <a:rPr lang="en-US" dirty="0"/>
              <a:t>=‘&lt;your schema name&gt;'; -- retrieve the trigger information for the triggers in &lt;your schema name&gt;.</a:t>
            </a:r>
          </a:p>
          <a:p>
            <a:r>
              <a:rPr lang="en-US" dirty="0"/>
              <a:t>Alternatively, you can use the “show triggers” command (this is not SQL) that will display a report of your triggers from the default schema.</a:t>
            </a:r>
          </a:p>
          <a:p>
            <a:pPr marL="0" indent="0">
              <a:buNone/>
            </a:pPr>
            <a:r>
              <a:rPr lang="en-US" altLang="en-US" dirty="0"/>
              <a:t>	</a:t>
            </a:r>
            <a:r>
              <a:rPr lang="en-US" altLang="en-US" dirty="0" err="1"/>
              <a:t>mysql</a:t>
            </a:r>
            <a:r>
              <a:rPr lang="en-US" altLang="en-US" dirty="0"/>
              <a:t>&gt; show triggers;</a:t>
            </a:r>
          </a:p>
          <a:p>
            <a:endParaRPr lang="en-US" dirty="0"/>
          </a:p>
        </p:txBody>
      </p:sp>
      <p:sp>
        <p:nvSpPr>
          <p:cNvPr id="3" name="Title 2"/>
          <p:cNvSpPr>
            <a:spLocks noGrp="1"/>
          </p:cNvSpPr>
          <p:nvPr>
            <p:ph type="title"/>
          </p:nvPr>
        </p:nvSpPr>
        <p:spPr/>
        <p:txBody>
          <a:bodyPr/>
          <a:lstStyle/>
          <a:p>
            <a:r>
              <a:rPr lang="en-US" dirty="0"/>
              <a:t>Viewing Your Triggers</a:t>
            </a:r>
          </a:p>
        </p:txBody>
      </p:sp>
    </p:spTree>
    <p:extLst>
      <p:ext uri="{BB962C8B-B14F-4D97-AF65-F5344CB8AC3E}">
        <p14:creationId xmlns:p14="http://schemas.microsoft.com/office/powerpoint/2010/main" val="24597360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19200"/>
            <a:ext cx="7924800" cy="5105400"/>
          </a:xfrm>
        </p:spPr>
        <p:txBody>
          <a:bodyPr>
            <a:normAutofit fontScale="85000" lnSpcReduction="20000"/>
          </a:bodyPr>
          <a:lstStyle/>
          <a:p>
            <a:r>
              <a:rPr lang="en-US" sz="2300" dirty="0"/>
              <a:t>If you’re using MySQL Workbench, the IDE provides access to your triggers:</a:t>
            </a:r>
          </a:p>
          <a:p>
            <a:pPr lvl="1"/>
            <a:r>
              <a:rPr lang="en-US" sz="2300" dirty="0"/>
              <a:t>In the navigator pane, right click the table that has the trigger.</a:t>
            </a:r>
          </a:p>
          <a:p>
            <a:pPr lvl="1"/>
            <a:r>
              <a:rPr lang="en-US" sz="2300" dirty="0"/>
              <a:t>Select "Alter Table"</a:t>
            </a:r>
          </a:p>
          <a:p>
            <a:pPr lvl="1"/>
            <a:r>
              <a:rPr lang="en-US" sz="2300" dirty="0"/>
              <a:t>This will open up a rather lavish dialog which has tabs down near the bottom.  One of those tabs is "Triggers".  Select that.</a:t>
            </a:r>
          </a:p>
          <a:p>
            <a:pPr lvl="1"/>
            <a:r>
              <a:rPr lang="en-US" sz="2300" dirty="0"/>
              <a:t>That will open up </a:t>
            </a:r>
            <a:r>
              <a:rPr lang="en-US" sz="2300" b="1" dirty="0"/>
              <a:t>another</a:t>
            </a:r>
            <a:r>
              <a:rPr lang="en-US" sz="2300" dirty="0"/>
              <a:t> dialog, and over to the left will be the list of events that you can define triggers for.</a:t>
            </a:r>
          </a:p>
          <a:p>
            <a:pPr lvl="2"/>
            <a:r>
              <a:rPr lang="en-US" sz="2300" dirty="0"/>
              <a:t>At this point, you can right click one of those events and it will pop up a menu that will give you the option to create a </a:t>
            </a:r>
            <a:r>
              <a:rPr lang="en-US" sz="2300" b="1" dirty="0"/>
              <a:t>new</a:t>
            </a:r>
            <a:r>
              <a:rPr lang="en-US" sz="2300" dirty="0"/>
              <a:t> trigger for that event.</a:t>
            </a:r>
          </a:p>
          <a:p>
            <a:pPr lvl="2"/>
            <a:r>
              <a:rPr lang="en-US" sz="2300" dirty="0"/>
              <a:t>Or you can double click an existing trigger to get into an editor on that particular trigger.  This will allow you to update the trigger in place as it were, rather than drop and recreate it.</a:t>
            </a:r>
          </a:p>
          <a:p>
            <a:endParaRPr lang="en-US" dirty="0"/>
          </a:p>
        </p:txBody>
      </p:sp>
      <p:sp>
        <p:nvSpPr>
          <p:cNvPr id="3" name="Title 2"/>
          <p:cNvSpPr>
            <a:spLocks noGrp="1"/>
          </p:cNvSpPr>
          <p:nvPr>
            <p:ph type="title"/>
          </p:nvPr>
        </p:nvSpPr>
        <p:spPr/>
        <p:txBody>
          <a:bodyPr/>
          <a:lstStyle/>
          <a:p>
            <a:r>
              <a:rPr lang="en-US" dirty="0"/>
              <a:t>Viewing Your Triggers (Continued)</a:t>
            </a:r>
          </a:p>
        </p:txBody>
      </p:sp>
    </p:spTree>
    <p:extLst>
      <p:ext uri="{BB962C8B-B14F-4D97-AF65-F5344CB8AC3E}">
        <p14:creationId xmlns:p14="http://schemas.microsoft.com/office/powerpoint/2010/main" val="475897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3753" y="1143000"/>
            <a:ext cx="7886700" cy="1598640"/>
          </a:xfrm>
        </p:spPr>
        <p:txBody>
          <a:bodyPr/>
          <a:lstStyle/>
          <a:p>
            <a:r>
              <a:rPr lang="en-US" dirty="0"/>
              <a:t>Sometimes you need to operate against a table or columns that are not known at compile time. MySQL has a process using set, prepare, execute, and deallocate.</a:t>
            </a:r>
          </a:p>
        </p:txBody>
      </p:sp>
      <p:sp>
        <p:nvSpPr>
          <p:cNvPr id="3" name="Title 2"/>
          <p:cNvSpPr>
            <a:spLocks noGrp="1"/>
          </p:cNvSpPr>
          <p:nvPr>
            <p:ph type="title"/>
          </p:nvPr>
        </p:nvSpPr>
        <p:spPr/>
        <p:txBody>
          <a:bodyPr/>
          <a:lstStyle/>
          <a:p>
            <a:r>
              <a:rPr lang="en-US" dirty="0"/>
              <a:t>Dynamic SQL</a:t>
            </a:r>
          </a:p>
        </p:txBody>
      </p:sp>
      <p:sp>
        <p:nvSpPr>
          <p:cNvPr id="4" name="Rectangle 3"/>
          <p:cNvSpPr/>
          <p:nvPr/>
        </p:nvSpPr>
        <p:spPr>
          <a:xfrm>
            <a:off x="457200" y="2971800"/>
            <a:ext cx="8415539" cy="2648296"/>
          </a:xfrm>
          <a:prstGeom prst="rect">
            <a:avLst/>
          </a:prstGeom>
        </p:spPr>
        <p:txBody>
          <a:bodyPr wrap="square">
            <a:noAutofit/>
          </a:bodyPr>
          <a:lstStyle/>
          <a:p>
            <a:r>
              <a:rPr lang="en-US" dirty="0"/>
              <a:t>CREATE DEFINER=`</a:t>
            </a:r>
            <a:r>
              <a:rPr lang="en-US" dirty="0" err="1"/>
              <a:t>root`@`localhost</a:t>
            </a:r>
            <a:r>
              <a:rPr lang="en-US" dirty="0"/>
              <a:t>` PROCEDURE `dynamic`(in </a:t>
            </a:r>
            <a:r>
              <a:rPr lang="en-US" dirty="0" err="1"/>
              <a:t>tableName</a:t>
            </a:r>
            <a:r>
              <a:rPr lang="en-US" dirty="0"/>
              <a:t> varchar(40))</a:t>
            </a:r>
          </a:p>
          <a:p>
            <a:r>
              <a:rPr lang="en-US" dirty="0"/>
              <a:t>begin</a:t>
            </a:r>
          </a:p>
          <a:p>
            <a:r>
              <a:rPr lang="en-US" dirty="0"/>
              <a:t>	set @statement = </a:t>
            </a:r>
            <a:r>
              <a:rPr lang="en-US" dirty="0" err="1"/>
              <a:t>concat</a:t>
            </a:r>
            <a:r>
              <a:rPr lang="en-US" dirty="0"/>
              <a:t>('select * from ', </a:t>
            </a:r>
            <a:r>
              <a:rPr lang="en-US" dirty="0" err="1"/>
              <a:t>tableName</a:t>
            </a:r>
            <a:r>
              <a:rPr lang="en-US" dirty="0"/>
              <a:t>);</a:t>
            </a:r>
          </a:p>
          <a:p>
            <a:r>
              <a:rPr lang="en-US" dirty="0"/>
              <a:t>	prepare </a:t>
            </a:r>
            <a:r>
              <a:rPr lang="en-US" dirty="0" err="1"/>
              <a:t>stmt</a:t>
            </a:r>
            <a:r>
              <a:rPr lang="en-US" dirty="0"/>
              <a:t> from @statement;</a:t>
            </a:r>
          </a:p>
          <a:p>
            <a:r>
              <a:rPr lang="en-US" dirty="0"/>
              <a:t>	execute </a:t>
            </a:r>
            <a:r>
              <a:rPr lang="en-US" dirty="0" err="1"/>
              <a:t>stmt</a:t>
            </a:r>
            <a:r>
              <a:rPr lang="en-US" dirty="0"/>
              <a:t>;</a:t>
            </a:r>
          </a:p>
          <a:p>
            <a:r>
              <a:rPr lang="en-US" dirty="0"/>
              <a:t>	set @statement = </a:t>
            </a:r>
            <a:r>
              <a:rPr lang="en-US" dirty="0" err="1"/>
              <a:t>concat</a:t>
            </a:r>
            <a:r>
              <a:rPr lang="en-US" dirty="0"/>
              <a:t>('select count(*) from ', </a:t>
            </a:r>
            <a:r>
              <a:rPr lang="en-US" dirty="0" err="1"/>
              <a:t>tableName</a:t>
            </a:r>
            <a:r>
              <a:rPr lang="en-US" dirty="0"/>
              <a:t>, ' into @count');</a:t>
            </a:r>
          </a:p>
          <a:p>
            <a:r>
              <a:rPr lang="en-US" dirty="0"/>
              <a:t>	prepare </a:t>
            </a:r>
            <a:r>
              <a:rPr lang="en-US" dirty="0" err="1"/>
              <a:t>stmt</a:t>
            </a:r>
            <a:r>
              <a:rPr lang="en-US" dirty="0"/>
              <a:t> from @statement;</a:t>
            </a:r>
          </a:p>
          <a:p>
            <a:r>
              <a:rPr lang="en-US" dirty="0"/>
              <a:t>	execute </a:t>
            </a:r>
            <a:r>
              <a:rPr lang="en-US" dirty="0" err="1"/>
              <a:t>stmt</a:t>
            </a:r>
            <a:r>
              <a:rPr lang="en-US" dirty="0"/>
              <a:t>;</a:t>
            </a:r>
          </a:p>
          <a:p>
            <a:r>
              <a:rPr lang="en-US" dirty="0"/>
              <a:t>	select </a:t>
            </a:r>
            <a:r>
              <a:rPr lang="en-US" dirty="0" err="1"/>
              <a:t>concat</a:t>
            </a:r>
            <a:r>
              <a:rPr lang="en-US" dirty="0"/>
              <a:t>('Count was: ', @count, ' from table: ', </a:t>
            </a:r>
            <a:r>
              <a:rPr lang="en-US" dirty="0" err="1"/>
              <a:t>tableName</a:t>
            </a:r>
            <a:r>
              <a:rPr lang="en-US" dirty="0"/>
              <a:t>);</a:t>
            </a:r>
          </a:p>
          <a:p>
            <a:r>
              <a:rPr lang="en-US" dirty="0"/>
              <a:t>	deallocate prepare </a:t>
            </a:r>
            <a:r>
              <a:rPr lang="en-US" dirty="0" err="1"/>
              <a:t>stmt</a:t>
            </a:r>
            <a:r>
              <a:rPr lang="en-US" dirty="0"/>
              <a:t>;</a:t>
            </a:r>
          </a:p>
          <a:p>
            <a:r>
              <a:rPr lang="en-US" dirty="0"/>
              <a:t>end</a:t>
            </a:r>
          </a:p>
        </p:txBody>
      </p:sp>
    </p:spTree>
    <p:extLst>
      <p:ext uri="{BB962C8B-B14F-4D97-AF65-F5344CB8AC3E}">
        <p14:creationId xmlns:p14="http://schemas.microsoft.com/office/powerpoint/2010/main" val="5204147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47801"/>
            <a:ext cx="7735524" cy="3804230"/>
          </a:xfrm>
        </p:spPr>
        <p:txBody>
          <a:bodyPr>
            <a:normAutofit lnSpcReduction="10000"/>
          </a:bodyPr>
          <a:lstStyle/>
          <a:p>
            <a:r>
              <a:rPr lang="en-US" dirty="0"/>
              <a:t>The @ in front of a name makes it a user variable, which is shared between the command session and the stored procedure.</a:t>
            </a:r>
          </a:p>
          <a:p>
            <a:r>
              <a:rPr lang="en-US" dirty="0" err="1"/>
              <a:t>concat</a:t>
            </a:r>
            <a:r>
              <a:rPr lang="en-US" dirty="0"/>
              <a:t> will take any number of arguments.</a:t>
            </a:r>
          </a:p>
          <a:p>
            <a:r>
              <a:rPr lang="en-US" dirty="0"/>
              <a:t>Just like the Java API, you can have bind variables in the SQL that you submit, then use the using clause in the execute statement.</a:t>
            </a:r>
          </a:p>
          <a:p>
            <a:pPr lvl="1"/>
            <a:r>
              <a:rPr lang="en-US" dirty="0"/>
              <a:t>The bind variables have to map one for one to the variables in the using clause: execute </a:t>
            </a:r>
            <a:r>
              <a:rPr lang="en-US" dirty="0" err="1"/>
              <a:t>stmt</a:t>
            </a:r>
            <a:r>
              <a:rPr lang="en-US" dirty="0"/>
              <a:t> using @var1, @var2, …</a:t>
            </a:r>
          </a:p>
        </p:txBody>
      </p:sp>
      <p:sp>
        <p:nvSpPr>
          <p:cNvPr id="3" name="Title 2"/>
          <p:cNvSpPr>
            <a:spLocks noGrp="1"/>
          </p:cNvSpPr>
          <p:nvPr>
            <p:ph type="title"/>
          </p:nvPr>
        </p:nvSpPr>
        <p:spPr/>
        <p:txBody>
          <a:bodyPr/>
          <a:lstStyle/>
          <a:p>
            <a:r>
              <a:rPr lang="en-US" dirty="0"/>
              <a:t>Dynamic SQL (Continued)</a:t>
            </a:r>
          </a:p>
        </p:txBody>
      </p:sp>
    </p:spTree>
    <p:extLst>
      <p:ext uri="{BB962C8B-B14F-4D97-AF65-F5344CB8AC3E}">
        <p14:creationId xmlns:p14="http://schemas.microsoft.com/office/powerpoint/2010/main" val="34871286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pPr marL="0" indent="0">
              <a:buNone/>
            </a:pPr>
            <a:r>
              <a:rPr lang="en-US" dirty="0"/>
              <a:t>Presentation taken from: </a:t>
            </a:r>
          </a:p>
          <a:p>
            <a:r>
              <a:rPr lang="en-US" i="1" dirty="0">
                <a:hlinkClick r:id="rId2"/>
              </a:rPr>
              <a:t>www.cse.msu.edu/~pramanik/teaching/courses/cse480/14s/lectures/12/lecture13.ppt</a:t>
            </a:r>
            <a:r>
              <a:rPr lang="en-US" i="1" dirty="0"/>
              <a:t> by </a:t>
            </a:r>
            <a:r>
              <a:rPr lang="en-US" dirty="0"/>
              <a:t>Sakti </a:t>
            </a:r>
            <a:r>
              <a:rPr lang="en-US" dirty="0" err="1"/>
              <a:t>Pramanik</a:t>
            </a:r>
            <a:r>
              <a:rPr lang="en-US" dirty="0"/>
              <a:t> at Michigan State University</a:t>
            </a:r>
          </a:p>
          <a:p>
            <a:r>
              <a:rPr lang="en-US" dirty="0"/>
              <a:t>MySQL Procedural Language by David Brown at California State University </a:t>
            </a:r>
            <a:r>
              <a:rPr lang="en-US"/>
              <a:t>Long Beach</a:t>
            </a:r>
            <a:endParaRPr lang="en-US" dirty="0"/>
          </a:p>
        </p:txBody>
      </p:sp>
    </p:spTree>
    <p:extLst>
      <p:ext uri="{BB962C8B-B14F-4D97-AF65-F5344CB8AC3E}">
        <p14:creationId xmlns:p14="http://schemas.microsoft.com/office/powerpoint/2010/main" val="4958214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C48E-A852-3FF6-AF9F-323BDBBB81DD}"/>
              </a:ext>
            </a:extLst>
          </p:cNvPr>
          <p:cNvSpPr>
            <a:spLocks noGrp="1"/>
          </p:cNvSpPr>
          <p:nvPr>
            <p:ph type="title"/>
          </p:nvPr>
        </p:nvSpPr>
        <p:spPr/>
        <p:txBody>
          <a:bodyPr/>
          <a:lstStyle/>
          <a:p>
            <a:r>
              <a:rPr lang="en-US" dirty="0"/>
              <a:t>More </a:t>
            </a:r>
            <a:r>
              <a:rPr lang="en-US" dirty="0" err="1"/>
              <a:t>Trıgger</a:t>
            </a:r>
            <a:r>
              <a:rPr lang="en-US" dirty="0"/>
              <a:t> Examples</a:t>
            </a:r>
          </a:p>
        </p:txBody>
      </p:sp>
      <p:sp>
        <p:nvSpPr>
          <p:cNvPr id="3" name="Content Placeholder 2">
            <a:extLst>
              <a:ext uri="{FF2B5EF4-FFF2-40B4-BE49-F238E27FC236}">
                <a16:creationId xmlns:a16="http://schemas.microsoft.com/office/drawing/2014/main" id="{0BFF10D5-5C4B-F896-F37E-30668A6C5B0E}"/>
              </a:ext>
            </a:extLst>
          </p:cNvPr>
          <p:cNvSpPr>
            <a:spLocks noGrp="1"/>
          </p:cNvSpPr>
          <p:nvPr>
            <p:ph sz="quarter" idx="1"/>
          </p:nvPr>
        </p:nvSpPr>
        <p:spPr/>
        <p:txBody>
          <a:bodyPr/>
          <a:lstStyle/>
          <a:p>
            <a:r>
              <a:rPr lang="en-US"/>
              <a:t>https://phoenixnap.com/kb/mysql-trigger</a:t>
            </a:r>
          </a:p>
        </p:txBody>
      </p:sp>
    </p:spTree>
    <p:extLst>
      <p:ext uri="{BB962C8B-B14F-4D97-AF65-F5344CB8AC3E}">
        <p14:creationId xmlns:p14="http://schemas.microsoft.com/office/powerpoint/2010/main" val="3762896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0674-407F-7288-6682-4C609DFAEAA2}"/>
              </a:ext>
            </a:extLst>
          </p:cNvPr>
          <p:cNvSpPr>
            <a:spLocks noGrp="1"/>
          </p:cNvSpPr>
          <p:nvPr>
            <p:ph type="title"/>
          </p:nvPr>
        </p:nvSpPr>
        <p:spPr/>
        <p:txBody>
          <a:bodyPr/>
          <a:lstStyle/>
          <a:p>
            <a:r>
              <a:rPr lang="en-US" dirty="0"/>
              <a:t>Select Into</a:t>
            </a:r>
          </a:p>
        </p:txBody>
      </p:sp>
      <p:sp>
        <p:nvSpPr>
          <p:cNvPr id="3" name="Content Placeholder 2">
            <a:extLst>
              <a:ext uri="{FF2B5EF4-FFF2-40B4-BE49-F238E27FC236}">
                <a16:creationId xmlns:a16="http://schemas.microsoft.com/office/drawing/2014/main" id="{95EF6D6F-214F-FE0F-8E6C-4C4A2D03E4BA}"/>
              </a:ext>
            </a:extLst>
          </p:cNvPr>
          <p:cNvSpPr>
            <a:spLocks noGrp="1"/>
          </p:cNvSpPr>
          <p:nvPr>
            <p:ph sz="quarter" idx="1"/>
          </p:nvPr>
        </p:nvSpPr>
        <p:spPr/>
        <p:txBody>
          <a:bodyPr/>
          <a:lstStyle/>
          <a:p>
            <a:r>
              <a:rPr lang="en-US" b="0" i="0" dirty="0">
                <a:solidFill>
                  <a:srgbClr val="2B2A2A"/>
                </a:solidFill>
                <a:effectLst/>
                <a:latin typeface="Open Sans" panose="020B0606030504020204" pitchFamily="34" charset="0"/>
              </a:rPr>
              <a:t>SELECT columns separated by commas </a:t>
            </a:r>
          </a:p>
          <a:p>
            <a:r>
              <a:rPr lang="en-US" b="0" i="0" dirty="0">
                <a:solidFill>
                  <a:srgbClr val="2B2A2A"/>
                </a:solidFill>
                <a:effectLst/>
                <a:latin typeface="Open Sans" panose="020B0606030504020204" pitchFamily="34" charset="0"/>
              </a:rPr>
              <a:t>INTO variables separated by commas </a:t>
            </a:r>
          </a:p>
          <a:p>
            <a:r>
              <a:rPr lang="en-US" b="0" i="0" dirty="0">
                <a:solidFill>
                  <a:srgbClr val="2B2A2A"/>
                </a:solidFill>
                <a:effectLst/>
                <a:latin typeface="Open Sans" panose="020B0606030504020204" pitchFamily="34" charset="0"/>
              </a:rPr>
              <a:t>FROM </a:t>
            </a:r>
            <a:r>
              <a:rPr lang="en-US" b="0" i="0" dirty="0" err="1">
                <a:solidFill>
                  <a:srgbClr val="2B2A2A"/>
                </a:solidFill>
                <a:effectLst/>
                <a:latin typeface="Open Sans" panose="020B0606030504020204" pitchFamily="34" charset="0"/>
              </a:rPr>
              <a:t>tablename</a:t>
            </a:r>
            <a:r>
              <a:rPr lang="en-US" b="0" i="0" dirty="0">
                <a:solidFill>
                  <a:srgbClr val="2B2A2A"/>
                </a:solidFill>
                <a:effectLst/>
                <a:latin typeface="Open Sans" panose="020B0606030504020204" pitchFamily="34" charset="0"/>
              </a:rPr>
              <a:t> </a:t>
            </a:r>
          </a:p>
          <a:p>
            <a:r>
              <a:rPr lang="en-US" b="0" i="0" dirty="0">
                <a:solidFill>
                  <a:srgbClr val="2B2A2A"/>
                </a:solidFill>
                <a:effectLst/>
                <a:latin typeface="Open Sans" panose="020B0606030504020204" pitchFamily="34" charset="0"/>
              </a:rPr>
              <a:t>WHERE condition; </a:t>
            </a:r>
          </a:p>
          <a:p>
            <a:endParaRPr lang="en-US" dirty="0">
              <a:solidFill>
                <a:srgbClr val="2B2A2A"/>
              </a:solidFill>
              <a:latin typeface="Open Sans" panose="020B0606030504020204" pitchFamily="34" charset="0"/>
            </a:endParaRPr>
          </a:p>
          <a:p>
            <a:r>
              <a:rPr lang="en-US" b="0" i="0" dirty="0">
                <a:solidFill>
                  <a:srgbClr val="2B2A2A"/>
                </a:solidFill>
                <a:effectLst/>
                <a:latin typeface="Open Sans" panose="020B0606030504020204" pitchFamily="34" charset="0"/>
              </a:rPr>
              <a:t>Ex: </a:t>
            </a:r>
          </a:p>
          <a:p>
            <a:pPr marL="0" indent="0">
              <a:buNone/>
            </a:pPr>
            <a:r>
              <a:rPr lang="en-US" b="0" i="0" dirty="0">
                <a:solidFill>
                  <a:srgbClr val="2B2A2A"/>
                </a:solidFill>
                <a:effectLst/>
                <a:latin typeface="Open Sans" panose="020B0606030504020204" pitchFamily="34" charset="0"/>
              </a:rPr>
              <a:t>SELECT </a:t>
            </a:r>
            <a:r>
              <a:rPr lang="en-US" b="0" i="0" dirty="0" err="1">
                <a:solidFill>
                  <a:srgbClr val="2B2A2A"/>
                </a:solidFill>
                <a:effectLst/>
                <a:latin typeface="Open Sans" panose="020B0606030504020204" pitchFamily="34" charset="0"/>
              </a:rPr>
              <a:t>cid</a:t>
            </a:r>
            <a:r>
              <a:rPr lang="en-US" b="0" i="0" dirty="0">
                <a:solidFill>
                  <a:srgbClr val="2B2A2A"/>
                </a:solidFill>
                <a:effectLst/>
                <a:latin typeface="Open Sans" panose="020B0606030504020204" pitchFamily="34" charset="0"/>
              </a:rPr>
              <a:t>, </a:t>
            </a:r>
            <a:r>
              <a:rPr lang="en-US" b="0" i="0" dirty="0" err="1">
                <a:solidFill>
                  <a:srgbClr val="2B2A2A"/>
                </a:solidFill>
                <a:effectLst/>
                <a:latin typeface="Open Sans" panose="020B0606030504020204" pitchFamily="34" charset="0"/>
              </a:rPr>
              <a:t>cname</a:t>
            </a:r>
            <a:r>
              <a:rPr lang="en-US" b="0" i="0" dirty="0">
                <a:solidFill>
                  <a:srgbClr val="2B2A2A"/>
                </a:solidFill>
                <a:effectLst/>
                <a:latin typeface="Open Sans" panose="020B0606030504020204" pitchFamily="34" charset="0"/>
              </a:rPr>
              <a:t> INTO </a:t>
            </a:r>
            <a:r>
              <a:rPr lang="en-US" b="0" i="0" dirty="0" err="1">
                <a:solidFill>
                  <a:srgbClr val="2B2A2A"/>
                </a:solidFill>
                <a:effectLst/>
                <a:latin typeface="Open Sans" panose="020B0606030504020204" pitchFamily="34" charset="0"/>
              </a:rPr>
              <a:t>custID</a:t>
            </a:r>
            <a:r>
              <a:rPr lang="en-US" b="0" i="0" dirty="0">
                <a:solidFill>
                  <a:srgbClr val="2B2A2A"/>
                </a:solidFill>
                <a:effectLst/>
                <a:latin typeface="Open Sans" panose="020B0606030504020204" pitchFamily="34" charset="0"/>
              </a:rPr>
              <a:t>, </a:t>
            </a:r>
            <a:r>
              <a:rPr lang="en-US" b="0" i="0" dirty="0" err="1">
                <a:solidFill>
                  <a:srgbClr val="2B2A2A"/>
                </a:solidFill>
                <a:effectLst/>
                <a:latin typeface="Open Sans" panose="020B0606030504020204" pitchFamily="34" charset="0"/>
              </a:rPr>
              <a:t>customername</a:t>
            </a:r>
            <a:r>
              <a:rPr lang="en-US" b="0" i="0" dirty="0">
                <a:solidFill>
                  <a:srgbClr val="2B2A2A"/>
                </a:solidFill>
                <a:effectLst/>
                <a:latin typeface="Open Sans" panose="020B0606030504020204" pitchFamily="34" charset="0"/>
              </a:rPr>
              <a:t> </a:t>
            </a:r>
          </a:p>
          <a:p>
            <a:pPr marL="0" indent="0">
              <a:buNone/>
            </a:pPr>
            <a:r>
              <a:rPr lang="en-US" b="0" i="0" dirty="0">
                <a:solidFill>
                  <a:srgbClr val="2B2A2A"/>
                </a:solidFill>
                <a:effectLst/>
                <a:latin typeface="Open Sans" panose="020B0606030504020204" pitchFamily="34" charset="0"/>
              </a:rPr>
              <a:t>FROM customer </a:t>
            </a:r>
          </a:p>
          <a:p>
            <a:pPr marL="0" indent="0">
              <a:buNone/>
            </a:pPr>
            <a:r>
              <a:rPr lang="en-US" b="0" i="0" dirty="0">
                <a:solidFill>
                  <a:srgbClr val="2B2A2A"/>
                </a:solidFill>
                <a:effectLst/>
                <a:latin typeface="Open Sans" panose="020B0606030504020204" pitchFamily="34" charset="0"/>
              </a:rPr>
              <a:t>WHERE </a:t>
            </a:r>
            <a:r>
              <a:rPr lang="en-US" b="0" i="0" dirty="0" err="1">
                <a:solidFill>
                  <a:srgbClr val="2B2A2A"/>
                </a:solidFill>
                <a:effectLst/>
                <a:latin typeface="Open Sans" panose="020B0606030504020204" pitchFamily="34" charset="0"/>
              </a:rPr>
              <a:t>cid</a:t>
            </a:r>
            <a:r>
              <a:rPr lang="en-US" b="0" i="0" dirty="0">
                <a:solidFill>
                  <a:srgbClr val="2B2A2A"/>
                </a:solidFill>
                <a:effectLst/>
                <a:latin typeface="Open Sans" panose="020B0606030504020204" pitchFamily="34" charset="0"/>
              </a:rPr>
              <a:t> = ‘c01’;</a:t>
            </a:r>
            <a:endParaRPr lang="en-US" dirty="0"/>
          </a:p>
        </p:txBody>
      </p:sp>
    </p:spTree>
    <p:extLst>
      <p:ext uri="{BB962C8B-B14F-4D97-AF65-F5344CB8AC3E}">
        <p14:creationId xmlns:p14="http://schemas.microsoft.com/office/powerpoint/2010/main" val="124359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3629-6F5B-002C-FC32-C65B34BC7D10}"/>
              </a:ext>
            </a:extLst>
          </p:cNvPr>
          <p:cNvSpPr>
            <a:spLocks noGrp="1"/>
          </p:cNvSpPr>
          <p:nvPr>
            <p:ph type="title"/>
          </p:nvPr>
        </p:nvSpPr>
        <p:spPr/>
        <p:txBody>
          <a:bodyPr/>
          <a:lstStyle/>
          <a:p>
            <a:r>
              <a:rPr lang="en-US" dirty="0"/>
              <a:t>Arithmetic and String Operators</a:t>
            </a:r>
          </a:p>
        </p:txBody>
      </p:sp>
      <p:sp>
        <p:nvSpPr>
          <p:cNvPr id="3" name="Content Placeholder 2">
            <a:extLst>
              <a:ext uri="{FF2B5EF4-FFF2-40B4-BE49-F238E27FC236}">
                <a16:creationId xmlns:a16="http://schemas.microsoft.com/office/drawing/2014/main" id="{CD5E35E6-D331-FF13-363E-89A6DD5EEC80}"/>
              </a:ext>
            </a:extLst>
          </p:cNvPr>
          <p:cNvSpPr>
            <a:spLocks noGrp="1"/>
          </p:cNvSpPr>
          <p:nvPr>
            <p:ph sz="quarter" idx="1"/>
          </p:nvPr>
        </p:nvSpPr>
        <p:spPr/>
        <p:txBody>
          <a:bodyPr/>
          <a:lstStyle/>
          <a:p>
            <a:r>
              <a:rPr lang="en-US" b="0" i="0" dirty="0">
                <a:solidFill>
                  <a:srgbClr val="2B2A2A"/>
                </a:solidFill>
                <a:effectLst/>
                <a:latin typeface="Open Sans" panose="020B0606030504020204" pitchFamily="34" charset="0"/>
              </a:rPr>
              <a:t>Arithmetic operators: </a:t>
            </a:r>
          </a:p>
          <a:p>
            <a:pPr marL="0" indent="0">
              <a:buNone/>
            </a:pPr>
            <a:r>
              <a:rPr lang="en-US" dirty="0">
                <a:solidFill>
                  <a:srgbClr val="2B2A2A"/>
                </a:solidFill>
                <a:latin typeface="Open Sans" panose="020B0606030504020204" pitchFamily="34" charset="0"/>
              </a:rPr>
              <a:t>	</a:t>
            </a:r>
            <a:r>
              <a:rPr lang="en-US" b="0" i="0" dirty="0">
                <a:solidFill>
                  <a:srgbClr val="2B2A2A"/>
                </a:solidFill>
                <a:effectLst/>
                <a:latin typeface="Open Sans" panose="020B0606030504020204" pitchFamily="34" charset="0"/>
              </a:rPr>
              <a:t>+, -, *, / </a:t>
            </a:r>
          </a:p>
          <a:p>
            <a:r>
              <a:rPr lang="en-US" b="0" i="0" dirty="0">
                <a:solidFill>
                  <a:srgbClr val="2B2A2A"/>
                </a:solidFill>
                <a:effectLst/>
                <a:latin typeface="Open Sans" panose="020B0606030504020204" pitchFamily="34" charset="0"/>
              </a:rPr>
              <a:t>Modulo operator: </a:t>
            </a:r>
          </a:p>
          <a:p>
            <a:pPr marL="0" indent="0">
              <a:buNone/>
            </a:pPr>
            <a:r>
              <a:rPr lang="en-US" dirty="0">
                <a:solidFill>
                  <a:srgbClr val="2B2A2A"/>
                </a:solidFill>
                <a:latin typeface="Open Sans" panose="020B0606030504020204" pitchFamily="34" charset="0"/>
              </a:rPr>
              <a:t>	</a:t>
            </a:r>
            <a:r>
              <a:rPr lang="en-US" b="0" i="0" dirty="0">
                <a:solidFill>
                  <a:srgbClr val="2B2A2A"/>
                </a:solidFill>
                <a:effectLst/>
                <a:latin typeface="Open Sans" panose="020B0606030504020204" pitchFamily="34" charset="0"/>
              </a:rPr>
              <a:t>% or mod </a:t>
            </a:r>
          </a:p>
          <a:p>
            <a:r>
              <a:rPr lang="en-US" b="0" i="0" dirty="0">
                <a:solidFill>
                  <a:srgbClr val="2B2A2A"/>
                </a:solidFill>
                <a:effectLst/>
                <a:latin typeface="Open Sans" panose="020B0606030504020204" pitchFamily="34" charset="0"/>
              </a:rPr>
              <a:t>Other math calculations use math functions: 	Pow(</a:t>
            </a:r>
            <a:r>
              <a:rPr lang="en-US" b="0" i="0" dirty="0" err="1">
                <a:solidFill>
                  <a:srgbClr val="2B2A2A"/>
                </a:solidFill>
                <a:effectLst/>
                <a:latin typeface="Open Sans" panose="020B0606030504020204" pitchFamily="34" charset="0"/>
              </a:rPr>
              <a:t>x,y</a:t>
            </a:r>
            <a:r>
              <a:rPr lang="en-US" b="0" i="0" dirty="0">
                <a:solidFill>
                  <a:srgbClr val="2B2A2A"/>
                </a:solidFill>
                <a:effectLst/>
                <a:latin typeface="Open Sans" panose="020B0606030504020204" pitchFamily="34" charset="0"/>
              </a:rPr>
              <a:t>) </a:t>
            </a:r>
          </a:p>
          <a:p>
            <a:r>
              <a:rPr lang="en-US" b="0" i="0" dirty="0">
                <a:solidFill>
                  <a:srgbClr val="2B2A2A"/>
                </a:solidFill>
                <a:effectLst/>
                <a:latin typeface="Open Sans" panose="020B0606030504020204" pitchFamily="34" charset="0"/>
              </a:rPr>
              <a:t>Concatenation uses CONCAT function: </a:t>
            </a:r>
          </a:p>
          <a:p>
            <a:pPr marL="365760" lvl="1" indent="0">
              <a:buNone/>
            </a:pPr>
            <a:r>
              <a:rPr lang="en-US" dirty="0">
                <a:solidFill>
                  <a:srgbClr val="2B2A2A"/>
                </a:solidFill>
                <a:latin typeface="Open Sans" panose="020B0606030504020204" pitchFamily="34" charset="0"/>
              </a:rPr>
              <a:t>	</a:t>
            </a:r>
            <a:r>
              <a:rPr lang="en-US" b="0" i="0" dirty="0">
                <a:solidFill>
                  <a:srgbClr val="2B2A2A"/>
                </a:solidFill>
                <a:effectLst/>
                <a:latin typeface="Open Sans" panose="020B0606030504020204" pitchFamily="34" charset="0"/>
              </a:rPr>
              <a:t>SELECT CONCAT('New ', 'York ', 'City');</a:t>
            </a:r>
            <a:endParaRPr lang="en-US" dirty="0"/>
          </a:p>
        </p:txBody>
      </p:sp>
    </p:spTree>
    <p:extLst>
      <p:ext uri="{BB962C8B-B14F-4D97-AF65-F5344CB8AC3E}">
        <p14:creationId xmlns:p14="http://schemas.microsoft.com/office/powerpoint/2010/main" val="2494280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29832</TotalTime>
  <Words>4097</Words>
  <Application>Microsoft Office PowerPoint</Application>
  <PresentationFormat>On-screen Show (4:3)</PresentationFormat>
  <Paragraphs>471</Paragraphs>
  <Slides>76</Slides>
  <Notes>13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89" baseType="lpstr">
      <vt:lpstr>Arial</vt:lpstr>
      <vt:lpstr>Arial Black</vt:lpstr>
      <vt:lpstr>Calibri</vt:lpstr>
      <vt:lpstr>Century Schoolbook</vt:lpstr>
      <vt:lpstr>Courier New</vt:lpstr>
      <vt:lpstr>Liberation Mono</vt:lpstr>
      <vt:lpstr>Monotype Sorts</vt:lpstr>
      <vt:lpstr>Open Sans</vt:lpstr>
      <vt:lpstr>Symbol</vt:lpstr>
      <vt:lpstr>Wingdings</vt:lpstr>
      <vt:lpstr>Wingdings 2</vt:lpstr>
      <vt:lpstr>Oriel</vt:lpstr>
      <vt:lpstr>Bitmap Image</vt:lpstr>
      <vt:lpstr>Stored Procedures (Cont.), Functions, Triggers and  More About Pl/SQL Constructs in MySQL   Prof Dr Melike Sah Direkoglu</vt:lpstr>
      <vt:lpstr>Basic Programming Structures in MySQL</vt:lpstr>
      <vt:lpstr>More About Stored Procedures in MySQL</vt:lpstr>
      <vt:lpstr>More about Stored Procedures</vt:lpstr>
      <vt:lpstr>VARIABLE Declaration</vt:lpstr>
      <vt:lpstr>Variable Examples</vt:lpstr>
      <vt:lpstr>Assigning Variables</vt:lpstr>
      <vt:lpstr>Select Into</vt:lpstr>
      <vt:lpstr>Arithmetic and String Operators</vt:lpstr>
      <vt:lpstr>MySQL Comparison Operators</vt:lpstr>
      <vt:lpstr>Logical Operators</vt:lpstr>
      <vt:lpstr>Conditions</vt:lpstr>
      <vt:lpstr>IF Statement</vt:lpstr>
      <vt:lpstr>Case Statement</vt:lpstr>
      <vt:lpstr>CASE Statement (Continued)</vt:lpstr>
      <vt:lpstr>Case Statement (In a Procedure Example)</vt:lpstr>
      <vt:lpstr>Loop Control Flow</vt:lpstr>
      <vt:lpstr>Loop</vt:lpstr>
      <vt:lpstr>Repeat until Loop</vt:lpstr>
      <vt:lpstr>While – Do Loop</vt:lpstr>
      <vt:lpstr>WHILE cond DO statement (In a Procedure)</vt:lpstr>
      <vt:lpstr>Notes on the previous example</vt:lpstr>
      <vt:lpstr>Comment Syntax</vt:lpstr>
      <vt:lpstr>Example</vt:lpstr>
      <vt:lpstr>Example – Step 1</vt:lpstr>
      <vt:lpstr>Example – Step 2</vt:lpstr>
      <vt:lpstr>Example – Step 3</vt:lpstr>
      <vt:lpstr>Example – Step 4</vt:lpstr>
      <vt:lpstr>Example – Step 5</vt:lpstr>
      <vt:lpstr>Stored Procedures in MySQL</vt:lpstr>
      <vt:lpstr>Using Cursors in Stored Procedures in MySQL</vt:lpstr>
      <vt:lpstr>Example using Cursors</vt:lpstr>
      <vt:lpstr>Example using Cursors – Part 2</vt:lpstr>
      <vt:lpstr>Example using Cursors – Part 3</vt:lpstr>
      <vt:lpstr>Another Example</vt:lpstr>
      <vt:lpstr>Another Example – Part 2</vt:lpstr>
      <vt:lpstr>Another Example – Part 3</vt:lpstr>
      <vt:lpstr>Functions</vt:lpstr>
      <vt:lpstr>Functions</vt:lpstr>
      <vt:lpstr>Stored Functıons</vt:lpstr>
      <vt:lpstr>Creating stored function</vt:lpstr>
      <vt:lpstr>Syntax of A stored Functıon</vt:lpstr>
      <vt:lpstr>Optional Characteristics</vt:lpstr>
      <vt:lpstr>Example Stored Function</vt:lpstr>
      <vt:lpstr>Example Stored Functıon</vt:lpstr>
      <vt:lpstr>Calling the stored function within an SQL Query</vt:lpstr>
      <vt:lpstr>A Function With Repeat Until Loop</vt:lpstr>
      <vt:lpstr>Another Example of Functions</vt:lpstr>
      <vt:lpstr>Another Example of Functions</vt:lpstr>
      <vt:lpstr>More Function Examples</vt:lpstr>
      <vt:lpstr>PowerPoint Presentation</vt:lpstr>
      <vt:lpstr>PowerPoint Presentation</vt:lpstr>
      <vt:lpstr>PowerPoint Presentation</vt:lpstr>
      <vt:lpstr>SQL Triggers</vt:lpstr>
      <vt:lpstr>Triggers</vt:lpstr>
      <vt:lpstr>SQL Triggers: An Example</vt:lpstr>
      <vt:lpstr>SQL Triggers: An Example – PART 1</vt:lpstr>
      <vt:lpstr>SQL Triggers: An Example – Part 2</vt:lpstr>
      <vt:lpstr>SQL Triggers: Another Example – Part 3</vt:lpstr>
      <vt:lpstr>SQL Triggers: An Example – Part 4</vt:lpstr>
      <vt:lpstr>SQL Triggers: Another Example – Part 5</vt:lpstr>
      <vt:lpstr>SQL Triggers: Another Example – Part 6</vt:lpstr>
      <vt:lpstr>A Few Things to Note</vt:lpstr>
      <vt:lpstr>The Special Powers of a Trigger</vt:lpstr>
      <vt:lpstr>Changing columns in a trigger</vt:lpstr>
      <vt:lpstr>More Examples</vt:lpstr>
      <vt:lpstr>The Trigger</vt:lpstr>
      <vt:lpstr>Firing the trigger</vt:lpstr>
      <vt:lpstr>Using a Stored Procedure Instead</vt:lpstr>
      <vt:lpstr>Comments on the Procedure</vt:lpstr>
      <vt:lpstr>Viewing Your Triggers</vt:lpstr>
      <vt:lpstr>Viewing Your Triggers (Continued)</vt:lpstr>
      <vt:lpstr>Dynamic SQL</vt:lpstr>
      <vt:lpstr>Dynamic SQL (Continued)</vt:lpstr>
      <vt:lpstr>Credits</vt:lpstr>
      <vt:lpstr>More Trıgger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Sasa</dc:creator>
  <cp:lastModifiedBy>CIU</cp:lastModifiedBy>
  <cp:revision>359</cp:revision>
  <dcterms:created xsi:type="dcterms:W3CDTF">2006-08-16T00:00:00Z</dcterms:created>
  <dcterms:modified xsi:type="dcterms:W3CDTF">2024-06-04T09:08:14Z</dcterms:modified>
</cp:coreProperties>
</file>