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8"/>
  </p:notesMasterIdLst>
  <p:handoutMasterIdLst>
    <p:handoutMasterId r:id="rId49"/>
  </p:handoutMasterIdLst>
  <p:sldIdLst>
    <p:sldId id="445" r:id="rId2"/>
    <p:sldId id="446" r:id="rId3"/>
    <p:sldId id="338" r:id="rId4"/>
    <p:sldId id="476" r:id="rId5"/>
    <p:sldId id="471" r:id="rId6"/>
    <p:sldId id="261" r:id="rId7"/>
    <p:sldId id="473" r:id="rId8"/>
    <p:sldId id="472" r:id="rId9"/>
    <p:sldId id="474" r:id="rId10"/>
    <p:sldId id="475" r:id="rId11"/>
    <p:sldId id="339" r:id="rId12"/>
    <p:sldId id="340" r:id="rId13"/>
    <p:sldId id="341" r:id="rId14"/>
    <p:sldId id="342" r:id="rId15"/>
    <p:sldId id="343" r:id="rId16"/>
    <p:sldId id="440" r:id="rId17"/>
    <p:sldId id="447" r:id="rId18"/>
    <p:sldId id="448" r:id="rId19"/>
    <p:sldId id="347" r:id="rId20"/>
    <p:sldId id="477" r:id="rId21"/>
    <p:sldId id="493" r:id="rId22"/>
    <p:sldId id="478" r:id="rId23"/>
    <p:sldId id="479" r:id="rId24"/>
    <p:sldId id="480" r:id="rId25"/>
    <p:sldId id="494" r:id="rId26"/>
    <p:sldId id="481" r:id="rId27"/>
    <p:sldId id="482" r:id="rId28"/>
    <p:sldId id="483" r:id="rId29"/>
    <p:sldId id="495" r:id="rId30"/>
    <p:sldId id="484" r:id="rId31"/>
    <p:sldId id="485" r:id="rId32"/>
    <p:sldId id="486" r:id="rId33"/>
    <p:sldId id="487" r:id="rId34"/>
    <p:sldId id="488" r:id="rId35"/>
    <p:sldId id="489" r:id="rId36"/>
    <p:sldId id="490" r:id="rId37"/>
    <p:sldId id="491" r:id="rId38"/>
    <p:sldId id="492" r:id="rId39"/>
    <p:sldId id="450" r:id="rId40"/>
    <p:sldId id="453" r:id="rId41"/>
    <p:sldId id="454" r:id="rId42"/>
    <p:sldId id="455" r:id="rId43"/>
    <p:sldId id="352" r:id="rId44"/>
    <p:sldId id="457" r:id="rId45"/>
    <p:sldId id="458" r:id="rId46"/>
    <p:sldId id="460" r:id="rId47"/>
  </p:sldIdLst>
  <p:sldSz cx="9144000" cy="6858000" type="screen4x3"/>
  <p:notesSz cx="6997700" cy="9283700"/>
  <p:custShowLst>
    <p:custShow name="Custom Show 1" id="0">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16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16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707">
          <p15:clr>
            <a:srgbClr val="A4A3A4"/>
          </p15:clr>
        </p15:guide>
        <p15:guide id="2" pos="5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22" autoAdjust="0"/>
    <p:restoredTop sz="94737" autoAdjust="0"/>
  </p:normalViewPr>
  <p:slideViewPr>
    <p:cSldViewPr snapToGrid="0">
      <p:cViewPr varScale="1">
        <p:scale>
          <a:sx n="106" d="100"/>
          <a:sy n="106" d="100"/>
        </p:scale>
        <p:origin x="1572" y="96"/>
      </p:cViewPr>
      <p:guideLst>
        <p:guide orient="horz" pos="707"/>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7266" name="Rectangle 2">
            <a:extLst>
              <a:ext uri="{FF2B5EF4-FFF2-40B4-BE49-F238E27FC236}">
                <a16:creationId xmlns:a16="http://schemas.microsoft.com/office/drawing/2014/main" id="{C6EF5354-BFFB-44DF-8FA7-1A088153BD87}"/>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7" name="Rectangle 3">
            <a:extLst>
              <a:ext uri="{FF2B5EF4-FFF2-40B4-BE49-F238E27FC236}">
                <a16:creationId xmlns:a16="http://schemas.microsoft.com/office/drawing/2014/main" id="{5BBF6CF9-ADFE-4F6E-89A0-8CB582D8FFC5}"/>
              </a:ext>
            </a:extLst>
          </p:cNvPr>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squar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267268" name="Rectangle 4">
            <a:extLst>
              <a:ext uri="{FF2B5EF4-FFF2-40B4-BE49-F238E27FC236}">
                <a16:creationId xmlns:a16="http://schemas.microsoft.com/office/drawing/2014/main" id="{8C120FC7-7BCE-4696-BB5D-C087861E4B4E}"/>
              </a:ext>
            </a:extLst>
          </p:cNvPr>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67269" name="Rectangle 5">
            <a:extLst>
              <a:ext uri="{FF2B5EF4-FFF2-40B4-BE49-F238E27FC236}">
                <a16:creationId xmlns:a16="http://schemas.microsoft.com/office/drawing/2014/main" id="{6735A123-7D3E-455E-AB82-1C3749BB052A}"/>
              </a:ext>
            </a:extLst>
          </p:cNvPr>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square" lIns="93027" tIns="46514" rIns="93027" bIns="46514" numCol="1" anchor="b" anchorCtr="0" compatLnSpc="1">
            <a:prstTxWarp prst="textNoShape">
              <a:avLst/>
            </a:prstTxWarp>
          </a:bodyPr>
          <a:lstStyle>
            <a:lvl1pPr algn="r" defTabSz="930275">
              <a:defRPr sz="1300"/>
            </a:lvl1pPr>
          </a:lstStyle>
          <a:p>
            <a:pPr>
              <a:defRPr/>
            </a:pPr>
            <a:fld id="{A8B4C920-550B-4EA7-9CB5-2D8883A273BF}"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0642" name="Rectangle 2">
            <a:extLst>
              <a:ext uri="{FF2B5EF4-FFF2-40B4-BE49-F238E27FC236}">
                <a16:creationId xmlns:a16="http://schemas.microsoft.com/office/drawing/2014/main" id="{2E8AF117-EF14-4BF3-AB7D-D75C4F934CCD}"/>
              </a:ext>
            </a:extLst>
          </p:cNvPr>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3" name="Rectangle 3">
            <a:extLst>
              <a:ext uri="{FF2B5EF4-FFF2-40B4-BE49-F238E27FC236}">
                <a16:creationId xmlns:a16="http://schemas.microsoft.com/office/drawing/2014/main" id="{D7D2DA5C-BED3-45D1-AFD2-94AF29863ABC}"/>
              </a:ext>
            </a:extLst>
          </p:cNvPr>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lvl1pPr algn="r" defTabSz="930275">
              <a:defRPr sz="1300">
                <a:latin typeface="Helvetica" charset="0"/>
                <a:ea typeface="+mn-ea"/>
                <a:cs typeface="+mn-cs"/>
              </a:defRPr>
            </a:lvl1pPr>
          </a:lstStyle>
          <a:p>
            <a:pPr>
              <a:defRPr/>
            </a:pPr>
            <a:endParaRPr lang="en-US"/>
          </a:p>
        </p:txBody>
      </p:sp>
      <p:sp>
        <p:nvSpPr>
          <p:cNvPr id="3076" name="Rectangle 4">
            <a:extLst>
              <a:ext uri="{FF2B5EF4-FFF2-40B4-BE49-F238E27FC236}">
                <a16:creationId xmlns:a16="http://schemas.microsoft.com/office/drawing/2014/main" id="{A2936E5F-4C9B-4144-9261-C3F188AA67D9}"/>
              </a:ext>
            </a:extLst>
          </p:cNvPr>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0645" name="Rectangle 5">
            <a:extLst>
              <a:ext uri="{FF2B5EF4-FFF2-40B4-BE49-F238E27FC236}">
                <a16:creationId xmlns:a16="http://schemas.microsoft.com/office/drawing/2014/main" id="{D73F14C5-05F8-4300-9D01-F3633C854740}"/>
              </a:ext>
            </a:extLst>
          </p:cNvPr>
          <p:cNvSpPr>
            <a:spLocks noGrp="1" noChangeArrowheads="1"/>
          </p:cNvSpPr>
          <p:nvPr>
            <p:ph type="body" sz="quarter" idx="3"/>
          </p:nvPr>
        </p:nvSpPr>
        <p:spPr bwMode="auto">
          <a:xfrm>
            <a:off x="931863" y="4410075"/>
            <a:ext cx="5133975" cy="4176713"/>
          </a:xfrm>
          <a:prstGeom prst="rect">
            <a:avLst/>
          </a:prstGeom>
          <a:noFill/>
          <a:ln w="9525">
            <a:noFill/>
            <a:miter lim="800000"/>
            <a:headEnd/>
            <a:tailEnd/>
          </a:ln>
          <a:effectLst/>
        </p:spPr>
        <p:txBody>
          <a:bodyPr vert="horz" wrap="none" lIns="93027" tIns="46514" rIns="93027" bIns="4651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0646" name="Rectangle 6">
            <a:extLst>
              <a:ext uri="{FF2B5EF4-FFF2-40B4-BE49-F238E27FC236}">
                <a16:creationId xmlns:a16="http://schemas.microsoft.com/office/drawing/2014/main" id="{BCB6CAD9-A006-4455-8054-9CACB290288C}"/>
              </a:ext>
            </a:extLst>
          </p:cNvPr>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defTabSz="930275">
              <a:defRPr sz="1300">
                <a:latin typeface="Helvetica" charset="0"/>
                <a:ea typeface="+mn-ea"/>
                <a:cs typeface="+mn-cs"/>
              </a:defRPr>
            </a:lvl1pPr>
          </a:lstStyle>
          <a:p>
            <a:pPr>
              <a:defRPr/>
            </a:pPr>
            <a:endParaRPr lang="en-US"/>
          </a:p>
        </p:txBody>
      </p:sp>
      <p:sp>
        <p:nvSpPr>
          <p:cNvPr id="240647" name="Rectangle 7">
            <a:extLst>
              <a:ext uri="{FF2B5EF4-FFF2-40B4-BE49-F238E27FC236}">
                <a16:creationId xmlns:a16="http://schemas.microsoft.com/office/drawing/2014/main" id="{63060AD7-0C3D-477B-BD60-55C8EBDB9451}"/>
              </a:ext>
            </a:extLst>
          </p:cNvPr>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27" tIns="46514" rIns="93027" bIns="46514" numCol="1" anchor="b" anchorCtr="0" compatLnSpc="1">
            <a:prstTxWarp prst="textNoShape">
              <a:avLst/>
            </a:prstTxWarp>
          </a:bodyPr>
          <a:lstStyle>
            <a:lvl1pPr algn="r" defTabSz="930275">
              <a:defRPr sz="1300"/>
            </a:lvl1pPr>
          </a:lstStyle>
          <a:p>
            <a:pPr>
              <a:defRPr/>
            </a:pPr>
            <a:fld id="{AE66C03C-4B0E-4149-8287-A3B340EB818D}" type="slidenum">
              <a:rPr lang="en-US" altLang="en-US"/>
              <a:pPr>
                <a:defRPr/>
              </a:pPr>
              <a:t>‹#›</a:t>
            </a:fld>
            <a:endParaRPr lang="en-US" altLang="en-US"/>
          </a:p>
        </p:txBody>
      </p:sp>
    </p:spTree>
    <p:extLst>
      <p:ext uri="{BB962C8B-B14F-4D97-AF65-F5344CB8AC3E}">
        <p14:creationId xmlns:p14="http://schemas.microsoft.com/office/powerpoint/2010/main" val="19011528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79475">
              <a:defRPr sz="1600">
                <a:solidFill>
                  <a:schemeClr val="tx1"/>
                </a:solidFill>
                <a:latin typeface="Helvetica" panose="020B0604020202020204" pitchFamily="34" charset="0"/>
                <a:ea typeface="MS PGothic" panose="020B0600070205080204" pitchFamily="34" charset="-128"/>
              </a:defRPr>
            </a:lvl1pPr>
            <a:lvl2pPr marL="742950" indent="-285750" defTabSz="879475">
              <a:defRPr sz="1600">
                <a:solidFill>
                  <a:schemeClr val="tx1"/>
                </a:solidFill>
                <a:latin typeface="Helvetica" panose="020B0604020202020204" pitchFamily="34" charset="0"/>
                <a:ea typeface="MS PGothic" panose="020B0600070205080204" pitchFamily="34" charset="-128"/>
              </a:defRPr>
            </a:lvl2pPr>
            <a:lvl3pPr marL="1143000" indent="-228600" defTabSz="879475">
              <a:defRPr sz="1600">
                <a:solidFill>
                  <a:schemeClr val="tx1"/>
                </a:solidFill>
                <a:latin typeface="Helvetica" panose="020B0604020202020204" pitchFamily="34" charset="0"/>
                <a:ea typeface="MS PGothic" panose="020B0600070205080204" pitchFamily="34" charset="-128"/>
              </a:defRPr>
            </a:lvl3pPr>
            <a:lvl4pPr marL="1600200" indent="-228600" defTabSz="879475">
              <a:defRPr sz="1600">
                <a:solidFill>
                  <a:schemeClr val="tx1"/>
                </a:solidFill>
                <a:latin typeface="Helvetica" panose="020B0604020202020204" pitchFamily="34" charset="0"/>
                <a:ea typeface="MS PGothic" panose="020B0600070205080204" pitchFamily="34" charset="-128"/>
              </a:defRPr>
            </a:lvl4pPr>
            <a:lvl5pPr marL="2057400" indent="-228600" defTabSz="879475">
              <a:defRPr sz="1600">
                <a:solidFill>
                  <a:schemeClr val="tx1"/>
                </a:solidFill>
                <a:latin typeface="Helvetica" panose="020B0604020202020204" pitchFamily="34" charset="0"/>
                <a:ea typeface="MS PGothic" panose="020B0600070205080204" pitchFamily="34" charset="-128"/>
              </a:defRPr>
            </a:lvl5pPr>
            <a:lvl6pPr marL="25146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defTabSz="879475"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7351C3CC-85E9-4EB0-AE84-86EE2CEAA304}"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15</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979B905-280D-44BD-8E31-AB90F5734834}" type="slidenum">
              <a:rPr lang="en-US" altLang="en-US" smtClean="0"/>
              <a:pPr/>
              <a:t>16</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17</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787">
              <a:defRPr sz="1600">
                <a:solidFill>
                  <a:schemeClr val="tx1"/>
                </a:solidFill>
                <a:latin typeface="Helvetica" panose="020B0604020202020204" pitchFamily="34" charset="0"/>
                <a:ea typeface="MS PGothic" panose="020B0600070205080204" pitchFamily="34" charset="-128"/>
              </a:defRPr>
            </a:lvl1pPr>
            <a:lvl2pPr marL="741761" indent="-285293" defTabSz="928787">
              <a:defRPr sz="1600">
                <a:solidFill>
                  <a:schemeClr val="tx1"/>
                </a:solidFill>
                <a:latin typeface="Helvetica" panose="020B0604020202020204" pitchFamily="34" charset="0"/>
                <a:ea typeface="MS PGothic" panose="020B0600070205080204" pitchFamily="34" charset="-128"/>
              </a:defRPr>
            </a:lvl2pPr>
            <a:lvl3pPr marL="1141171" indent="-228234" defTabSz="928787">
              <a:defRPr sz="1600">
                <a:solidFill>
                  <a:schemeClr val="tx1"/>
                </a:solidFill>
                <a:latin typeface="Helvetica" panose="020B0604020202020204" pitchFamily="34" charset="0"/>
                <a:ea typeface="MS PGothic" panose="020B0600070205080204" pitchFamily="34" charset="-128"/>
              </a:defRPr>
            </a:lvl3pPr>
            <a:lvl4pPr marL="1597640" indent="-228234" defTabSz="928787">
              <a:defRPr sz="1600">
                <a:solidFill>
                  <a:schemeClr val="tx1"/>
                </a:solidFill>
                <a:latin typeface="Helvetica" panose="020B0604020202020204" pitchFamily="34" charset="0"/>
                <a:ea typeface="MS PGothic" panose="020B0600070205080204" pitchFamily="34" charset="-128"/>
              </a:defRPr>
            </a:lvl4pPr>
            <a:lvl5pPr marL="2054108" indent="-228234" defTabSz="928787">
              <a:defRPr sz="1600">
                <a:solidFill>
                  <a:schemeClr val="tx1"/>
                </a:solidFill>
                <a:latin typeface="Helvetica" panose="020B0604020202020204" pitchFamily="34" charset="0"/>
                <a:ea typeface="MS PGothic" panose="020B0600070205080204" pitchFamily="34" charset="-128"/>
              </a:defRPr>
            </a:lvl5pPr>
            <a:lvl6pPr marL="2510577"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67045"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3514"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79982" indent="-228234" defTabSz="928787"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07174961-0CF3-42A6-8222-18520414FAD4}" type="slidenum">
              <a:rPr lang="en-US" altLang="en-US" sz="1200"/>
              <a:pPr/>
              <a:t>18</a:t>
            </a:fld>
            <a:endParaRPr lang="en-US" altLang="en-US" sz="1200" dirty="0"/>
          </a:p>
        </p:txBody>
      </p:sp>
      <p:sp>
        <p:nvSpPr>
          <p:cNvPr id="8194" name="Rectangle 2"/>
          <p:cNvSpPr>
            <a:spLocks noGrp="1" noRot="1" noChangeAspect="1" noChangeArrowheads="1" noTextEdit="1"/>
          </p:cNvSpPr>
          <p:nvPr>
            <p:ph type="sldImg"/>
          </p:nvPr>
        </p:nvSpPr>
        <p:spPr>
          <a:xfrm>
            <a:off x="1177925" y="695325"/>
            <a:ext cx="4641850" cy="3481388"/>
          </a:xfrm>
          <a:ln/>
        </p:spPr>
      </p:sp>
      <p:sp>
        <p:nvSpPr>
          <p:cNvPr id="8195" name="Rectangle 3"/>
          <p:cNvSpPr>
            <a:spLocks noGrp="1" noChangeArrowheads="1"/>
          </p:cNvSpPr>
          <p:nvPr>
            <p:ph type="body" idx="1"/>
          </p:nvPr>
        </p:nvSpPr>
        <p:spPr>
          <a:xfrm>
            <a:off x="931759" y="4410392"/>
            <a:ext cx="5134182" cy="417734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1512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19</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39</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40</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41</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42</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4EE474B3-6199-4C51-85D8-10EAF40AA925}" type="slidenum">
              <a:rPr lang="en-US" altLang="en-US" sz="1200"/>
              <a:pPr/>
              <a:t>43</a:t>
            </a:fld>
            <a:endParaRPr lang="en-US" altLang="en-US" sz="1200"/>
          </a:p>
        </p:txBody>
      </p:sp>
      <p:sp>
        <p:nvSpPr>
          <p:cNvPr id="32771" name="Rectangle 2"/>
          <p:cNvSpPr>
            <a:spLocks noGrp="1" noRot="1" noChangeAspect="1" noChangeArrowheads="1" noTextEdit="1"/>
          </p:cNvSpPr>
          <p:nvPr>
            <p:ph type="sldImg"/>
          </p:nvPr>
        </p:nvSpPr>
        <p:spPr>
          <a:xfrm>
            <a:off x="1187450" y="703263"/>
            <a:ext cx="4622800" cy="3467100"/>
          </a:xfrm>
          <a:ln/>
        </p:spPr>
      </p:sp>
      <p:sp>
        <p:nvSpPr>
          <p:cNvPr id="32772"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1E56AE75-B906-4BBE-9F19-01C6ABDA8665}" type="slidenum">
              <a:rPr lang="en-US" altLang="en-US" sz="1200"/>
              <a:pPr/>
              <a:t>2</a:t>
            </a:fld>
            <a:endParaRPr lang="en-US" altLang="en-US" sz="1200"/>
          </a:p>
        </p:txBody>
      </p:sp>
      <p:sp>
        <p:nvSpPr>
          <p:cNvPr id="18435" name="Rectangle 2"/>
          <p:cNvSpPr>
            <a:spLocks noChangeArrowheads="1"/>
          </p:cNvSpPr>
          <p:nvPr/>
        </p:nvSpPr>
        <p:spPr bwMode="auto">
          <a:xfrm>
            <a:off x="3965576"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
        <p:nvSpPr>
          <p:cNvPr id="18436" name="Rectangle 3"/>
          <p:cNvSpPr>
            <a:spLocks noChangeArrowheads="1"/>
          </p:cNvSpPr>
          <p:nvPr/>
        </p:nvSpPr>
        <p:spPr bwMode="auto">
          <a:xfrm>
            <a:off x="3965576"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058" tIns="45221" rIns="92058" bIns="45221" anchor="b"/>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r"/>
            <a:r>
              <a:rPr lang="en-US" altLang="en-US" sz="1300">
                <a:latin typeface="Times New Roman" panose="02020603050405020304" pitchFamily="18" charset="0"/>
              </a:rPr>
              <a:t>1</a:t>
            </a:r>
          </a:p>
        </p:txBody>
      </p:sp>
      <p:sp>
        <p:nvSpPr>
          <p:cNvPr id="18437" name="Rectangle 4"/>
          <p:cNvSpPr>
            <a:spLocks noChangeArrowheads="1"/>
          </p:cNvSpPr>
          <p:nvPr/>
        </p:nvSpPr>
        <p:spPr bwMode="auto">
          <a:xfrm>
            <a:off x="1" y="882015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
        <p:nvSpPr>
          <p:cNvPr id="18438" name="Rectangle 5"/>
          <p:cNvSpPr>
            <a:spLocks noChangeArrowheads="1"/>
          </p:cNvSpPr>
          <p:nvPr/>
        </p:nvSpPr>
        <p:spPr bwMode="auto">
          <a:xfrm>
            <a:off x="1" y="0"/>
            <a:ext cx="303212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defRPr sz="1600">
                <a:solidFill>
                  <a:schemeClr val="tx1"/>
                </a:solidFill>
                <a:latin typeface="Helvetica" panose="020B0604020202020204" pitchFamily="34" charset="0"/>
                <a:ea typeface="MS PGothic" panose="020B0600070205080204" pitchFamily="34" charset="-128"/>
              </a:defRPr>
            </a:lvl1pPr>
            <a:lvl2pPr marL="37931725" indent="-3747452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endParaRPr lang="en-US" altLang="en-US"/>
          </a:p>
        </p:txBody>
      </p:sp>
      <p:sp>
        <p:nvSpPr>
          <p:cNvPr id="18439" name="Rectangle 6"/>
          <p:cNvSpPr>
            <a:spLocks noGrp="1" noRot="1" noChangeAspect="1" noChangeArrowheads="1" noTextEdit="1"/>
          </p:cNvSpPr>
          <p:nvPr>
            <p:ph type="sldImg"/>
          </p:nvPr>
        </p:nvSpPr>
        <p:spPr>
          <a:xfrm>
            <a:off x="1187450" y="703263"/>
            <a:ext cx="4622800" cy="3467100"/>
          </a:xfrm>
          <a:ln w="12700" cap="flat"/>
        </p:spPr>
      </p:sp>
      <p:sp>
        <p:nvSpPr>
          <p:cNvPr id="18440" name="Rectangle 7"/>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58" tIns="45221" rIns="92058" bIns="45221" anchor="ct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44</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45</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46</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73449113-501E-40AA-8204-F51F280D2CC8}" type="slidenum">
              <a:rPr lang="en-US" altLang="en-US" smtClean="0"/>
              <a:pPr/>
              <a:t>3</a:t>
            </a:fld>
            <a:endParaRPr lang="en-US" altLang="en-US"/>
          </a:p>
        </p:txBody>
      </p:sp>
      <p:sp>
        <p:nvSpPr>
          <p:cNvPr id="58371" name="Rectangle 2"/>
          <p:cNvSpPr>
            <a:spLocks noGrp="1" noRot="1" noChangeAspect="1" noChangeArrowheads="1" noTextEdit="1"/>
          </p:cNvSpPr>
          <p:nvPr>
            <p:ph type="sldImg"/>
          </p:nvPr>
        </p:nvSpPr>
        <p:spPr>
          <a:xfrm>
            <a:off x="1187450" y="703263"/>
            <a:ext cx="4622800" cy="3467100"/>
          </a:xfrm>
          <a:ln/>
        </p:spPr>
      </p:sp>
      <p:sp>
        <p:nvSpPr>
          <p:cNvPr id="58372" name="Rectangle 3"/>
          <p:cNvSpPr>
            <a:spLocks noGrp="1" noChangeArrowheads="1"/>
          </p:cNvSpPr>
          <p:nvPr>
            <p:ph type="body" idx="1"/>
          </p:nvPr>
        </p:nvSpPr>
        <p:spPr>
          <a:xfrm>
            <a:off x="932400" y="4410466"/>
            <a:ext cx="5132902" cy="4175934"/>
          </a:xfrm>
          <a:noFill/>
          <a:ln/>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AE66C03C-4B0E-4149-8287-A3B340EB818D}" type="slidenum">
              <a:rPr lang="en-US" altLang="en-US" smtClean="0"/>
              <a:pPr>
                <a:defRPr/>
              </a:pPr>
              <a:t>5</a:t>
            </a:fld>
            <a:endParaRPr lang="en-US" altLang="en-US"/>
          </a:p>
        </p:txBody>
      </p:sp>
    </p:spTree>
    <p:extLst>
      <p:ext uri="{BB962C8B-B14F-4D97-AF65-F5344CB8AC3E}">
        <p14:creationId xmlns:p14="http://schemas.microsoft.com/office/powerpoint/2010/main" val="2289325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
            <a:extLst>
              <a:ext uri="{FF2B5EF4-FFF2-40B4-BE49-F238E27FC236}">
                <a16:creationId xmlns:a16="http://schemas.microsoft.com/office/drawing/2014/main" id="{5C0C1EF6-CC22-778F-656B-086B49EFE142}"/>
              </a:ext>
            </a:extLst>
          </p:cNvPr>
          <p:cNvSpPr>
            <a:spLocks noGrp="1" noChangeArrowheads="1"/>
          </p:cNvSpPr>
          <p:nvPr>
            <p:ph type="ftr" sz="quarter" idx="4"/>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defTabSz="950913">
              <a:spcBef>
                <a:spcPct val="20000"/>
              </a:spcBef>
              <a:buClr>
                <a:srgbClr val="FF0000"/>
              </a:buClr>
              <a:buFont typeface="Arial" panose="020B0604020202020204" pitchFamily="34" charset="0"/>
              <a:defRPr b="1">
                <a:solidFill>
                  <a:schemeClr val="tx1"/>
                </a:solidFill>
                <a:latin typeface="Arial" panose="020B0604020202020204" pitchFamily="34" charset="0"/>
              </a:defRPr>
            </a:lvl1pPr>
            <a:lvl2pPr marL="742950" indent="-285750" algn="ctr" defTabSz="950913">
              <a:spcBef>
                <a:spcPct val="20000"/>
              </a:spcBef>
              <a:buClr>
                <a:srgbClr val="FF0000"/>
              </a:buClr>
              <a:buFont typeface="Arial" panose="020B0604020202020204" pitchFamily="34" charset="0"/>
              <a:defRPr b="1">
                <a:solidFill>
                  <a:schemeClr val="tx1"/>
                </a:solidFill>
                <a:latin typeface="Arial" panose="020B0604020202020204" pitchFamily="34" charset="0"/>
              </a:defRPr>
            </a:lvl2pPr>
            <a:lvl3pPr marL="1143000" indent="-228600" algn="ctr" defTabSz="950913">
              <a:spcBef>
                <a:spcPct val="20000"/>
              </a:spcBef>
              <a:buClr>
                <a:srgbClr val="FF0000"/>
              </a:buClr>
              <a:buFont typeface="Arial" panose="020B0604020202020204" pitchFamily="34" charset="0"/>
              <a:defRPr b="1">
                <a:solidFill>
                  <a:schemeClr val="tx1"/>
                </a:solidFill>
                <a:latin typeface="Arial" panose="020B0604020202020204" pitchFamily="34" charset="0"/>
              </a:defRPr>
            </a:lvl3pPr>
            <a:lvl4pPr marL="1600200" indent="-228600" algn="ctr" defTabSz="950913">
              <a:spcBef>
                <a:spcPct val="20000"/>
              </a:spcBef>
              <a:buClr>
                <a:srgbClr val="FF0000"/>
              </a:buClr>
              <a:buFont typeface="Arial" panose="020B0604020202020204" pitchFamily="34" charset="0"/>
              <a:defRPr b="1">
                <a:solidFill>
                  <a:schemeClr val="tx1"/>
                </a:solidFill>
                <a:latin typeface="Arial" panose="020B0604020202020204" pitchFamily="34" charset="0"/>
              </a:defRPr>
            </a:lvl4pPr>
            <a:lvl5pPr marL="2057400" indent="-228600" algn="ctr" defTabSz="950913">
              <a:spcBef>
                <a:spcPct val="20000"/>
              </a:spcBef>
              <a:buClr>
                <a:srgbClr val="FF0000"/>
              </a:buClr>
              <a:buFont typeface="Arial" panose="020B0604020202020204" pitchFamily="34" charset="0"/>
              <a:defRPr b="1">
                <a:solidFill>
                  <a:schemeClr val="tx1"/>
                </a:solidFill>
                <a:latin typeface="Arial" panose="020B0604020202020204" pitchFamily="34" charset="0"/>
              </a:defRPr>
            </a:lvl5pPr>
            <a:lvl6pPr marL="25146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6pPr>
            <a:lvl7pPr marL="29718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7pPr>
            <a:lvl8pPr marL="34290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8pPr>
            <a:lvl9pPr marL="3886200" indent="-228600" algn="ctr" defTabSz="950913" eaLnBrk="0" fontAlgn="base" hangingPunct="0">
              <a:spcBef>
                <a:spcPct val="20000"/>
              </a:spcBef>
              <a:spcAft>
                <a:spcPct val="0"/>
              </a:spcAft>
              <a:buClr>
                <a:srgbClr val="FF0000"/>
              </a:buClr>
              <a:buFont typeface="Arial" panose="020B0604020202020204" pitchFamily="34" charset="0"/>
              <a:defRPr b="1">
                <a:solidFill>
                  <a:schemeClr val="tx1"/>
                </a:solidFill>
                <a:latin typeface="Arial" panose="020B0604020202020204" pitchFamily="34" charset="0"/>
              </a:defRPr>
            </a:lvl9pPr>
          </a:lstStyle>
          <a:p>
            <a:pPr>
              <a:spcBef>
                <a:spcPct val="0"/>
              </a:spcBef>
              <a:buClrTx/>
              <a:buFontTx/>
              <a:buNone/>
            </a:pPr>
            <a:r>
              <a:rPr lang="en-US" altLang="en-US">
                <a:solidFill>
                  <a:srgbClr val="000000"/>
                </a:solidFill>
              </a:rPr>
              <a:t>Oracle Database 11</a:t>
            </a:r>
            <a:r>
              <a:rPr lang="en-US" altLang="en-US" i="1">
                <a:solidFill>
                  <a:srgbClr val="000000"/>
                </a:solidFill>
              </a:rPr>
              <a:t>g</a:t>
            </a:r>
            <a:r>
              <a:rPr lang="en-US" altLang="en-US">
                <a:solidFill>
                  <a:srgbClr val="000000"/>
                </a:solidFill>
              </a:rPr>
              <a:t>: SQL Fundamentals I</a:t>
            </a:r>
            <a:r>
              <a:rPr lang="en-US" altLang="en-US"/>
              <a:t>   6 - </a:t>
            </a:r>
            <a:fld id="{4E08C62A-42FA-4FFC-BA9A-2997D0079170}" type="slidenum">
              <a:rPr lang="en-US" altLang="en-US" smtClean="0"/>
              <a:pPr>
                <a:spcBef>
                  <a:spcPct val="0"/>
                </a:spcBef>
                <a:buClrTx/>
                <a:buFontTx/>
                <a:buNone/>
              </a:pPr>
              <a:t>6</a:t>
            </a:fld>
            <a:endParaRPr lang="en-US" altLang="en-US"/>
          </a:p>
        </p:txBody>
      </p:sp>
      <p:sp>
        <p:nvSpPr>
          <p:cNvPr id="22531" name="Rectangle 2">
            <a:extLst>
              <a:ext uri="{FF2B5EF4-FFF2-40B4-BE49-F238E27FC236}">
                <a16:creationId xmlns:a16="http://schemas.microsoft.com/office/drawing/2014/main" id="{EAB1A73F-21C0-149B-2174-C6EF4E21A628}"/>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8160A20F-E509-F00F-1ECA-B8729F729152}"/>
              </a:ext>
            </a:extLst>
          </p:cNvPr>
          <p:cNvSpPr>
            <a:spLocks noGrp="1" noChangeArrowheads="1"/>
          </p:cNvSpPr>
          <p:nvPr>
            <p:ph type="body" idx="1"/>
          </p:nvPr>
        </p:nvSpPr>
        <p:spPr>
          <a:xfrm>
            <a:off x="477838" y="5400675"/>
            <a:ext cx="6359525" cy="366395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a:t>Creating Natural Joins</a:t>
            </a:r>
          </a:p>
          <a:p>
            <a:pPr lvl="1" eaLnBrk="1" hangingPunct="1"/>
            <a:r>
              <a:rPr lang="en-US" altLang="en-US"/>
              <a:t>You can join tables automatically based on the columns in the two tables that have matching data types and names. You do this by using the </a:t>
            </a:r>
            <a:r>
              <a:rPr lang="en-US" altLang="en-US">
                <a:solidFill>
                  <a:schemeClr val="tx1"/>
                </a:solidFill>
                <a:latin typeface="Courier New" panose="02070309020205020404" pitchFamily="49" charset="0"/>
              </a:rPr>
              <a:t>NATURAL</a:t>
            </a:r>
            <a:r>
              <a:rPr lang="en-US" altLang="en-US"/>
              <a:t> </a:t>
            </a:r>
            <a:r>
              <a:rPr lang="en-US" altLang="en-US">
                <a:solidFill>
                  <a:schemeClr val="tx1"/>
                </a:solidFill>
                <a:latin typeface="Courier New" panose="02070309020205020404" pitchFamily="49" charset="0"/>
              </a:rPr>
              <a:t>JOIN</a:t>
            </a:r>
            <a:r>
              <a:rPr lang="en-US" altLang="en-US">
                <a:solidFill>
                  <a:schemeClr val="tx1"/>
                </a:solidFill>
              </a:rPr>
              <a:t> keywords.</a:t>
            </a:r>
          </a:p>
          <a:p>
            <a:pPr lvl="1" eaLnBrk="1" hangingPunct="1"/>
            <a:r>
              <a:rPr lang="en-US" altLang="en-US" b="1"/>
              <a:t>Note:</a:t>
            </a:r>
            <a:r>
              <a:rPr lang="en-US" altLang="en-US"/>
              <a:t> The join can happen on only those columns that have the same names and data types in both tables. If the columns have the same name but different data types, then the </a:t>
            </a:r>
            <a:r>
              <a:rPr lang="en-US" altLang="en-US">
                <a:latin typeface="Courier New" panose="02070309020205020404" pitchFamily="49" charset="0"/>
              </a:rPr>
              <a:t>NATURAL</a:t>
            </a:r>
            <a:r>
              <a:rPr lang="en-US" altLang="en-US"/>
              <a:t> </a:t>
            </a:r>
            <a:r>
              <a:rPr lang="en-US" altLang="en-US">
                <a:latin typeface="Courier New" panose="02070309020205020404" pitchFamily="49" charset="0"/>
              </a:rPr>
              <a:t>JOIN</a:t>
            </a:r>
            <a:r>
              <a:rPr lang="en-US" altLang="en-US"/>
              <a:t> syntax causes an error.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979B905-280D-44BD-8E31-AB90F5734834}" type="slidenum">
              <a:rPr lang="en-US" altLang="en-US" smtClean="0"/>
              <a:pPr/>
              <a:t>11</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979B905-280D-44BD-8E31-AB90F5734834}" type="slidenum">
              <a:rPr lang="en-US" altLang="en-US" smtClean="0"/>
              <a:pPr/>
              <a:t>12</a:t>
            </a:fld>
            <a:endParaRPr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altLang="en-US">
              <a:latin typeface="Times New Roman" pitchFamily="18" charset="0"/>
              <a:ea typeface="ＭＳ Ｐゴシック" pitchFamily="34"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13</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panose="020B0604020202020204" pitchFamily="34" charset="0"/>
                <a:ea typeface="MS PGothic" panose="020B0600070205080204" pitchFamily="34" charset="-128"/>
              </a:defRPr>
            </a:lvl1pPr>
            <a:lvl2pPr marL="37931725" indent="-37474525" defTabSz="930275">
              <a:defRPr sz="1600">
                <a:solidFill>
                  <a:schemeClr val="tx1"/>
                </a:solidFill>
                <a:latin typeface="Helvetica" panose="020B0604020202020204" pitchFamily="34" charset="0"/>
                <a:ea typeface="MS PGothic" panose="020B0600070205080204" pitchFamily="34" charset="-128"/>
              </a:defRPr>
            </a:lvl2pPr>
            <a:lvl3pPr>
              <a:defRPr sz="1600">
                <a:solidFill>
                  <a:schemeClr val="tx1"/>
                </a:solidFill>
                <a:latin typeface="Helvetica" panose="020B0604020202020204" pitchFamily="34" charset="0"/>
                <a:ea typeface="MS PGothic" panose="020B0600070205080204" pitchFamily="34" charset="-128"/>
              </a:defRPr>
            </a:lvl3pPr>
            <a:lvl4pPr>
              <a:defRPr sz="1600">
                <a:solidFill>
                  <a:schemeClr val="tx1"/>
                </a:solidFill>
                <a:latin typeface="Helvetica" panose="020B0604020202020204" pitchFamily="34" charset="0"/>
                <a:ea typeface="MS PGothic" panose="020B0600070205080204" pitchFamily="34" charset="-128"/>
              </a:defRPr>
            </a:lvl4pPr>
            <a:lvl5pPr>
              <a:defRPr sz="1600">
                <a:solidFill>
                  <a:schemeClr val="tx1"/>
                </a:solidFill>
                <a:latin typeface="Helvetica" panose="020B0604020202020204" pitchFamily="34" charset="0"/>
                <a:ea typeface="MS PGothic" panose="020B0600070205080204" pitchFamily="34" charset="-128"/>
              </a:defRPr>
            </a:lvl5pPr>
            <a:lvl6pPr marL="4572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9144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1371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18288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fld id="{C85DDB2F-C4B9-42E9-A66C-BCA14058EE6E}" type="slidenum">
              <a:rPr lang="en-US" altLang="en-US" sz="1200"/>
              <a:pPr/>
              <a:t>14</a:t>
            </a:fld>
            <a:endParaRPr lang="en-US" altLang="en-US" sz="1200"/>
          </a:p>
        </p:txBody>
      </p:sp>
      <p:sp>
        <p:nvSpPr>
          <p:cNvPr id="24579" name="Rectangle 2"/>
          <p:cNvSpPr>
            <a:spLocks noGrp="1" noRot="1" noChangeAspect="1" noChangeArrowheads="1" noTextEdit="1"/>
          </p:cNvSpPr>
          <p:nvPr>
            <p:ph type="sldImg"/>
          </p:nvPr>
        </p:nvSpPr>
        <p:spPr>
          <a:xfrm>
            <a:off x="1187450" y="703263"/>
            <a:ext cx="4622800" cy="3467100"/>
          </a:xfrm>
          <a:ln/>
        </p:spPr>
      </p:sp>
      <p:sp>
        <p:nvSpPr>
          <p:cNvPr id="24580" name="Rectangle 3"/>
          <p:cNvSpPr>
            <a:spLocks noGrp="1" noChangeArrowheads="1"/>
          </p:cNvSpPr>
          <p:nvPr>
            <p:ph type="body" idx="1"/>
          </p:nvPr>
        </p:nvSpPr>
        <p:spPr>
          <a:xfrm>
            <a:off x="931864" y="4410076"/>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www.db-book.com/" TargetMode="Externa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Text Box 7">
            <a:extLst>
              <a:ext uri="{FF2B5EF4-FFF2-40B4-BE49-F238E27FC236}">
                <a16:creationId xmlns:a16="http://schemas.microsoft.com/office/drawing/2014/main" id="{A25BB261-D773-4836-B381-7A051175F570}"/>
              </a:ext>
            </a:extLst>
          </p:cNvPr>
          <p:cNvSpPr txBox="1">
            <a:spLocks noChangeArrowheads="1"/>
          </p:cNvSpPr>
          <p:nvPr/>
        </p:nvSpPr>
        <p:spPr bwMode="auto">
          <a:xfrm>
            <a:off x="2674938" y="5726113"/>
            <a:ext cx="3694112" cy="793750"/>
          </a:xfrm>
          <a:prstGeom prst="rect">
            <a:avLst/>
          </a:prstGeom>
          <a:noFill/>
          <a:ln>
            <a:noFill/>
          </a:ln>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b="1" dirty="0">
                <a:solidFill>
                  <a:srgbClr val="002060"/>
                </a:solidFill>
              </a:rPr>
              <a:t>Database System Concepts, 7</a:t>
            </a:r>
            <a:r>
              <a:rPr lang="en-US" altLang="en-US" b="1" baseline="30000" dirty="0">
                <a:solidFill>
                  <a:srgbClr val="002060"/>
                </a:solidFill>
              </a:rPr>
              <a:t>th</a:t>
            </a:r>
            <a:r>
              <a:rPr lang="en-US" altLang="en-US" b="1" dirty="0">
                <a:solidFill>
                  <a:srgbClr val="002060"/>
                </a:solidFill>
              </a:rPr>
              <a:t> Ed</a:t>
            </a:r>
            <a:r>
              <a:rPr lang="en-US" altLang="en-US" dirty="0">
                <a:solidFill>
                  <a:srgbClr val="002060"/>
                </a:solidFill>
              </a:rPr>
              <a:t>.</a:t>
            </a:r>
          </a:p>
          <a:p>
            <a:pPr algn="ctr">
              <a:spcBef>
                <a:spcPct val="50000"/>
              </a:spcBef>
              <a:defRPr/>
            </a:pPr>
            <a:r>
              <a:rPr lang="en-US" altLang="en-US" sz="1200" b="1" dirty="0">
                <a:solidFill>
                  <a:srgbClr val="002060"/>
                </a:solidFill>
              </a:rPr>
              <a:t>©Silberschatz, Korth and Sudarshan</a:t>
            </a:r>
            <a:br>
              <a:rPr lang="en-US" altLang="en-US" sz="1200" b="1" dirty="0">
                <a:solidFill>
                  <a:srgbClr val="002060"/>
                </a:solidFill>
              </a:rPr>
            </a:br>
            <a:r>
              <a:rPr lang="en-US" altLang="en-US" sz="1200" b="1" dirty="0">
                <a:solidFill>
                  <a:srgbClr val="002060"/>
                </a:solidFill>
              </a:rPr>
              <a:t>See </a:t>
            </a:r>
            <a:r>
              <a:rPr lang="en-US" altLang="en-US" sz="1200" b="1" dirty="0">
                <a:solidFill>
                  <a:srgbClr val="002060"/>
                </a:solidFill>
                <a:hlinkClick r:id="rId2"/>
              </a:rPr>
              <a:t>www.db-book.com</a:t>
            </a:r>
            <a:r>
              <a:rPr lang="en-US" altLang="en-US" sz="1200" b="1" dirty="0">
                <a:solidFill>
                  <a:srgbClr val="002060"/>
                </a:solidFill>
              </a:rPr>
              <a:t> for conditions on re-use </a:t>
            </a:r>
          </a:p>
        </p:txBody>
      </p:sp>
      <p:sp>
        <p:nvSpPr>
          <p:cNvPr id="513026" name="Rectangle 2"/>
          <p:cNvSpPr>
            <a:spLocks noGrp="1" noChangeArrowheads="1"/>
          </p:cNvSpPr>
          <p:nvPr>
            <p:ph type="ctrTitle"/>
          </p:nvPr>
        </p:nvSpPr>
        <p:spPr>
          <a:xfrm>
            <a:off x="685800" y="2286000"/>
            <a:ext cx="7772400" cy="1143000"/>
          </a:xfrm>
        </p:spPr>
        <p:txBody>
          <a:bodyPr/>
          <a:lstStyle>
            <a:lvl1pPr>
              <a:defRPr>
                <a:solidFill>
                  <a:srgbClr val="002060"/>
                </a:solidFill>
              </a:defRPr>
            </a:lvl1pPr>
          </a:lstStyle>
          <a:p>
            <a:r>
              <a:rPr lang="en-US" dirty="0"/>
              <a:t>Click to edit Master title style</a:t>
            </a:r>
          </a:p>
        </p:txBody>
      </p:sp>
      <p:sp>
        <p:nvSpPr>
          <p:cNvPr id="8" name="Rectangle 5">
            <a:extLst>
              <a:ext uri="{FF2B5EF4-FFF2-40B4-BE49-F238E27FC236}">
                <a16:creationId xmlns:a16="http://schemas.microsoft.com/office/drawing/2014/main" id="{B4760F52-45E1-4E1D-A744-2F2290DE90CC}"/>
              </a:ext>
            </a:extLst>
          </p:cNvPr>
          <p:cNvSpPr>
            <a:spLocks noGrp="1" noChangeArrowheads="1"/>
          </p:cNvSpPr>
          <p:nvPr>
            <p:ph type="sldNum" sz="quarter" idx="11"/>
          </p:nvPr>
        </p:nvSpPr>
        <p:spPr>
          <a:xfrm>
            <a:off x="6596063" y="6218238"/>
            <a:ext cx="1905000" cy="457200"/>
          </a:xfrm>
        </p:spPr>
        <p:txBody>
          <a:bodyPr/>
          <a:lstStyle>
            <a:lvl1pPr>
              <a:defRPr>
                <a:solidFill>
                  <a:srgbClr val="578963"/>
                </a:solidFill>
              </a:defRPr>
            </a:lvl1pPr>
          </a:lstStyle>
          <a:p>
            <a:pPr>
              <a:defRPr/>
            </a:pPr>
            <a:fld id="{3B69BB99-A72A-4470-971F-83530C443C91}" type="slidenum">
              <a:rPr lang="en-US" altLang="en-US"/>
              <a:pPr>
                <a:defRPr/>
              </a:pPr>
              <a:t>‹#›</a:t>
            </a:fld>
            <a:endParaRPr lang="en-US" altLang="en-US"/>
          </a:p>
        </p:txBody>
      </p:sp>
      <p:pic>
        <p:nvPicPr>
          <p:cNvPr id="9" name="Picture 8" descr="Cover-6Ed"/>
          <p:cNvPicPr>
            <a:picLocks noChangeAspect="1" noChangeArrowheads="1"/>
          </p:cNvPicPr>
          <p:nvPr userDrawn="1"/>
        </p:nvPicPr>
        <p:blipFill>
          <a:blip r:embed="rId3"/>
          <a:stretch>
            <a:fillRect/>
          </a:stretch>
        </p:blipFill>
        <p:spPr bwMode="auto">
          <a:xfrm>
            <a:off x="13858" y="0"/>
            <a:ext cx="1331269" cy="170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0487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85C950AD-734E-45C7-8042-5795FFAD6750}"/>
              </a:ext>
            </a:extLst>
          </p:cNvPr>
          <p:cNvSpPr>
            <a:spLocks noGrp="1" noChangeArrowheads="1"/>
          </p:cNvSpPr>
          <p:nvPr>
            <p:ph type="sldNum" sz="quarter" idx="10"/>
          </p:nvPr>
        </p:nvSpPr>
        <p:spPr>
          <a:ln/>
        </p:spPr>
        <p:txBody>
          <a:bodyPr/>
          <a:lstStyle>
            <a:lvl1pPr>
              <a:defRPr/>
            </a:lvl1pPr>
          </a:lstStyle>
          <a:p>
            <a:pPr>
              <a:defRPr/>
            </a:pPr>
            <a:fld id="{D7E5E31B-1343-4510-8DCD-65E7B6544692}" type="slidenum">
              <a:rPr lang="en-US" altLang="en-US"/>
              <a:pPr>
                <a:defRPr/>
              </a:pPr>
              <a:t>‹#›</a:t>
            </a:fld>
            <a:endParaRPr lang="en-US" altLang="en-US"/>
          </a:p>
        </p:txBody>
      </p:sp>
    </p:spTree>
    <p:extLst>
      <p:ext uri="{BB962C8B-B14F-4D97-AF65-F5344CB8AC3E}">
        <p14:creationId xmlns:p14="http://schemas.microsoft.com/office/powerpoint/2010/main" val="17630467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26250" y="117475"/>
            <a:ext cx="2019300" cy="58801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8350" y="117475"/>
            <a:ext cx="5905500" cy="5880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C7A7A2CD-B5B0-4CF6-8038-339B0E99E366}"/>
              </a:ext>
            </a:extLst>
          </p:cNvPr>
          <p:cNvSpPr>
            <a:spLocks noGrp="1" noChangeArrowheads="1"/>
          </p:cNvSpPr>
          <p:nvPr>
            <p:ph type="sldNum" sz="quarter" idx="10"/>
          </p:nvPr>
        </p:nvSpPr>
        <p:spPr>
          <a:ln/>
        </p:spPr>
        <p:txBody>
          <a:bodyPr/>
          <a:lstStyle>
            <a:lvl1pPr>
              <a:defRPr/>
            </a:lvl1pPr>
          </a:lstStyle>
          <a:p>
            <a:pPr>
              <a:defRPr/>
            </a:pPr>
            <a:fld id="{833574B0-C055-4E38-82A9-667A1DF1F8D0}" type="slidenum">
              <a:rPr lang="en-US" altLang="en-US"/>
              <a:pPr>
                <a:defRPr/>
              </a:pPr>
              <a:t>‹#›</a:t>
            </a:fld>
            <a:endParaRPr lang="en-US" altLang="en-US"/>
          </a:p>
        </p:txBody>
      </p:sp>
    </p:spTree>
    <p:extLst>
      <p:ext uri="{BB962C8B-B14F-4D97-AF65-F5344CB8AC3E}">
        <p14:creationId xmlns:p14="http://schemas.microsoft.com/office/powerpoint/2010/main" val="28946499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a:extLst>
              <a:ext uri="{FF2B5EF4-FFF2-40B4-BE49-F238E27FC236}">
                <a16:creationId xmlns:a16="http://schemas.microsoft.com/office/drawing/2014/main" id="{A9796C49-4A73-449B-A170-DFFCD45313DF}"/>
              </a:ext>
            </a:extLst>
          </p:cNvPr>
          <p:cNvSpPr>
            <a:spLocks noGrp="1" noChangeArrowheads="1"/>
          </p:cNvSpPr>
          <p:nvPr>
            <p:ph type="sldNum" sz="quarter" idx="10"/>
          </p:nvPr>
        </p:nvSpPr>
        <p:spPr>
          <a:ln/>
        </p:spPr>
        <p:txBody>
          <a:bodyPr/>
          <a:lstStyle>
            <a:lvl1pPr>
              <a:defRPr/>
            </a:lvl1pPr>
          </a:lstStyle>
          <a:p>
            <a:pPr>
              <a:defRPr/>
            </a:pPr>
            <a:fld id="{300D9E99-A0D8-4F2F-B04A-331DF655FEAB}" type="slidenum">
              <a:rPr lang="en-US" altLang="en-US"/>
              <a:pPr>
                <a:defRPr/>
              </a:pPr>
              <a:t>‹#›</a:t>
            </a:fld>
            <a:endParaRPr lang="en-US" altLang="en-US"/>
          </a:p>
        </p:txBody>
      </p:sp>
    </p:spTree>
    <p:extLst>
      <p:ext uri="{BB962C8B-B14F-4D97-AF65-F5344CB8AC3E}">
        <p14:creationId xmlns:p14="http://schemas.microsoft.com/office/powerpoint/2010/main" val="24228256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768350" y="1093788"/>
            <a:ext cx="7707313" cy="4903787"/>
          </a:xfrm>
        </p:spPr>
        <p:txBody>
          <a:bodyPr/>
          <a:lstStyle>
            <a:lvl1pPr marL="342900" indent="-342900">
              <a:buSzPct val="110000"/>
              <a:buFont typeface="Wingdings" panose="05000000000000000000" pitchFamily="2" charset="2"/>
              <a:buChar char="§"/>
              <a:defRPr sz="1700"/>
            </a:lvl1pPr>
            <a:lvl2pPr marL="742950" indent="-285750">
              <a:buSzPct val="110000"/>
              <a:buFont typeface="Arial" panose="020B0604020202020204" pitchFamily="34" charset="0"/>
              <a:buChar char="•"/>
              <a:defRPr sz="1700"/>
            </a:lvl2pPr>
            <a:lvl3pPr marL="1085850" indent="-228600">
              <a:buFont typeface="Wingdings" panose="05000000000000000000" pitchFamily="2" charset="2"/>
              <a:buChar char="§"/>
              <a:defRPr sz="1700"/>
            </a:lvl3pPr>
            <a:lvl4pPr marL="1428750" indent="-228600">
              <a:buFont typeface="Arial" panose="020B0604020202020204" pitchFamily="34" charset="0"/>
              <a:buChar char="•"/>
              <a:defRPr sz="1700"/>
            </a:lvl4pPr>
            <a:lvl5pPr marL="1771650" indent="-228600">
              <a:buFont typeface="Wingdings" panose="05000000000000000000" pitchFamily="2" charset="2"/>
              <a:buChar char="§"/>
              <a:defRPr sz="17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24371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336F2EBE-FF5F-4F9D-A3C2-A59A92D7809D}"/>
              </a:ext>
            </a:extLst>
          </p:cNvPr>
          <p:cNvSpPr>
            <a:spLocks noGrp="1" noChangeArrowheads="1"/>
          </p:cNvSpPr>
          <p:nvPr>
            <p:ph type="sldNum" sz="quarter" idx="10"/>
          </p:nvPr>
        </p:nvSpPr>
        <p:spPr>
          <a:ln/>
        </p:spPr>
        <p:txBody>
          <a:bodyPr/>
          <a:lstStyle>
            <a:lvl1pPr>
              <a:defRPr/>
            </a:lvl1pPr>
          </a:lstStyle>
          <a:p>
            <a:pPr>
              <a:defRPr/>
            </a:pPr>
            <a:fld id="{547F3CAF-32BF-49A6-93F1-59C9E4B7C957}" type="slidenum">
              <a:rPr lang="en-US" altLang="en-US"/>
              <a:pPr>
                <a:defRPr/>
              </a:pPr>
              <a:t>‹#›</a:t>
            </a:fld>
            <a:endParaRPr lang="en-US" altLang="en-US"/>
          </a:p>
        </p:txBody>
      </p:sp>
    </p:spTree>
    <p:extLst>
      <p:ext uri="{BB962C8B-B14F-4D97-AF65-F5344CB8AC3E}">
        <p14:creationId xmlns:p14="http://schemas.microsoft.com/office/powerpoint/2010/main" val="2960709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4388" y="1093788"/>
            <a:ext cx="3754437"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21225" y="1093788"/>
            <a:ext cx="3754438" cy="4903787"/>
          </a:xfrm>
        </p:spPr>
        <p:txBody>
          <a:bodyPr/>
          <a:lstStyle>
            <a:lvl1pPr>
              <a:defRPr sz="1700"/>
            </a:lvl1pPr>
            <a:lvl2pPr>
              <a:defRPr sz="1700"/>
            </a:lvl2pPr>
            <a:lvl3pPr>
              <a:defRPr sz="1700"/>
            </a:lvl3pPr>
            <a:lvl4pPr>
              <a:defRPr sz="1700"/>
            </a:lvl4pPr>
            <a:lvl5pPr>
              <a:defRPr sz="17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a:extLst>
              <a:ext uri="{FF2B5EF4-FFF2-40B4-BE49-F238E27FC236}">
                <a16:creationId xmlns:a16="http://schemas.microsoft.com/office/drawing/2014/main" id="{A6D4A7F0-1138-4608-80AA-D0A6F5D41187}"/>
              </a:ext>
            </a:extLst>
          </p:cNvPr>
          <p:cNvSpPr>
            <a:spLocks noGrp="1" noChangeArrowheads="1"/>
          </p:cNvSpPr>
          <p:nvPr>
            <p:ph type="sldNum" sz="quarter" idx="10"/>
          </p:nvPr>
        </p:nvSpPr>
        <p:spPr>
          <a:ln/>
        </p:spPr>
        <p:txBody>
          <a:bodyPr/>
          <a:lstStyle>
            <a:lvl1pPr>
              <a:defRPr/>
            </a:lvl1pPr>
          </a:lstStyle>
          <a:p>
            <a:pPr>
              <a:defRPr/>
            </a:pPr>
            <a:fld id="{00852D5F-D37B-4E9D-98AD-511A1ABBD6A9}" type="slidenum">
              <a:rPr lang="en-US" altLang="en-US"/>
              <a:pPr>
                <a:defRPr/>
              </a:pPr>
              <a:t>‹#›</a:t>
            </a:fld>
            <a:endParaRPr lang="en-US" altLang="en-US"/>
          </a:p>
        </p:txBody>
      </p:sp>
    </p:spTree>
    <p:extLst>
      <p:ext uri="{BB962C8B-B14F-4D97-AF65-F5344CB8AC3E}">
        <p14:creationId xmlns:p14="http://schemas.microsoft.com/office/powerpoint/2010/main" val="4110802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1700"/>
            </a:lvl1pPr>
            <a:lvl2pPr>
              <a:defRPr sz="1700"/>
            </a:lvl2pPr>
            <a:lvl3pPr>
              <a:defRPr sz="1700"/>
            </a:lvl3pPr>
            <a:lvl4pPr>
              <a:defRPr sz="1700"/>
            </a:lvl4pPr>
            <a:lvl5pPr>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a:extLst>
              <a:ext uri="{FF2B5EF4-FFF2-40B4-BE49-F238E27FC236}">
                <a16:creationId xmlns:a16="http://schemas.microsoft.com/office/drawing/2014/main" id="{56DFCFB3-6710-4DD2-8404-7E55A930F352}"/>
              </a:ext>
            </a:extLst>
          </p:cNvPr>
          <p:cNvSpPr>
            <a:spLocks noGrp="1" noChangeArrowheads="1"/>
          </p:cNvSpPr>
          <p:nvPr>
            <p:ph type="sldNum" sz="quarter" idx="10"/>
          </p:nvPr>
        </p:nvSpPr>
        <p:spPr>
          <a:ln/>
        </p:spPr>
        <p:txBody>
          <a:bodyPr/>
          <a:lstStyle>
            <a:lvl1pPr>
              <a:defRPr/>
            </a:lvl1pPr>
          </a:lstStyle>
          <a:p>
            <a:pPr>
              <a:defRPr/>
            </a:pPr>
            <a:fld id="{C0191CCC-CC48-429B-87C9-7123B48E52D4}" type="slidenum">
              <a:rPr lang="en-US" altLang="en-US"/>
              <a:pPr>
                <a:defRPr/>
              </a:pPr>
              <a:t>‹#›</a:t>
            </a:fld>
            <a:endParaRPr lang="en-US" altLang="en-US"/>
          </a:p>
        </p:txBody>
      </p:sp>
    </p:spTree>
    <p:extLst>
      <p:ext uri="{BB962C8B-B14F-4D97-AF65-F5344CB8AC3E}">
        <p14:creationId xmlns:p14="http://schemas.microsoft.com/office/powerpoint/2010/main" val="251904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a:extLst>
              <a:ext uri="{FF2B5EF4-FFF2-40B4-BE49-F238E27FC236}">
                <a16:creationId xmlns:a16="http://schemas.microsoft.com/office/drawing/2014/main" id="{BB431453-8F56-47C4-89BA-3EDF3CD092BA}"/>
              </a:ext>
            </a:extLst>
          </p:cNvPr>
          <p:cNvSpPr>
            <a:spLocks noGrp="1" noChangeArrowheads="1"/>
          </p:cNvSpPr>
          <p:nvPr>
            <p:ph type="sldNum" sz="quarter" idx="10"/>
          </p:nvPr>
        </p:nvSpPr>
        <p:spPr>
          <a:ln/>
        </p:spPr>
        <p:txBody>
          <a:bodyPr/>
          <a:lstStyle>
            <a:lvl1pPr>
              <a:defRPr/>
            </a:lvl1pPr>
          </a:lstStyle>
          <a:p>
            <a:pPr>
              <a:defRPr/>
            </a:pPr>
            <a:fld id="{5E9D92F0-DB25-4E6B-A10D-A7937AC7A365}" type="slidenum">
              <a:rPr lang="en-US" altLang="en-US"/>
              <a:pPr>
                <a:defRPr/>
              </a:pPr>
              <a:t>‹#›</a:t>
            </a:fld>
            <a:endParaRPr lang="en-US" altLang="en-US"/>
          </a:p>
        </p:txBody>
      </p:sp>
    </p:spTree>
    <p:extLst>
      <p:ext uri="{BB962C8B-B14F-4D97-AF65-F5344CB8AC3E}">
        <p14:creationId xmlns:p14="http://schemas.microsoft.com/office/powerpoint/2010/main" val="3836005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4BE8099E-18A5-481A-9697-216087BE0676}"/>
              </a:ext>
            </a:extLst>
          </p:cNvPr>
          <p:cNvSpPr>
            <a:spLocks noGrp="1" noChangeArrowheads="1"/>
          </p:cNvSpPr>
          <p:nvPr>
            <p:ph type="sldNum" sz="quarter" idx="10"/>
          </p:nvPr>
        </p:nvSpPr>
        <p:spPr>
          <a:ln/>
        </p:spPr>
        <p:txBody>
          <a:bodyPr/>
          <a:lstStyle>
            <a:lvl1pPr>
              <a:defRPr/>
            </a:lvl1pPr>
          </a:lstStyle>
          <a:p>
            <a:pPr>
              <a:defRPr/>
            </a:pPr>
            <a:fld id="{0E555C8E-F740-4D28-8DA3-D7B8E0F6F578}" type="slidenum">
              <a:rPr lang="en-US" altLang="en-US"/>
              <a:pPr>
                <a:defRPr/>
              </a:pPr>
              <a:t>‹#›</a:t>
            </a:fld>
            <a:endParaRPr lang="en-US" altLang="en-US"/>
          </a:p>
        </p:txBody>
      </p:sp>
    </p:spTree>
    <p:extLst>
      <p:ext uri="{BB962C8B-B14F-4D97-AF65-F5344CB8AC3E}">
        <p14:creationId xmlns:p14="http://schemas.microsoft.com/office/powerpoint/2010/main" val="2432147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1700"/>
            </a:lvl1pPr>
            <a:lvl2pPr>
              <a:defRPr sz="1700"/>
            </a:lvl2pPr>
            <a:lvl3pPr>
              <a:defRPr sz="1700"/>
            </a:lvl3pPr>
            <a:lvl4pPr>
              <a:defRPr sz="1700"/>
            </a:lvl4pPr>
            <a:lvl5pPr>
              <a:defRPr sz="17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97E2C57D-1205-411A-BA90-DF60A810F6DB}"/>
              </a:ext>
            </a:extLst>
          </p:cNvPr>
          <p:cNvSpPr>
            <a:spLocks noGrp="1" noChangeArrowheads="1"/>
          </p:cNvSpPr>
          <p:nvPr>
            <p:ph type="sldNum" sz="quarter" idx="10"/>
          </p:nvPr>
        </p:nvSpPr>
        <p:spPr>
          <a:ln/>
        </p:spPr>
        <p:txBody>
          <a:bodyPr/>
          <a:lstStyle>
            <a:lvl1pPr>
              <a:defRPr/>
            </a:lvl1pPr>
          </a:lstStyle>
          <a:p>
            <a:pPr>
              <a:defRPr/>
            </a:pPr>
            <a:fld id="{2BBBE5B0-1186-4DAB-9E97-511F15F5C63C}" type="slidenum">
              <a:rPr lang="en-US" altLang="en-US"/>
              <a:pPr>
                <a:defRPr/>
              </a:pPr>
              <a:t>‹#›</a:t>
            </a:fld>
            <a:endParaRPr lang="en-US" altLang="en-US"/>
          </a:p>
        </p:txBody>
      </p:sp>
    </p:spTree>
    <p:extLst>
      <p:ext uri="{BB962C8B-B14F-4D97-AF65-F5344CB8AC3E}">
        <p14:creationId xmlns:p14="http://schemas.microsoft.com/office/powerpoint/2010/main" val="1348809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99EB6957-06EE-46F8-A450-3DB417A1F8A6}"/>
              </a:ext>
            </a:extLst>
          </p:cNvPr>
          <p:cNvSpPr>
            <a:spLocks noGrp="1" noChangeArrowheads="1"/>
          </p:cNvSpPr>
          <p:nvPr>
            <p:ph type="sldNum" sz="quarter" idx="10"/>
          </p:nvPr>
        </p:nvSpPr>
        <p:spPr>
          <a:ln/>
        </p:spPr>
        <p:txBody>
          <a:bodyPr/>
          <a:lstStyle>
            <a:lvl1pPr>
              <a:defRPr/>
            </a:lvl1pPr>
          </a:lstStyle>
          <a:p>
            <a:pPr>
              <a:defRPr/>
            </a:pPr>
            <a:fld id="{F291DB2E-7BC4-4C22-ACAE-0B8B3F0C5147}" type="slidenum">
              <a:rPr lang="en-US" altLang="en-US"/>
              <a:pPr>
                <a:defRPr/>
              </a:pPr>
              <a:t>‹#›</a:t>
            </a:fld>
            <a:endParaRPr lang="en-US" altLang="en-US"/>
          </a:p>
        </p:txBody>
      </p:sp>
    </p:spTree>
    <p:extLst>
      <p:ext uri="{BB962C8B-B14F-4D97-AF65-F5344CB8AC3E}">
        <p14:creationId xmlns:p14="http://schemas.microsoft.com/office/powerpoint/2010/main" val="24814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6112478-D9B7-4D0D-ADE5-62D5EFAAFBBF}"/>
              </a:ext>
            </a:extLst>
          </p:cNvPr>
          <p:cNvSpPr>
            <a:spLocks noGrp="1" noChangeArrowheads="1"/>
          </p:cNvSpPr>
          <p:nvPr>
            <p:ph type="body" idx="1"/>
          </p:nvPr>
        </p:nvSpPr>
        <p:spPr bwMode="auto">
          <a:xfrm>
            <a:off x="747558" y="1093788"/>
            <a:ext cx="7728105" cy="490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512003" name="Rectangle 3">
            <a:extLst>
              <a:ext uri="{FF2B5EF4-FFF2-40B4-BE49-F238E27FC236}">
                <a16:creationId xmlns:a16="http://schemas.microsoft.com/office/drawing/2014/main" id="{D2EB5033-CF44-472B-B77D-FAA18581E631}"/>
              </a:ext>
            </a:extLst>
          </p:cNvPr>
          <p:cNvSpPr>
            <a:spLocks noGrp="1" noChangeArrowheads="1"/>
          </p:cNvSpPr>
          <p:nvPr>
            <p:ph type="sldNum" sz="quarter" idx="4"/>
          </p:nvPr>
        </p:nvSpPr>
        <p:spPr bwMode="auto">
          <a:xfrm>
            <a:off x="6553200" y="64008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solidFill>
                  <a:srgbClr val="002060"/>
                </a:solidFill>
                <a:latin typeface="Times New Roman" panose="02020603050405020304" pitchFamily="18" charset="0"/>
              </a:defRPr>
            </a:lvl1pPr>
          </a:lstStyle>
          <a:p>
            <a:pPr>
              <a:defRPr/>
            </a:pPr>
            <a:fld id="{8BECA7E0-09BC-41D3-BD93-B7E81A2ACCB7}" type="slidenum">
              <a:rPr lang="en-US" altLang="en-US" smtClean="0"/>
              <a:pPr>
                <a:defRPr/>
              </a:pPr>
              <a:t>‹#›</a:t>
            </a:fld>
            <a:endParaRPr lang="en-US" altLang="en-US" dirty="0"/>
          </a:p>
        </p:txBody>
      </p:sp>
      <p:sp>
        <p:nvSpPr>
          <p:cNvPr id="1028" name="Text Box 4">
            <a:extLst>
              <a:ext uri="{FF2B5EF4-FFF2-40B4-BE49-F238E27FC236}">
                <a16:creationId xmlns:a16="http://schemas.microsoft.com/office/drawing/2014/main" id="{D0CFC8B2-2C6C-4CA4-9AFC-14298F0DD4EC}"/>
              </a:ext>
            </a:extLst>
          </p:cNvPr>
          <p:cNvSpPr txBox="1">
            <a:spLocks noChangeArrowheads="1"/>
          </p:cNvSpPr>
          <p:nvPr/>
        </p:nvSpPr>
        <p:spPr bwMode="auto">
          <a:xfrm>
            <a:off x="6762750" y="6613525"/>
            <a:ext cx="2381250" cy="244475"/>
          </a:xfrm>
          <a:prstGeom prst="rect">
            <a:avLst/>
          </a:prstGeom>
          <a:noFill/>
          <a:ln>
            <a:noFill/>
          </a:ln>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©Silberschatz, Korth and Sudarshan</a:t>
            </a:r>
          </a:p>
        </p:txBody>
      </p:sp>
      <p:sp>
        <p:nvSpPr>
          <p:cNvPr id="512005" name="Text Box 5">
            <a:extLst>
              <a:ext uri="{FF2B5EF4-FFF2-40B4-BE49-F238E27FC236}">
                <a16:creationId xmlns:a16="http://schemas.microsoft.com/office/drawing/2014/main" id="{ED25C836-0663-424A-84A7-5AB803422860}"/>
              </a:ext>
            </a:extLst>
          </p:cNvPr>
          <p:cNvSpPr txBox="1">
            <a:spLocks noChangeArrowheads="1"/>
          </p:cNvSpPr>
          <p:nvPr userDrawn="1"/>
        </p:nvSpPr>
        <p:spPr bwMode="auto">
          <a:xfrm>
            <a:off x="4479984" y="6613525"/>
            <a:ext cx="447559" cy="246221"/>
          </a:xfrm>
          <a:prstGeom prst="rect">
            <a:avLst/>
          </a:prstGeom>
          <a:noFill/>
          <a:ln w="9525">
            <a:noFill/>
            <a:miter lim="800000"/>
            <a:headEnd/>
            <a:tailEnd/>
          </a:ln>
          <a:effectLst/>
        </p:spPr>
        <p:txBody>
          <a:bodyPr wrap="none">
            <a:spAutoFit/>
          </a:bodyPr>
          <a:lstStyle>
            <a:lvl1pPr>
              <a:defRPr sz="1600">
                <a:solidFill>
                  <a:schemeClr val="tx1"/>
                </a:solidFill>
                <a:latin typeface="Helvetica" panose="020B0604020202020204" pitchFamily="34" charset="0"/>
                <a:ea typeface="MS PGothic" panose="020B0600070205080204" pitchFamily="34" charset="-128"/>
              </a:defRPr>
            </a:lvl1pPr>
            <a:lvl2pPr marL="742950" indent="-285750">
              <a:defRPr sz="1600">
                <a:solidFill>
                  <a:schemeClr val="tx1"/>
                </a:solidFill>
                <a:latin typeface="Helvetica" panose="020B0604020202020204" pitchFamily="34" charset="0"/>
                <a:ea typeface="MS PGothic" panose="020B0600070205080204" pitchFamily="34" charset="-128"/>
              </a:defRPr>
            </a:lvl2pPr>
            <a:lvl3pPr marL="1143000" indent="-228600">
              <a:defRPr sz="1600">
                <a:solidFill>
                  <a:schemeClr val="tx1"/>
                </a:solidFill>
                <a:latin typeface="Helvetica" panose="020B0604020202020204" pitchFamily="34" charset="0"/>
                <a:ea typeface="MS PGothic" panose="020B0600070205080204" pitchFamily="34" charset="-128"/>
              </a:defRPr>
            </a:lvl3pPr>
            <a:lvl4pPr marL="1600200" indent="-228600">
              <a:defRPr sz="1600">
                <a:solidFill>
                  <a:schemeClr val="tx1"/>
                </a:solidFill>
                <a:latin typeface="Helvetica" panose="020B0604020202020204" pitchFamily="34" charset="0"/>
                <a:ea typeface="MS PGothic" panose="020B0600070205080204" pitchFamily="34" charset="-128"/>
              </a:defRPr>
            </a:lvl4pPr>
            <a:lvl5pPr marL="2057400" indent="-228600">
              <a:defRPr sz="16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MS PGothic" panose="020B0600070205080204" pitchFamily="34" charset="-128"/>
              </a:defRPr>
            </a:lvl9pPr>
          </a:lstStyle>
          <a:p>
            <a:pPr algn="ctr">
              <a:spcBef>
                <a:spcPct val="50000"/>
              </a:spcBef>
              <a:defRPr/>
            </a:pPr>
            <a:r>
              <a:rPr lang="en-US" altLang="en-US" sz="1000" b="1" dirty="0">
                <a:solidFill>
                  <a:srgbClr val="002060"/>
                </a:solidFill>
              </a:rPr>
              <a:t>4.</a:t>
            </a:r>
            <a:fld id="{669DE52E-05EC-4487-BE79-3F9A6A9F8797}" type="slidenum">
              <a:rPr lang="en-US" altLang="en-US" sz="1000" b="1" smtClean="0">
                <a:solidFill>
                  <a:srgbClr val="002060"/>
                </a:solidFill>
              </a:rPr>
              <a:pPr algn="ctr">
                <a:spcBef>
                  <a:spcPct val="50000"/>
                </a:spcBef>
                <a:defRPr/>
              </a:pPr>
              <a:t>‹#›</a:t>
            </a:fld>
            <a:endParaRPr lang="en-US" altLang="en-US" sz="1000" b="1" dirty="0">
              <a:solidFill>
                <a:srgbClr val="002060"/>
              </a:solidFill>
            </a:endParaRPr>
          </a:p>
        </p:txBody>
      </p:sp>
      <p:sp>
        <p:nvSpPr>
          <p:cNvPr id="512006" name="Rectangle 6">
            <a:extLst>
              <a:ext uri="{FF2B5EF4-FFF2-40B4-BE49-F238E27FC236}">
                <a16:creationId xmlns:a16="http://schemas.microsoft.com/office/drawing/2014/main" id="{BFAC4B4C-D3C2-4A14-871E-CC7D45F0769E}"/>
              </a:ext>
            </a:extLst>
          </p:cNvPr>
          <p:cNvSpPr>
            <a:spLocks noGrp="1" noChangeArrowheads="1"/>
          </p:cNvSpPr>
          <p:nvPr>
            <p:ph type="title"/>
          </p:nvPr>
        </p:nvSpPr>
        <p:spPr bwMode="auto">
          <a:xfrm>
            <a:off x="768350" y="117475"/>
            <a:ext cx="8077200" cy="609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dirty="0"/>
              <a:t>Click to edit Master title style</a:t>
            </a:r>
          </a:p>
        </p:txBody>
      </p:sp>
      <p:sp>
        <p:nvSpPr>
          <p:cNvPr id="1031" name="Text Box 7">
            <a:extLst>
              <a:ext uri="{FF2B5EF4-FFF2-40B4-BE49-F238E27FC236}">
                <a16:creationId xmlns:a16="http://schemas.microsoft.com/office/drawing/2014/main" id="{5472E9A1-C06F-4393-872E-7F8100F91627}"/>
              </a:ext>
            </a:extLst>
          </p:cNvPr>
          <p:cNvSpPr txBox="1">
            <a:spLocks noChangeArrowheads="1"/>
          </p:cNvSpPr>
          <p:nvPr/>
        </p:nvSpPr>
        <p:spPr bwMode="auto">
          <a:xfrm>
            <a:off x="0" y="6613525"/>
            <a:ext cx="2571750" cy="244475"/>
          </a:xfrm>
          <a:prstGeom prst="rect">
            <a:avLst/>
          </a:prstGeom>
          <a:noFill/>
          <a:ln>
            <a:noFill/>
          </a:ln>
        </p:spPr>
        <p:txBody>
          <a:bodyPr wrap="none">
            <a:spAutoFit/>
          </a:bodyPr>
          <a:lstStyle>
            <a:lvl1pPr>
              <a:defRPr sz="1600">
                <a:solidFill>
                  <a:schemeClr val="tx1"/>
                </a:solidFill>
                <a:latin typeface="Helvetica" charset="0"/>
                <a:ea typeface="ＭＳ Ｐゴシック" charset="0"/>
                <a:cs typeface="ＭＳ Ｐゴシック" charset="0"/>
              </a:defRPr>
            </a:lvl1pPr>
            <a:lvl2pPr marL="742950" indent="-285750">
              <a:defRPr sz="1600">
                <a:solidFill>
                  <a:schemeClr val="tx1"/>
                </a:solidFill>
                <a:latin typeface="Helvetica" charset="0"/>
                <a:ea typeface="ＭＳ Ｐゴシック" charset="0"/>
              </a:defRPr>
            </a:lvl2pPr>
            <a:lvl3pPr marL="1143000" indent="-228600">
              <a:defRPr sz="1600">
                <a:solidFill>
                  <a:schemeClr val="tx1"/>
                </a:solidFill>
                <a:latin typeface="Helvetica" charset="0"/>
                <a:ea typeface="ＭＳ Ｐゴシック" charset="0"/>
              </a:defRPr>
            </a:lvl3pPr>
            <a:lvl4pPr marL="1600200" indent="-228600">
              <a:defRPr sz="1600">
                <a:solidFill>
                  <a:schemeClr val="tx1"/>
                </a:solidFill>
                <a:latin typeface="Helvetica" charset="0"/>
                <a:ea typeface="ＭＳ Ｐゴシック" charset="0"/>
              </a:defRPr>
            </a:lvl4pPr>
            <a:lvl5pPr marL="2057400" indent="-228600">
              <a:defRPr sz="1600">
                <a:solidFill>
                  <a:schemeClr val="tx1"/>
                </a:solidFill>
                <a:latin typeface="Helvetica" charset="0"/>
                <a:ea typeface="ＭＳ Ｐゴシック" charset="0"/>
              </a:defRPr>
            </a:lvl5pPr>
            <a:lvl6pPr marL="2514600" indent="-228600" eaLnBrk="0" fontAlgn="base" hangingPunct="0">
              <a:spcBef>
                <a:spcPct val="0"/>
              </a:spcBef>
              <a:spcAft>
                <a:spcPct val="0"/>
              </a:spcAft>
              <a:defRPr sz="1600">
                <a:solidFill>
                  <a:schemeClr val="tx1"/>
                </a:solidFill>
                <a:latin typeface="Helvetica" charset="0"/>
                <a:ea typeface="ＭＳ Ｐゴシック" charset="0"/>
              </a:defRPr>
            </a:lvl6pPr>
            <a:lvl7pPr marL="2971800" indent="-228600" eaLnBrk="0" fontAlgn="base" hangingPunct="0">
              <a:spcBef>
                <a:spcPct val="0"/>
              </a:spcBef>
              <a:spcAft>
                <a:spcPct val="0"/>
              </a:spcAft>
              <a:defRPr sz="1600">
                <a:solidFill>
                  <a:schemeClr val="tx1"/>
                </a:solidFill>
                <a:latin typeface="Helvetica" charset="0"/>
                <a:ea typeface="ＭＳ Ｐゴシック" charset="0"/>
              </a:defRPr>
            </a:lvl7pPr>
            <a:lvl8pPr marL="3429000" indent="-228600" eaLnBrk="0" fontAlgn="base" hangingPunct="0">
              <a:spcBef>
                <a:spcPct val="0"/>
              </a:spcBef>
              <a:spcAft>
                <a:spcPct val="0"/>
              </a:spcAft>
              <a:defRPr sz="1600">
                <a:solidFill>
                  <a:schemeClr val="tx1"/>
                </a:solidFill>
                <a:latin typeface="Helvetica" charset="0"/>
                <a:ea typeface="ＭＳ Ｐゴシック" charset="0"/>
              </a:defRPr>
            </a:lvl8pPr>
            <a:lvl9pPr marL="3886200" indent="-228600" eaLnBrk="0" fontAlgn="base" hangingPunct="0">
              <a:spcBef>
                <a:spcPct val="0"/>
              </a:spcBef>
              <a:spcAft>
                <a:spcPct val="0"/>
              </a:spcAft>
              <a:defRPr sz="1600">
                <a:solidFill>
                  <a:schemeClr val="tx1"/>
                </a:solidFill>
                <a:latin typeface="Helvetica" charset="0"/>
                <a:ea typeface="ＭＳ Ｐゴシック" charset="0"/>
              </a:defRPr>
            </a:lvl9pPr>
          </a:lstStyle>
          <a:p>
            <a:pPr>
              <a:spcBef>
                <a:spcPct val="50000"/>
              </a:spcBef>
              <a:defRPr/>
            </a:pPr>
            <a:r>
              <a:rPr lang="en-US" sz="1000" b="1" dirty="0">
                <a:solidFill>
                  <a:srgbClr val="002060"/>
                </a:solidFill>
              </a:rPr>
              <a:t>Database System Concepts - 7</a:t>
            </a:r>
            <a:r>
              <a:rPr lang="en-US" sz="1000" b="1" baseline="30000" dirty="0">
                <a:solidFill>
                  <a:srgbClr val="002060"/>
                </a:solidFill>
              </a:rPr>
              <a:t>th</a:t>
            </a:r>
            <a:r>
              <a:rPr lang="en-US" sz="1000" b="1" dirty="0">
                <a:solidFill>
                  <a:srgbClr val="002060"/>
                </a:solidFill>
              </a:rPr>
              <a:t> Edition</a:t>
            </a:r>
          </a:p>
        </p:txBody>
      </p:sp>
      <p:sp>
        <p:nvSpPr>
          <p:cNvPr id="1032" name="Freeform 8">
            <a:extLst>
              <a:ext uri="{FF2B5EF4-FFF2-40B4-BE49-F238E27FC236}">
                <a16:creationId xmlns:a16="http://schemas.microsoft.com/office/drawing/2014/main" id="{0362D880-06BD-4D02-876C-3226AC8E6F10}"/>
              </a:ext>
            </a:extLst>
          </p:cNvPr>
          <p:cNvSpPr>
            <a:spLocks/>
          </p:cNvSpPr>
          <p:nvPr/>
        </p:nvSpPr>
        <p:spPr bwMode="auto">
          <a:xfrm>
            <a:off x="8916988" y="5445125"/>
            <a:ext cx="227012" cy="47625"/>
          </a:xfrm>
          <a:custGeom>
            <a:avLst/>
            <a:gdLst>
              <a:gd name="T0" fmla="*/ 0 w 285"/>
              <a:gd name="T1" fmla="*/ 2147483646 h 61"/>
              <a:gd name="T2" fmla="*/ 2147483646 w 285"/>
              <a:gd name="T3" fmla="*/ 2147483646 h 61"/>
              <a:gd name="T4" fmla="*/ 2147483646 w 285"/>
              <a:gd name="T5" fmla="*/ 2147483646 h 61"/>
              <a:gd name="T6" fmla="*/ 2147483646 w 285"/>
              <a:gd name="T7" fmla="*/ 2147483646 h 61"/>
              <a:gd name="T8" fmla="*/ 2147483646 w 285"/>
              <a:gd name="T9" fmla="*/ 2147483646 h 61"/>
              <a:gd name="T10" fmla="*/ 2147483646 w 285"/>
              <a:gd name="T11" fmla="*/ 2147483646 h 61"/>
              <a:gd name="T12" fmla="*/ 2147483646 w 285"/>
              <a:gd name="T13" fmla="*/ 2147483646 h 61"/>
              <a:gd name="T14" fmla="*/ 2147483646 w 285"/>
              <a:gd name="T15" fmla="*/ 2147483646 h 61"/>
              <a:gd name="T16" fmla="*/ 2147483646 w 285"/>
              <a:gd name="T17" fmla="*/ 0 h 61"/>
              <a:gd name="T18" fmla="*/ 2147483646 w 285"/>
              <a:gd name="T19" fmla="*/ 0 h 61"/>
              <a:gd name="T20" fmla="*/ 2147483646 w 285"/>
              <a:gd name="T21" fmla="*/ 0 h 61"/>
              <a:gd name="T22" fmla="*/ 2147483646 w 285"/>
              <a:gd name="T23" fmla="*/ 0 h 61"/>
              <a:gd name="T24" fmla="*/ 2147483646 w 285"/>
              <a:gd name="T25" fmla="*/ 2147483646 h 61"/>
              <a:gd name="T26" fmla="*/ 2147483646 w 285"/>
              <a:gd name="T27" fmla="*/ 2147483646 h 61"/>
              <a:gd name="T28" fmla="*/ 2147483646 w 285"/>
              <a:gd name="T29" fmla="*/ 2147483646 h 61"/>
              <a:gd name="T30" fmla="*/ 2147483646 w 285"/>
              <a:gd name="T31" fmla="*/ 2147483646 h 61"/>
              <a:gd name="T32" fmla="*/ 2147483646 w 285"/>
              <a:gd name="T33" fmla="*/ 2147483646 h 61"/>
              <a:gd name="T34" fmla="*/ 2147483646 w 285"/>
              <a:gd name="T35" fmla="*/ 2147483646 h 61"/>
              <a:gd name="T36" fmla="*/ 2147483646 w 285"/>
              <a:gd name="T37" fmla="*/ 2147483646 h 61"/>
              <a:gd name="T38" fmla="*/ 2147483646 w 285"/>
              <a:gd name="T39" fmla="*/ 2147483646 h 61"/>
              <a:gd name="T40" fmla="*/ 2147483646 w 285"/>
              <a:gd name="T41" fmla="*/ 2147483646 h 61"/>
              <a:gd name="T42" fmla="*/ 2147483646 w 285"/>
              <a:gd name="T43" fmla="*/ 2147483646 h 61"/>
              <a:gd name="T44" fmla="*/ 2147483646 w 285"/>
              <a:gd name="T45" fmla="*/ 2147483646 h 61"/>
              <a:gd name="T46" fmla="*/ 2147483646 w 285"/>
              <a:gd name="T47" fmla="*/ 2147483646 h 61"/>
              <a:gd name="T48" fmla="*/ 2147483646 w 285"/>
              <a:gd name="T49" fmla="*/ 2147483646 h 61"/>
              <a:gd name="T50" fmla="*/ 2147483646 w 285"/>
              <a:gd name="T51" fmla="*/ 2147483646 h 61"/>
              <a:gd name="T52" fmla="*/ 2147483646 w 285"/>
              <a:gd name="T53" fmla="*/ 2147483646 h 61"/>
              <a:gd name="T54" fmla="*/ 2147483646 w 285"/>
              <a:gd name="T55" fmla="*/ 2147483646 h 61"/>
              <a:gd name="T56" fmla="*/ 2147483646 w 285"/>
              <a:gd name="T57" fmla="*/ 2147483646 h 61"/>
              <a:gd name="T58" fmla="*/ 2147483646 w 285"/>
              <a:gd name="T59" fmla="*/ 2147483646 h 61"/>
              <a:gd name="T60" fmla="*/ 2147483646 w 285"/>
              <a:gd name="T61" fmla="*/ 2147483646 h 61"/>
              <a:gd name="T62" fmla="*/ 2147483646 w 285"/>
              <a:gd name="T63" fmla="*/ 2147483646 h 61"/>
              <a:gd name="T64" fmla="*/ 2147483646 w 285"/>
              <a:gd name="T65" fmla="*/ 2147483646 h 61"/>
              <a:gd name="T66" fmla="*/ 2147483646 w 285"/>
              <a:gd name="T67" fmla="*/ 2147483646 h 61"/>
              <a:gd name="T68" fmla="*/ 2147483646 w 285"/>
              <a:gd name="T69" fmla="*/ 2147483646 h 61"/>
              <a:gd name="T70" fmla="*/ 2147483646 w 285"/>
              <a:gd name="T71" fmla="*/ 2147483646 h 61"/>
              <a:gd name="T72" fmla="*/ 2147483646 w 285"/>
              <a:gd name="T73" fmla="*/ 2147483646 h 61"/>
              <a:gd name="T74" fmla="*/ 2147483646 w 285"/>
              <a:gd name="T75" fmla="*/ 2147483646 h 61"/>
              <a:gd name="T76" fmla="*/ 2147483646 w 285"/>
              <a:gd name="T77" fmla="*/ 2147483646 h 61"/>
              <a:gd name="T78" fmla="*/ 2147483646 w 285"/>
              <a:gd name="T79" fmla="*/ 2147483646 h 61"/>
              <a:gd name="T80" fmla="*/ 2147483646 w 285"/>
              <a:gd name="T81" fmla="*/ 2147483646 h 61"/>
              <a:gd name="T82" fmla="*/ 2147483646 w 285"/>
              <a:gd name="T83" fmla="*/ 2147483646 h 61"/>
              <a:gd name="T84" fmla="*/ 2147483646 w 285"/>
              <a:gd name="T85" fmla="*/ 2147483646 h 61"/>
              <a:gd name="T86" fmla="*/ 2147483646 w 285"/>
              <a:gd name="T87" fmla="*/ 2147483646 h 61"/>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85" h="61">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pic>
        <p:nvPicPr>
          <p:cNvPr id="10" name="Picture 8" descr="Cover-6Ed"/>
          <p:cNvPicPr>
            <a:picLocks noChangeAspect="1" noChangeArrowheads="1"/>
          </p:cNvPicPr>
          <p:nvPr userDrawn="1"/>
        </p:nvPicPr>
        <p:blipFill>
          <a:blip r:embed="rId14"/>
          <a:stretch>
            <a:fillRect/>
          </a:stretch>
        </p:blipFill>
        <p:spPr bwMode="auto">
          <a:xfrm>
            <a:off x="5546" y="0"/>
            <a:ext cx="742012" cy="947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61"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Lst>
  <p:txStyles>
    <p:titleStyle>
      <a:lvl1pPr algn="ctr" rtl="0" eaLnBrk="0" fontAlgn="base" hangingPunct="0">
        <a:spcBef>
          <a:spcPct val="0"/>
        </a:spcBef>
        <a:spcAft>
          <a:spcPct val="0"/>
        </a:spcAft>
        <a:defRPr kumimoji="1" sz="2800" b="1">
          <a:solidFill>
            <a:srgbClr val="002060"/>
          </a:solidFill>
          <a:effectLst>
            <a:outerShdw blurRad="38100" dist="38100" dir="2700000" algn="tl">
              <a:srgbClr val="DDDDDD"/>
            </a:outerShdw>
          </a:effectLst>
          <a:latin typeface="+mj-lt"/>
          <a:ea typeface="MS PGothic" panose="020B0600070205080204" pitchFamily="34" charset="-128"/>
          <a:cs typeface="ＭＳ Ｐゴシック" charset="0"/>
        </a:defRPr>
      </a:lvl1pPr>
      <a:lvl2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2pPr>
      <a:lvl3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3pPr>
      <a:lvl4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4pPr>
      <a:lvl5pPr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ea typeface="MS PGothic" panose="020B0600070205080204" pitchFamily="34" charset="-128"/>
          <a:cs typeface="ＭＳ Ｐゴシック" charset="0"/>
        </a:defRPr>
      </a:lvl5pPr>
      <a:lvl6pPr marL="4572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6pPr>
      <a:lvl7pPr marL="9144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7pPr>
      <a:lvl8pPr marL="13716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8pPr>
      <a:lvl9pPr marL="1828800" algn="ctr" rtl="0" eaLnBrk="0" fontAlgn="base" hangingPunct="0">
        <a:spcBef>
          <a:spcPct val="0"/>
        </a:spcBef>
        <a:spcAft>
          <a:spcPct val="0"/>
        </a:spcAft>
        <a:defRPr kumimoji="1" sz="3200" b="1">
          <a:solidFill>
            <a:schemeClr val="tx2"/>
          </a:solidFill>
          <a:effectLst>
            <a:outerShdw blurRad="38100" dist="38100" dir="2700000" algn="tl">
              <a:srgbClr val="DDDDDD"/>
            </a:outerShdw>
          </a:effectLst>
          <a:latin typeface="Helvetica" charset="0"/>
        </a:defRPr>
      </a:lvl9pPr>
    </p:titleStyle>
    <p:bodyStyle>
      <a:lvl1pPr marL="342900" indent="-342900" algn="l" rtl="0" eaLnBrk="0" fontAlgn="base" hangingPunct="0">
        <a:spcBef>
          <a:spcPct val="35000"/>
        </a:spcBef>
        <a:spcAft>
          <a:spcPct val="0"/>
        </a:spcAft>
        <a:buClr>
          <a:srgbClr val="002060"/>
        </a:buClr>
        <a:buSzPct val="100000"/>
        <a:buFont typeface="Monotype Sorts" pitchFamily="-65" charset="2"/>
        <a:buChar char="n"/>
        <a:defRPr kumimoji="1" sz="1700">
          <a:solidFill>
            <a:schemeClr val="tx1"/>
          </a:solidFill>
          <a:latin typeface="+mn-lt"/>
          <a:ea typeface="MS PGothic" panose="020B0600070205080204" pitchFamily="34" charset="-128"/>
          <a:cs typeface="ＭＳ Ｐゴシック" charset="0"/>
        </a:defRPr>
      </a:lvl1pPr>
      <a:lvl2pPr marL="742950" indent="-285750" algn="l" rtl="0" eaLnBrk="0" fontAlgn="base" hangingPunct="0">
        <a:spcBef>
          <a:spcPct val="35000"/>
        </a:spcBef>
        <a:spcAft>
          <a:spcPct val="0"/>
        </a:spcAft>
        <a:buClr>
          <a:schemeClr val="folHlink"/>
        </a:buClr>
        <a:buSzPct val="95000"/>
        <a:buFont typeface="Monotype Sorts" pitchFamily="-65" charset="2"/>
        <a:buChar char="l"/>
        <a:defRPr kumimoji="1" sz="1700">
          <a:solidFill>
            <a:schemeClr val="tx1"/>
          </a:solidFill>
          <a:latin typeface="+mn-lt"/>
          <a:ea typeface="MS PGothic" panose="020B0600070205080204" pitchFamily="34" charset="-128"/>
        </a:defRPr>
      </a:lvl2pPr>
      <a:lvl3pPr marL="1085850" indent="-228600" algn="l" rtl="0" eaLnBrk="0" fontAlgn="base" hangingPunct="0">
        <a:spcBef>
          <a:spcPct val="35000"/>
        </a:spcBef>
        <a:spcAft>
          <a:spcPct val="0"/>
        </a:spcAft>
        <a:buClr>
          <a:srgbClr val="33CC33"/>
        </a:buClr>
        <a:buSzPct val="85000"/>
        <a:buFont typeface="Webdings" panose="05030102010509060703" pitchFamily="18" charset="2"/>
        <a:buChar char="4"/>
        <a:defRPr kumimoji="1" sz="1700">
          <a:solidFill>
            <a:schemeClr val="tx1"/>
          </a:solidFill>
          <a:latin typeface="+mn-lt"/>
          <a:ea typeface="MS PGothic" panose="020B0600070205080204" pitchFamily="34" charset="-128"/>
        </a:defRPr>
      </a:lvl3pPr>
      <a:lvl4pPr marL="1428750" indent="-228600" algn="l" rtl="0" eaLnBrk="0" fontAlgn="base" hangingPunct="0">
        <a:spcBef>
          <a:spcPct val="35000"/>
        </a:spcBef>
        <a:spcAft>
          <a:spcPct val="0"/>
        </a:spcAft>
        <a:buClr>
          <a:schemeClr val="hlink"/>
        </a:buClr>
        <a:buFont typeface="Times New Roman" panose="02020603050405020304" pitchFamily="18" charset="0"/>
        <a:buChar char="–"/>
        <a:defRPr kumimoji="1" sz="1700">
          <a:solidFill>
            <a:schemeClr val="tx1"/>
          </a:solidFill>
          <a:latin typeface="+mn-lt"/>
          <a:ea typeface="MS PGothic" panose="020B0600070205080204" pitchFamily="34" charset="-128"/>
        </a:defRPr>
      </a:lvl4pPr>
      <a:lvl5pPr marL="1771650" indent="-228600" algn="l" rtl="0" eaLnBrk="0" fontAlgn="base" hangingPunct="0">
        <a:spcBef>
          <a:spcPct val="35000"/>
        </a:spcBef>
        <a:spcAft>
          <a:spcPct val="0"/>
        </a:spcAft>
        <a:buClr>
          <a:schemeClr val="tx2"/>
        </a:buClr>
        <a:buSzPct val="75000"/>
        <a:buChar char="»"/>
        <a:defRPr kumimoji="1" sz="1700">
          <a:solidFill>
            <a:schemeClr val="tx1"/>
          </a:solidFill>
          <a:latin typeface="+mn-lt"/>
          <a:ea typeface="MS PGothic" panose="020B0600070205080204" pitchFamily="34" charset="-128"/>
        </a:defRPr>
      </a:lvl5pPr>
      <a:lvl6pPr marL="22288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chemeClr val="tx2"/>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7.jpe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45.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4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ctrTitle"/>
          </p:nvPr>
        </p:nvSpPr>
        <p:spPr/>
        <p:txBody>
          <a:bodyPr/>
          <a:lstStyle/>
          <a:p>
            <a:pPr>
              <a:defRPr/>
            </a:pPr>
            <a:r>
              <a:rPr lang="en-US" dirty="0"/>
              <a:t>SQL Join Operations</a:t>
            </a:r>
            <a:endParaRPr lang="en-US" dirty="0">
              <a:effectLst>
                <a:outerShdw blurRad="38100" dist="38100" dir="2700000" algn="tl">
                  <a:srgbClr val="C0C0C0"/>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612A9-2CC0-B352-2390-A5D8D5CF1008}"/>
              </a:ext>
            </a:extLst>
          </p:cNvPr>
          <p:cNvSpPr>
            <a:spLocks noGrp="1"/>
          </p:cNvSpPr>
          <p:nvPr>
            <p:ph type="title"/>
          </p:nvPr>
        </p:nvSpPr>
        <p:spPr/>
        <p:txBody>
          <a:bodyPr/>
          <a:lstStyle/>
          <a:p>
            <a:r>
              <a:rPr lang="en-US" dirty="0"/>
              <a:t>Inner Join/Natural Join</a:t>
            </a:r>
          </a:p>
        </p:txBody>
      </p:sp>
      <p:sp>
        <p:nvSpPr>
          <p:cNvPr id="3" name="Content Placeholder 2">
            <a:extLst>
              <a:ext uri="{FF2B5EF4-FFF2-40B4-BE49-F238E27FC236}">
                <a16:creationId xmlns:a16="http://schemas.microsoft.com/office/drawing/2014/main" id="{0C31C636-8DA5-7146-9B64-6C9153DB4A81}"/>
              </a:ext>
            </a:extLst>
          </p:cNvPr>
          <p:cNvSpPr>
            <a:spLocks noGrp="1"/>
          </p:cNvSpPr>
          <p:nvPr>
            <p:ph idx="1"/>
          </p:nvPr>
        </p:nvSpPr>
        <p:spPr/>
        <p:txBody>
          <a:bodyPr/>
          <a:lstStyle/>
          <a:p>
            <a:r>
              <a:rPr lang="en-US" sz="1800" b="1" i="0" u="none" strike="noStrike" baseline="0" dirty="0">
                <a:solidFill>
                  <a:srgbClr val="2E2B1F"/>
                </a:solidFill>
                <a:latin typeface="Calibri" panose="020F0502020204030204" pitchFamily="34" charset="0"/>
              </a:rPr>
              <a:t>A NATURAL join </a:t>
            </a:r>
            <a:r>
              <a:rPr lang="en-US" sz="1800" b="0" i="0" u="none" strike="noStrike" baseline="0" dirty="0">
                <a:solidFill>
                  <a:srgbClr val="2E2B1F"/>
                </a:solidFill>
                <a:latin typeface="Calibri" panose="020F0502020204030204" pitchFamily="34" charset="0"/>
              </a:rPr>
              <a:t>is just an inner join where the join is implicitly created using </a:t>
            </a:r>
            <a:r>
              <a:rPr lang="en-US" sz="1800" b="1" i="0" u="none" strike="noStrike" baseline="0" dirty="0">
                <a:solidFill>
                  <a:srgbClr val="FF0000"/>
                </a:solidFill>
                <a:latin typeface="Calibri" panose="020F0502020204030204" pitchFamily="34" charset="0"/>
              </a:rPr>
              <a:t>any </a:t>
            </a:r>
            <a:r>
              <a:rPr lang="en-US" sz="1800" b="0" i="0" u="none" strike="noStrike" baseline="0" dirty="0">
                <a:solidFill>
                  <a:srgbClr val="FF0000"/>
                </a:solidFill>
                <a:latin typeface="Calibri" panose="020F0502020204030204" pitchFamily="34" charset="0"/>
              </a:rPr>
              <a:t>matching columns </a:t>
            </a:r>
            <a:r>
              <a:rPr lang="en-US" sz="1800" b="0" i="0" u="none" strike="noStrike" baseline="0" dirty="0">
                <a:solidFill>
                  <a:srgbClr val="2E2B1F"/>
                </a:solidFill>
                <a:latin typeface="Calibri" panose="020F0502020204030204" pitchFamily="34" charset="0"/>
              </a:rPr>
              <a:t>between the two tables </a:t>
            </a:r>
          </a:p>
          <a:p>
            <a:pPr algn="l"/>
            <a:endParaRPr lang="en-US" sz="1800" b="0" i="0" u="none" strike="noStrike" baseline="0" dirty="0">
              <a:solidFill>
                <a:srgbClr val="000000"/>
              </a:solidFill>
              <a:latin typeface="Calibri" panose="020F0502020204030204" pitchFamily="34" charset="0"/>
            </a:endParaRPr>
          </a:p>
          <a:p>
            <a:r>
              <a:rPr lang="en-US" sz="1800" b="0" i="0" u="none" strike="noStrike" baseline="0" dirty="0">
                <a:solidFill>
                  <a:srgbClr val="2E2B1F"/>
                </a:solidFill>
                <a:latin typeface="Calibri" panose="020F0502020204030204" pitchFamily="34" charset="0"/>
              </a:rPr>
              <a:t>SELECT * FROM </a:t>
            </a:r>
            <a:r>
              <a:rPr lang="en-US" sz="1800" b="0" i="0" u="none" strike="noStrike" baseline="0" dirty="0" err="1">
                <a:solidFill>
                  <a:srgbClr val="2E2B1F"/>
                </a:solidFill>
                <a:latin typeface="Calibri" panose="020F0502020204030204" pitchFamily="34" charset="0"/>
              </a:rPr>
              <a:t>TableA</a:t>
            </a:r>
            <a:r>
              <a:rPr lang="en-US" sz="1800" b="0" i="0" u="none" strike="noStrike" baseline="0" dirty="0">
                <a:solidFill>
                  <a:srgbClr val="2E2B1F"/>
                </a:solidFill>
                <a:latin typeface="Calibri" panose="020F0502020204030204" pitchFamily="34" charset="0"/>
              </a:rPr>
              <a:t> </a:t>
            </a:r>
            <a:r>
              <a:rPr lang="en-US" sz="1800" b="1" i="0" u="none" strike="noStrike" baseline="0" dirty="0">
                <a:solidFill>
                  <a:srgbClr val="2E2B1F"/>
                </a:solidFill>
                <a:latin typeface="Calibri" panose="020F0502020204030204" pitchFamily="34" charset="0"/>
              </a:rPr>
              <a:t>NATURAL JOIN </a:t>
            </a:r>
            <a:r>
              <a:rPr lang="en-US" sz="1800" b="0" i="0" u="none" strike="noStrike" baseline="0" dirty="0" err="1">
                <a:solidFill>
                  <a:srgbClr val="2E2B1F"/>
                </a:solidFill>
                <a:latin typeface="Calibri" panose="020F0502020204030204" pitchFamily="34" charset="0"/>
              </a:rPr>
              <a:t>TableB</a:t>
            </a:r>
            <a:r>
              <a:rPr lang="en-US" sz="1800" b="0" i="0" u="none" strike="noStrike" baseline="0" dirty="0">
                <a:solidFill>
                  <a:srgbClr val="2E2B1F"/>
                </a:solidFill>
                <a:latin typeface="Calibri" panose="020F0502020204030204" pitchFamily="34" charset="0"/>
              </a:rPr>
              <a:t> </a:t>
            </a:r>
          </a:p>
          <a:p>
            <a:endParaRPr lang="en-US" dirty="0"/>
          </a:p>
        </p:txBody>
      </p:sp>
    </p:spTree>
    <p:extLst>
      <p:ext uri="{BB962C8B-B14F-4D97-AF65-F5344CB8AC3E}">
        <p14:creationId xmlns:p14="http://schemas.microsoft.com/office/powerpoint/2010/main" val="3908468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pPr>
              <a:defRPr/>
            </a:pPr>
            <a:r>
              <a:rPr lang="en-US" sz="2800" dirty="0"/>
              <a:t>Natural Join in SQL</a:t>
            </a:r>
          </a:p>
        </p:txBody>
      </p:sp>
      <p:sp>
        <p:nvSpPr>
          <p:cNvPr id="7171" name="Rectangle 3"/>
          <p:cNvSpPr>
            <a:spLocks noGrp="1" noChangeArrowheads="1"/>
          </p:cNvSpPr>
          <p:nvPr>
            <p:ph type="body" idx="1"/>
          </p:nvPr>
        </p:nvSpPr>
        <p:spPr>
          <a:xfrm>
            <a:off x="768350" y="1078992"/>
            <a:ext cx="7647681" cy="4983163"/>
          </a:xfrm>
        </p:spPr>
        <p:txBody>
          <a:bodyPr/>
          <a:lstStyle/>
          <a:p>
            <a:r>
              <a:rPr lang="en-US" altLang="en-US" sz="1700" dirty="0">
                <a:ea typeface="ＭＳ Ｐゴシック" pitchFamily="34" charset="-128"/>
              </a:rPr>
              <a:t>Natural join matches tuples with the same values for all common attributes, and </a:t>
            </a:r>
            <a:r>
              <a:rPr lang="en-US" altLang="en-US" sz="1700" b="1" dirty="0">
                <a:solidFill>
                  <a:srgbClr val="FF0000"/>
                </a:solidFill>
                <a:ea typeface="ＭＳ Ｐゴシック" pitchFamily="34" charset="-128"/>
              </a:rPr>
              <a:t>retains only one copy of each common column</a:t>
            </a:r>
            <a:r>
              <a:rPr lang="en-US" altLang="en-US" sz="1700" dirty="0">
                <a:ea typeface="ＭＳ Ｐゴシック" pitchFamily="34" charset="-128"/>
              </a:rPr>
              <a:t>.</a:t>
            </a:r>
          </a:p>
          <a:p>
            <a:r>
              <a:rPr lang="en-US" altLang="en-US" sz="1700" dirty="0">
                <a:ea typeface="ＭＳ Ｐゴシック" pitchFamily="34" charset="-128"/>
              </a:rPr>
              <a:t>List the names of instructors along with the course ID of the courses that they taught</a:t>
            </a:r>
          </a:p>
          <a:p>
            <a:pPr lvl="1"/>
            <a:r>
              <a:rPr lang="en-US" altLang="en-US" sz="1700" b="1" dirty="0">
                <a:ea typeface="ＭＳ Ｐゴシック" pitchFamily="34" charset="-128"/>
              </a:rPr>
              <a:t>select </a:t>
            </a:r>
            <a:r>
              <a:rPr lang="en-US" altLang="en-US" sz="1700" i="1" dirty="0">
                <a:ea typeface="ＭＳ Ｐゴシック" pitchFamily="34" charset="-128"/>
              </a:rPr>
              <a:t>name</a:t>
            </a:r>
            <a:r>
              <a:rPr lang="en-US" altLang="en-US" sz="1700" dirty="0">
                <a:ea typeface="ＭＳ Ｐゴシック" pitchFamily="34" charset="-128"/>
              </a:rPr>
              <a:t>, </a:t>
            </a:r>
            <a:r>
              <a:rPr lang="en-US" altLang="en-US" sz="1700" i="1" dirty="0" err="1">
                <a:ea typeface="ＭＳ Ｐゴシック" pitchFamily="34" charset="-128"/>
              </a:rPr>
              <a:t>course_id</a:t>
            </a:r>
            <a:br>
              <a:rPr lang="en-US" altLang="en-US" sz="1700" i="1" dirty="0">
                <a:ea typeface="ＭＳ Ｐゴシック" pitchFamily="34" charset="-128"/>
              </a:rPr>
            </a:br>
            <a:r>
              <a:rPr lang="en-US" altLang="en-US" sz="1700" b="1" dirty="0">
                <a:ea typeface="ＭＳ Ｐゴシック" pitchFamily="34" charset="-128"/>
              </a:rPr>
              <a:t>from </a:t>
            </a:r>
            <a:r>
              <a:rPr lang="en-US" altLang="en-US" sz="1700" i="1" dirty="0">
                <a:ea typeface="ＭＳ Ｐゴシック" pitchFamily="34" charset="-128"/>
              </a:rPr>
              <a:t> students, takes</a:t>
            </a:r>
            <a:br>
              <a:rPr lang="en-US" altLang="en-US" sz="1700" i="1" dirty="0">
                <a:ea typeface="ＭＳ Ｐゴシック" pitchFamily="34" charset="-128"/>
              </a:rPr>
            </a:br>
            <a:r>
              <a:rPr lang="en-US" altLang="en-US" sz="1700" b="1" dirty="0">
                <a:ea typeface="ＭＳ Ｐゴシック" pitchFamily="34" charset="-128"/>
              </a:rPr>
              <a:t>where </a:t>
            </a:r>
            <a:r>
              <a:rPr lang="en-US" altLang="en-US" sz="1700" i="1" dirty="0">
                <a:ea typeface="ＭＳ Ｐゴシック" pitchFamily="34" charset="-128"/>
              </a:rPr>
              <a:t>student.ID </a:t>
            </a:r>
            <a:r>
              <a:rPr lang="en-US" altLang="en-US" sz="1700" dirty="0">
                <a:ea typeface="ＭＳ Ｐゴシック" pitchFamily="34" charset="-128"/>
              </a:rPr>
              <a:t>= </a:t>
            </a:r>
            <a:r>
              <a:rPr lang="en-US" altLang="en-US" sz="1700" i="1" dirty="0">
                <a:ea typeface="ＭＳ Ｐゴシック" pitchFamily="34" charset="-128"/>
              </a:rPr>
              <a:t>takes.ID</a:t>
            </a:r>
            <a:r>
              <a:rPr lang="en-US" altLang="en-US" sz="1700" dirty="0">
                <a:ea typeface="ＭＳ Ｐゴシック" pitchFamily="34" charset="-128"/>
              </a:rPr>
              <a:t>;</a:t>
            </a:r>
          </a:p>
          <a:p>
            <a:endParaRPr lang="en-US" altLang="en-US" sz="1700" dirty="0">
              <a:ea typeface="ＭＳ Ｐゴシック" pitchFamily="34" charset="-128"/>
            </a:endParaRPr>
          </a:p>
          <a:p>
            <a:r>
              <a:rPr lang="en-US" altLang="en-US" sz="1700" dirty="0">
                <a:ea typeface="ＭＳ Ｐゴシック" pitchFamily="34" charset="-128"/>
              </a:rPr>
              <a:t>Same query in SQL with “</a:t>
            </a:r>
            <a:r>
              <a:rPr lang="en-US" altLang="en-US" sz="1700" dirty="0">
                <a:solidFill>
                  <a:srgbClr val="FF0000"/>
                </a:solidFill>
                <a:ea typeface="ＭＳ Ｐゴシック" pitchFamily="34" charset="-128"/>
              </a:rPr>
              <a:t>natural join</a:t>
            </a:r>
            <a:r>
              <a:rPr lang="en-US" altLang="en-US" sz="1700" dirty="0">
                <a:ea typeface="ＭＳ Ｐゴシック" pitchFamily="34" charset="-128"/>
              </a:rPr>
              <a:t>” construct</a:t>
            </a:r>
          </a:p>
          <a:p>
            <a:pPr lvl="1"/>
            <a:r>
              <a:rPr lang="en-US" altLang="en-US" sz="1700" b="1" dirty="0">
                <a:ea typeface="ＭＳ Ｐゴシック" pitchFamily="34" charset="-128"/>
              </a:rPr>
              <a:t>select </a:t>
            </a:r>
            <a:r>
              <a:rPr lang="en-US" altLang="en-US" sz="1700" i="1" dirty="0">
                <a:ea typeface="ＭＳ Ｐゴシック" pitchFamily="34" charset="-128"/>
              </a:rPr>
              <a:t>name</a:t>
            </a:r>
            <a:r>
              <a:rPr lang="en-US" altLang="en-US" sz="1700" dirty="0">
                <a:ea typeface="ＭＳ Ｐゴシック" pitchFamily="34" charset="-128"/>
              </a:rPr>
              <a:t>,</a:t>
            </a:r>
            <a:r>
              <a:rPr lang="en-US" altLang="en-US" sz="1700" i="1" dirty="0">
                <a:ea typeface="ＭＳ Ｐゴシック" pitchFamily="34" charset="-128"/>
              </a:rPr>
              <a:t> </a:t>
            </a:r>
            <a:r>
              <a:rPr lang="en-US" altLang="en-US" sz="1700" i="1" dirty="0" err="1">
                <a:ea typeface="ＭＳ Ｐゴシック" pitchFamily="34" charset="-128"/>
              </a:rPr>
              <a:t>course_id</a:t>
            </a:r>
            <a:br>
              <a:rPr lang="en-US" altLang="en-US" sz="1700" i="1" dirty="0">
                <a:ea typeface="ＭＳ Ｐゴシック" pitchFamily="34" charset="-128"/>
              </a:rPr>
            </a:br>
            <a:r>
              <a:rPr lang="en-US" altLang="en-US" sz="1700" b="1" dirty="0">
                <a:ea typeface="ＭＳ Ｐゴシック" pitchFamily="34" charset="-128"/>
              </a:rPr>
              <a:t>from </a:t>
            </a:r>
            <a:r>
              <a:rPr lang="en-US" altLang="en-US" sz="1700" i="1" dirty="0">
                <a:ea typeface="ＭＳ Ｐゴシック" pitchFamily="34" charset="-128"/>
              </a:rPr>
              <a:t>student </a:t>
            </a:r>
            <a:r>
              <a:rPr lang="en-US" altLang="en-US" sz="1700" b="1" dirty="0">
                <a:ea typeface="ＭＳ Ｐゴシック" pitchFamily="34" charset="-128"/>
              </a:rPr>
              <a:t>natural join </a:t>
            </a:r>
            <a:r>
              <a:rPr lang="en-US" altLang="en-US" sz="1700" i="1" dirty="0">
                <a:ea typeface="ＭＳ Ｐゴシック" pitchFamily="34" charset="-128"/>
              </a:rPr>
              <a:t>takes</a:t>
            </a:r>
            <a:r>
              <a:rPr lang="en-US" altLang="en-US" sz="1700" dirty="0">
                <a:ea typeface="ＭＳ Ｐゴシック" pitchFamily="34" charset="-128"/>
              </a:rPr>
              <a:t>;</a:t>
            </a:r>
          </a:p>
          <a:p>
            <a:pPr>
              <a:buFont typeface="Monotype Sorts" charset="2"/>
              <a:buNone/>
            </a:pPr>
            <a:endParaRPr lang="en-US" altLang="en-US" dirty="0">
              <a:ea typeface="ＭＳ Ｐゴシック" pitchFamily="34" charset="-12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pPr>
              <a:defRPr/>
            </a:pPr>
            <a:r>
              <a:rPr lang="en-US" sz="2800" dirty="0"/>
              <a:t>Natural Join in SQL (Cont.)</a:t>
            </a:r>
          </a:p>
        </p:txBody>
      </p:sp>
      <p:sp>
        <p:nvSpPr>
          <p:cNvPr id="7171" name="Rectangle 3"/>
          <p:cNvSpPr>
            <a:spLocks noGrp="1" noChangeArrowheads="1"/>
          </p:cNvSpPr>
          <p:nvPr>
            <p:ph type="body" idx="1"/>
          </p:nvPr>
        </p:nvSpPr>
        <p:spPr>
          <a:xfrm>
            <a:off x="768351" y="1225297"/>
            <a:ext cx="7638802" cy="3541776"/>
          </a:xfrm>
        </p:spPr>
        <p:txBody>
          <a:bodyPr/>
          <a:lstStyle/>
          <a:p>
            <a:r>
              <a:rPr lang="en-US" altLang="en-US" sz="1700" dirty="0">
                <a:ea typeface="ＭＳ Ｐゴシック" pitchFamily="34" charset="-128"/>
              </a:rPr>
              <a:t>The </a:t>
            </a:r>
            <a:r>
              <a:rPr lang="en-US" altLang="en-US" sz="1700" b="1" dirty="0">
                <a:ea typeface="ＭＳ Ｐゴシック" pitchFamily="34" charset="-128"/>
              </a:rPr>
              <a:t>from</a:t>
            </a:r>
            <a:r>
              <a:rPr lang="en-US" altLang="en-US" sz="1700" dirty="0">
                <a:ea typeface="ＭＳ Ｐゴシック" pitchFamily="34" charset="-128"/>
              </a:rPr>
              <a:t> clause can have multiple relations combined using natural join:</a:t>
            </a:r>
          </a:p>
          <a:p>
            <a:pPr lvl="1">
              <a:buNone/>
            </a:pPr>
            <a:r>
              <a:rPr lang="en-US" altLang="en-US" sz="1700" b="1" dirty="0">
                <a:ea typeface="ＭＳ Ｐゴシック" pitchFamily="34" charset="-128"/>
              </a:rPr>
              <a:t>     select </a:t>
            </a:r>
            <a:r>
              <a:rPr lang="en-US" altLang="en-US" sz="1700" i="1" dirty="0">
                <a:ea typeface="ＭＳ Ｐゴシック" pitchFamily="34" charset="-128"/>
              </a:rPr>
              <a:t> A</a:t>
            </a:r>
            <a:r>
              <a:rPr lang="en-US" altLang="en-US" sz="1700" i="1" baseline="-25000" dirty="0">
                <a:ea typeface="ＭＳ Ｐゴシック" pitchFamily="34" charset="-128"/>
              </a:rPr>
              <a:t>1</a:t>
            </a:r>
            <a:r>
              <a:rPr lang="en-US" altLang="en-US" sz="1700" i="1" dirty="0">
                <a:ea typeface="ＭＳ Ｐゴシック" pitchFamily="34" charset="-128"/>
              </a:rPr>
              <a:t>, A</a:t>
            </a:r>
            <a:r>
              <a:rPr lang="en-US" altLang="en-US" sz="1700" i="1" baseline="-25000" dirty="0">
                <a:ea typeface="ＭＳ Ｐゴシック" pitchFamily="34" charset="-128"/>
              </a:rPr>
              <a:t>2</a:t>
            </a:r>
            <a:r>
              <a:rPr lang="en-US" altLang="en-US" sz="1700" i="1" dirty="0">
                <a:ea typeface="ＭＳ Ｐゴシック" pitchFamily="34" charset="-128"/>
              </a:rPr>
              <a:t>, … A</a:t>
            </a:r>
            <a:r>
              <a:rPr lang="en-US" altLang="en-US" sz="1700" i="1" baseline="-25000" dirty="0">
                <a:ea typeface="ＭＳ Ｐゴシック" pitchFamily="34" charset="-128"/>
              </a:rPr>
              <a:t>n</a:t>
            </a:r>
            <a:br>
              <a:rPr lang="en-US" altLang="en-US" sz="1700" i="1" dirty="0">
                <a:ea typeface="ＭＳ Ｐゴシック" pitchFamily="34" charset="-128"/>
              </a:rPr>
            </a:br>
            <a:r>
              <a:rPr lang="en-US" altLang="en-US" sz="1700" b="1" dirty="0">
                <a:ea typeface="ＭＳ Ｐゴシック" pitchFamily="34" charset="-128"/>
              </a:rPr>
              <a:t>from </a:t>
            </a:r>
            <a:r>
              <a:rPr lang="en-US" altLang="en-US" sz="1700" i="1" dirty="0">
                <a:ea typeface="ＭＳ Ｐゴシック" pitchFamily="34" charset="-128"/>
              </a:rPr>
              <a:t> r</a:t>
            </a:r>
            <a:r>
              <a:rPr lang="en-US" altLang="en-US" sz="1700" i="1" baseline="-25000" dirty="0">
                <a:ea typeface="ＭＳ Ｐゴシック" pitchFamily="34" charset="-128"/>
              </a:rPr>
              <a:t>1</a:t>
            </a:r>
            <a:r>
              <a:rPr lang="en-US" altLang="en-US" sz="1700" i="1" dirty="0">
                <a:ea typeface="ＭＳ Ｐゴシック" pitchFamily="34" charset="-128"/>
              </a:rPr>
              <a:t>  </a:t>
            </a:r>
            <a:r>
              <a:rPr lang="en-US" altLang="en-US" sz="1700" b="1" dirty="0">
                <a:ea typeface="ＭＳ Ｐゴシック" pitchFamily="34" charset="-128"/>
              </a:rPr>
              <a:t>natural join </a:t>
            </a:r>
            <a:r>
              <a:rPr lang="en-US" altLang="en-US" sz="1700" i="1" dirty="0">
                <a:ea typeface="ＭＳ Ｐゴシック" pitchFamily="34" charset="-128"/>
              </a:rPr>
              <a:t>r</a:t>
            </a:r>
            <a:r>
              <a:rPr lang="en-US" altLang="en-US" sz="1700" i="1" baseline="-25000" dirty="0">
                <a:ea typeface="ＭＳ Ｐゴシック" pitchFamily="34" charset="-128"/>
              </a:rPr>
              <a:t>2</a:t>
            </a:r>
            <a:r>
              <a:rPr lang="en-US" altLang="en-US" sz="1700" i="1" dirty="0">
                <a:ea typeface="ＭＳ Ｐゴシック" pitchFamily="34" charset="-128"/>
              </a:rPr>
              <a:t> </a:t>
            </a:r>
            <a:r>
              <a:rPr lang="en-US" altLang="en-US" sz="1700" b="1" dirty="0">
                <a:ea typeface="ＭＳ Ｐゴシック" pitchFamily="34" charset="-128"/>
              </a:rPr>
              <a:t>natural join </a:t>
            </a:r>
            <a:r>
              <a:rPr lang="en-US" altLang="en-US" sz="1700" b="1" i="1" dirty="0">
                <a:ea typeface="ＭＳ Ｐゴシック" pitchFamily="34" charset="-128"/>
              </a:rPr>
              <a:t>.. </a:t>
            </a:r>
            <a:r>
              <a:rPr lang="en-US" altLang="en-US" sz="1700" b="1" dirty="0">
                <a:ea typeface="ＭＳ Ｐゴシック" pitchFamily="34" charset="-128"/>
              </a:rPr>
              <a:t>natural join </a:t>
            </a:r>
            <a:r>
              <a:rPr lang="en-US" altLang="en-US" sz="1700" dirty="0" err="1">
                <a:ea typeface="ＭＳ Ｐゴシック" pitchFamily="34" charset="-128"/>
              </a:rPr>
              <a:t>r</a:t>
            </a:r>
            <a:r>
              <a:rPr lang="en-US" altLang="en-US" sz="1700" baseline="-25000" dirty="0" err="1">
                <a:ea typeface="ＭＳ Ｐゴシック" pitchFamily="34" charset="-128"/>
              </a:rPr>
              <a:t>n</a:t>
            </a:r>
            <a:br>
              <a:rPr lang="en-US" altLang="en-US" sz="1700" i="1" dirty="0">
                <a:ea typeface="ＭＳ Ｐゴシック" pitchFamily="34" charset="-128"/>
              </a:rPr>
            </a:br>
            <a:r>
              <a:rPr lang="en-US" altLang="en-US" sz="1700" b="1" dirty="0">
                <a:ea typeface="ＭＳ Ｐゴシック" pitchFamily="34" charset="-128"/>
              </a:rPr>
              <a:t>where  </a:t>
            </a:r>
            <a:r>
              <a:rPr lang="en-US" altLang="en-US" sz="1700" i="1" dirty="0">
                <a:ea typeface="ＭＳ Ｐゴシック" pitchFamily="34" charset="-128"/>
              </a:rPr>
              <a:t>P </a:t>
            </a:r>
            <a:r>
              <a:rPr lang="en-US" altLang="en-US" sz="1700" dirty="0">
                <a:ea typeface="ＭＳ Ｐゴシック" pitchFamily="34" charset="-128"/>
              </a:rPr>
              <a:t>;</a:t>
            </a:r>
          </a:p>
          <a:p>
            <a:pPr>
              <a:buNone/>
            </a:pPr>
            <a:endParaRPr lang="en-US" altLang="en-US" sz="1700" dirty="0">
              <a:ea typeface="ＭＳ Ｐゴシック" pitchFamily="34" charset="-128"/>
            </a:endParaRPr>
          </a:p>
          <a:p>
            <a:pPr>
              <a:buFont typeface="Monotype Sorts" charset="2"/>
              <a:buNone/>
            </a:pPr>
            <a:endParaRPr lang="en-US" altLang="en-US" sz="1700" dirty="0">
              <a:ea typeface="ＭＳ Ｐゴシック" pitchFamily="34" charset="-128"/>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dirty="0">
                <a:ea typeface="+mj-ea"/>
              </a:rPr>
              <a:t>Student Relation</a:t>
            </a:r>
          </a:p>
        </p:txBody>
      </p:sp>
      <p:pic>
        <p:nvPicPr>
          <p:cNvPr id="1029" name="Picture 5" descr="W:\db-book\db7\slide-dir\Tables-Figures\EPS-PDF-JPG-dir\tables\student.jpg"/>
          <p:cNvPicPr>
            <a:picLocks noChangeAspect="1" noChangeArrowheads="1"/>
          </p:cNvPicPr>
          <p:nvPr/>
        </p:nvPicPr>
        <p:blipFill>
          <a:blip r:embed="rId3"/>
          <a:srcRect/>
          <a:stretch>
            <a:fillRect/>
          </a:stretch>
        </p:blipFill>
        <p:spPr bwMode="auto">
          <a:xfrm>
            <a:off x="2291020" y="1592317"/>
            <a:ext cx="4623768" cy="4114801"/>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dirty="0">
                <a:ea typeface="+mj-ea"/>
              </a:rPr>
              <a:t>Takes Relation</a:t>
            </a:r>
          </a:p>
        </p:txBody>
      </p:sp>
      <p:pic>
        <p:nvPicPr>
          <p:cNvPr id="1026" name="Picture 2" descr="C:\Users\as668\Desktop\Judi-Done\4_02.jpg"/>
          <p:cNvPicPr>
            <a:picLocks noChangeAspect="1" noChangeArrowheads="1"/>
          </p:cNvPicPr>
          <p:nvPr/>
        </p:nvPicPr>
        <p:blipFill>
          <a:blip r:embed="rId3"/>
          <a:srcRect/>
          <a:stretch>
            <a:fillRect/>
          </a:stretch>
        </p:blipFill>
        <p:spPr bwMode="auto">
          <a:xfrm>
            <a:off x="2062303" y="1182414"/>
            <a:ext cx="4259678" cy="5125200"/>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b="0" i="1" dirty="0">
                <a:ea typeface="+mj-ea"/>
              </a:rPr>
              <a:t>student</a:t>
            </a:r>
            <a:r>
              <a:rPr lang="en-US" sz="2800" dirty="0">
                <a:ea typeface="+mj-ea"/>
              </a:rPr>
              <a:t> natural join </a:t>
            </a:r>
            <a:r>
              <a:rPr lang="en-US" sz="2800" b="0" i="1" dirty="0">
                <a:ea typeface="+mj-ea"/>
              </a:rPr>
              <a:t>takes</a:t>
            </a:r>
          </a:p>
        </p:txBody>
      </p:sp>
      <p:pic>
        <p:nvPicPr>
          <p:cNvPr id="2" name="Picture 2" descr="C:\Users\as668\Desktop\Judi-Done\4_03.jpg"/>
          <p:cNvPicPr>
            <a:picLocks noChangeAspect="1" noChangeArrowheads="1"/>
          </p:cNvPicPr>
          <p:nvPr/>
        </p:nvPicPr>
        <p:blipFill>
          <a:blip r:embed="rId3"/>
          <a:srcRect/>
          <a:stretch>
            <a:fillRect/>
          </a:stretch>
        </p:blipFill>
        <p:spPr bwMode="auto">
          <a:xfrm>
            <a:off x="2159865" y="1176594"/>
            <a:ext cx="5743521" cy="4771769"/>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pPr>
              <a:defRPr/>
            </a:pPr>
            <a:r>
              <a:rPr lang="en-US" sz="2800" dirty="0"/>
              <a:t>Dangerous in Natural Join</a:t>
            </a:r>
          </a:p>
        </p:txBody>
      </p:sp>
      <p:sp>
        <p:nvSpPr>
          <p:cNvPr id="7171" name="Rectangle 3"/>
          <p:cNvSpPr>
            <a:spLocks noGrp="1" noChangeArrowheads="1"/>
          </p:cNvSpPr>
          <p:nvPr>
            <p:ph type="body" idx="1"/>
          </p:nvPr>
        </p:nvSpPr>
        <p:spPr>
          <a:xfrm>
            <a:off x="768351" y="1103201"/>
            <a:ext cx="7668514" cy="4944032"/>
          </a:xfrm>
        </p:spPr>
        <p:txBody>
          <a:bodyPr/>
          <a:lstStyle/>
          <a:p>
            <a:r>
              <a:rPr lang="en-US" sz="1700" dirty="0"/>
              <a:t>Beware of unrelated attributes with same name which get equated incorrectly</a:t>
            </a:r>
          </a:p>
          <a:p>
            <a:r>
              <a:rPr lang="en-US" altLang="en-US" sz="1700" dirty="0">
                <a:ea typeface="ＭＳ Ｐゴシック" pitchFamily="34" charset="-128"/>
              </a:rPr>
              <a:t> </a:t>
            </a:r>
            <a:r>
              <a:rPr lang="en-US" sz="1700" dirty="0"/>
              <a:t>Example -- List the names of students instructors along with the titles of courses that they have taken</a:t>
            </a:r>
          </a:p>
          <a:p>
            <a:pPr lvl="1"/>
            <a:r>
              <a:rPr lang="en-US" sz="1700" dirty="0"/>
              <a:t>Correct version</a:t>
            </a:r>
          </a:p>
          <a:p>
            <a:pPr lvl="1">
              <a:buNone/>
            </a:pPr>
            <a:r>
              <a:rPr lang="en-US" sz="1700" b="1" dirty="0"/>
              <a:t>           select </a:t>
            </a:r>
            <a:r>
              <a:rPr lang="en-US" sz="1700" i="1" dirty="0"/>
              <a:t>name</a:t>
            </a:r>
            <a:r>
              <a:rPr lang="en-US" sz="1700" dirty="0"/>
              <a:t>, </a:t>
            </a:r>
            <a:r>
              <a:rPr lang="en-US" sz="1700" i="1" dirty="0"/>
              <a:t>title</a:t>
            </a:r>
            <a:br>
              <a:rPr lang="en-US" sz="1700" i="1" dirty="0"/>
            </a:br>
            <a:r>
              <a:rPr lang="en-US" sz="1700" i="1" dirty="0"/>
              <a:t>       </a:t>
            </a:r>
            <a:r>
              <a:rPr lang="en-US" sz="1700" b="1" dirty="0"/>
              <a:t>from </a:t>
            </a:r>
            <a:r>
              <a:rPr lang="en-US" sz="1700" i="1" dirty="0"/>
              <a:t>student </a:t>
            </a:r>
            <a:r>
              <a:rPr lang="en-US" sz="1700" b="1" dirty="0"/>
              <a:t>natural join </a:t>
            </a:r>
            <a:r>
              <a:rPr lang="en-US" sz="1700" i="1" dirty="0">
                <a:solidFill>
                  <a:srgbClr val="FF0000"/>
                </a:solidFill>
              </a:rPr>
              <a:t>takes</a:t>
            </a:r>
            <a:r>
              <a:rPr lang="en-US" sz="1700" dirty="0">
                <a:solidFill>
                  <a:srgbClr val="FF0000"/>
                </a:solidFill>
              </a:rPr>
              <a:t>, </a:t>
            </a:r>
            <a:r>
              <a:rPr lang="en-US" sz="1700" i="1" dirty="0">
                <a:solidFill>
                  <a:srgbClr val="FF0000"/>
                </a:solidFill>
              </a:rPr>
              <a:t>course</a:t>
            </a:r>
            <a:br>
              <a:rPr lang="en-US" sz="1700" i="1" dirty="0"/>
            </a:br>
            <a:r>
              <a:rPr lang="en-US" sz="1700" i="1" dirty="0"/>
              <a:t>       </a:t>
            </a:r>
            <a:r>
              <a:rPr lang="en-US" sz="1700" b="1" dirty="0"/>
              <a:t>where </a:t>
            </a:r>
            <a:r>
              <a:rPr lang="en-US" sz="1700" i="1" dirty="0" err="1"/>
              <a:t>takes</a:t>
            </a:r>
            <a:r>
              <a:rPr lang="en-US" sz="1700" dirty="0" err="1"/>
              <a:t>.</a:t>
            </a:r>
            <a:r>
              <a:rPr lang="en-US" sz="1700" i="1" dirty="0" err="1"/>
              <a:t>course_id</a:t>
            </a:r>
            <a:r>
              <a:rPr lang="en-US" sz="1700" i="1" dirty="0"/>
              <a:t> </a:t>
            </a:r>
            <a:r>
              <a:rPr lang="en-US" sz="1700" dirty="0"/>
              <a:t>= </a:t>
            </a:r>
            <a:r>
              <a:rPr lang="en-US" sz="1700" i="1" dirty="0" err="1"/>
              <a:t>course</a:t>
            </a:r>
            <a:r>
              <a:rPr lang="en-US" sz="1700" dirty="0" err="1"/>
              <a:t>.</a:t>
            </a:r>
            <a:r>
              <a:rPr lang="en-US" sz="1700" i="1" dirty="0" err="1"/>
              <a:t>course_id</a:t>
            </a:r>
            <a:r>
              <a:rPr lang="en-US" sz="1700" dirty="0"/>
              <a:t>;</a:t>
            </a:r>
          </a:p>
          <a:p>
            <a:pPr lvl="1"/>
            <a:r>
              <a:rPr lang="en-US" sz="1700" dirty="0"/>
              <a:t>Incorrect version</a:t>
            </a:r>
          </a:p>
          <a:p>
            <a:pPr lvl="2">
              <a:buFont typeface="Webdings" pitchFamily="18" charset="2"/>
              <a:buNone/>
              <a:defRPr/>
            </a:pPr>
            <a:r>
              <a:rPr lang="en-US" sz="1700" b="1" dirty="0"/>
              <a:t>       select </a:t>
            </a:r>
            <a:r>
              <a:rPr lang="en-US" sz="1700" i="1" dirty="0"/>
              <a:t>name</a:t>
            </a:r>
            <a:r>
              <a:rPr lang="en-US" sz="1700" dirty="0"/>
              <a:t>, </a:t>
            </a:r>
            <a:r>
              <a:rPr lang="en-US" sz="1700" i="1" dirty="0"/>
              <a:t>title</a:t>
            </a:r>
            <a:br>
              <a:rPr lang="en-US" sz="1700" i="1" dirty="0"/>
            </a:br>
            <a:r>
              <a:rPr lang="en-US" sz="1700" i="1" dirty="0"/>
              <a:t>   </a:t>
            </a:r>
            <a:r>
              <a:rPr lang="en-US" sz="1700" b="1" dirty="0"/>
              <a:t>from </a:t>
            </a:r>
            <a:r>
              <a:rPr lang="en-US" sz="1700" i="1" dirty="0"/>
              <a:t>student </a:t>
            </a:r>
            <a:r>
              <a:rPr lang="en-US" sz="1700" b="1" dirty="0"/>
              <a:t>natural join </a:t>
            </a:r>
            <a:r>
              <a:rPr lang="en-US" sz="1700" i="1" dirty="0"/>
              <a:t>takes </a:t>
            </a:r>
            <a:r>
              <a:rPr lang="en-US" sz="1700" b="1" dirty="0"/>
              <a:t>natural join </a:t>
            </a:r>
            <a:r>
              <a:rPr lang="en-US" sz="1700" i="1" dirty="0"/>
              <a:t>course</a:t>
            </a:r>
            <a:r>
              <a:rPr lang="en-US" sz="1700" dirty="0"/>
              <a:t>;</a:t>
            </a:r>
          </a:p>
          <a:p>
            <a:pPr lvl="2">
              <a:defRPr/>
            </a:pPr>
            <a:r>
              <a:rPr lang="en-US" sz="1700" dirty="0"/>
              <a:t>This query omits all (student name, course title) pairs where the student takes a course in a department other than the student's own department. </a:t>
            </a:r>
          </a:p>
          <a:p>
            <a:pPr lvl="2">
              <a:defRPr/>
            </a:pPr>
            <a:r>
              <a:rPr lang="en-US" sz="1700" dirty="0"/>
              <a:t>The  correct  version (above), correctly outputs such pairs.</a:t>
            </a:r>
          </a:p>
          <a:p>
            <a:pPr lvl="1"/>
            <a:endParaRPr lang="en-US" sz="1600" dirty="0"/>
          </a:p>
          <a:p>
            <a:pPr lvl="1"/>
            <a:endParaRPr lang="en-US" altLang="en-US" dirty="0">
              <a:ea typeface="ＭＳ Ｐゴシック" pitchFamily="34" charset="-128"/>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sz="2800" dirty="0"/>
              <a:t>Natural Join with Using Clause</a:t>
            </a:r>
            <a:endParaRPr lang="en-US" altLang="en-US" sz="28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1" y="1118175"/>
            <a:ext cx="7745334" cy="3014913"/>
          </a:xfrm>
        </p:spPr>
        <p:txBody>
          <a:bodyPr lIns="91440"/>
          <a:lstStyle/>
          <a:p>
            <a:pPr indent="-365760"/>
            <a:r>
              <a:rPr lang="en-US" sz="1700" dirty="0"/>
              <a:t>To avoid the danger of equating attributes erroneously, we can use the “</a:t>
            </a:r>
            <a:r>
              <a:rPr lang="en-US" sz="1700" b="1" dirty="0"/>
              <a:t>using</a:t>
            </a:r>
            <a:r>
              <a:rPr lang="en-US" sz="1700" dirty="0"/>
              <a:t>” construct that allows us to specify exactly which columns should be equated.</a:t>
            </a:r>
          </a:p>
          <a:p>
            <a:pPr indent="-365760"/>
            <a:r>
              <a:rPr lang="en-US" sz="1700" dirty="0"/>
              <a:t>Query example</a:t>
            </a:r>
            <a:endParaRPr lang="en-US" sz="1700" i="1" dirty="0"/>
          </a:p>
          <a:p>
            <a:pPr>
              <a:buNone/>
              <a:defRPr/>
            </a:pPr>
            <a:r>
              <a:rPr lang="en-US" sz="1700" i="1" dirty="0"/>
              <a:t>        </a:t>
            </a:r>
            <a:r>
              <a:rPr lang="en-US" sz="1700" b="1" dirty="0"/>
              <a:t>select </a:t>
            </a:r>
            <a:r>
              <a:rPr lang="en-US" sz="1700" i="1" dirty="0"/>
              <a:t>name</a:t>
            </a:r>
            <a:r>
              <a:rPr lang="en-US" sz="1700" dirty="0"/>
              <a:t>, </a:t>
            </a:r>
            <a:r>
              <a:rPr lang="en-US" sz="1700" i="1" dirty="0"/>
              <a:t>title</a:t>
            </a:r>
            <a:br>
              <a:rPr lang="en-US" sz="1700" i="1" dirty="0"/>
            </a:br>
            <a:r>
              <a:rPr lang="en-US" sz="1700" i="1" dirty="0"/>
              <a:t>   </a:t>
            </a:r>
            <a:r>
              <a:rPr lang="en-US" sz="1700" b="1" dirty="0"/>
              <a:t>from  </a:t>
            </a:r>
            <a:r>
              <a:rPr lang="en-US" sz="1700" dirty="0"/>
              <a:t>(</a:t>
            </a:r>
            <a:r>
              <a:rPr lang="en-US" sz="1700" i="1" dirty="0"/>
              <a:t>student </a:t>
            </a:r>
            <a:r>
              <a:rPr lang="en-US" sz="1700" b="1" dirty="0"/>
              <a:t>natural join </a:t>
            </a:r>
            <a:r>
              <a:rPr lang="en-US" sz="1700" i="1" dirty="0"/>
              <a:t>takes</a:t>
            </a:r>
            <a:r>
              <a:rPr lang="en-US" sz="1700" dirty="0"/>
              <a:t>) </a:t>
            </a:r>
            <a:r>
              <a:rPr lang="en-US" sz="1700" b="1" dirty="0"/>
              <a:t> join </a:t>
            </a:r>
            <a:r>
              <a:rPr lang="en-US" sz="1700" i="1" dirty="0"/>
              <a:t>course</a:t>
            </a:r>
            <a:r>
              <a:rPr lang="en-US" sz="1700" dirty="0"/>
              <a:t> </a:t>
            </a:r>
            <a:r>
              <a:rPr lang="en-US" sz="1700" b="1" dirty="0"/>
              <a:t>using </a:t>
            </a:r>
            <a:r>
              <a:rPr lang="en-US" sz="1700" dirty="0"/>
              <a:t>(</a:t>
            </a:r>
            <a:r>
              <a:rPr lang="en-US" sz="1700" i="1" dirty="0" err="1"/>
              <a:t>course_id</a:t>
            </a:r>
            <a:r>
              <a:rPr lang="en-US" sz="1700" dirty="0"/>
              <a:t>)</a:t>
            </a:r>
          </a:p>
          <a:p>
            <a:pPr indent="-365760"/>
            <a:endParaRPr lang="en-US" altLang="en-US" dirty="0"/>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8194" name="Rectangle 2"/>
          <p:cNvSpPr>
            <a:spLocks noGrp="1" noChangeArrowheads="1"/>
          </p:cNvSpPr>
          <p:nvPr>
            <p:ph type="title"/>
          </p:nvPr>
        </p:nvSpPr>
        <p:spPr/>
        <p:txBody>
          <a:bodyPr/>
          <a:lstStyle/>
          <a:p>
            <a:r>
              <a:rPr lang="en-US" sz="2800" dirty="0"/>
              <a:t>Join Condition</a:t>
            </a:r>
            <a:endParaRPr lang="en-US" altLang="en-US" sz="2800" dirty="0">
              <a:effectLst>
                <a:outerShdw blurRad="38100" dist="38100" dir="2700000" algn="tl">
                  <a:srgbClr val="C0C0C0"/>
                </a:outerShdw>
              </a:effectLst>
            </a:endParaRPr>
          </a:p>
        </p:txBody>
      </p:sp>
      <p:sp>
        <p:nvSpPr>
          <p:cNvPr id="7170" name="Rectangle 3"/>
          <p:cNvSpPr>
            <a:spLocks noGrp="1" noChangeArrowheads="1"/>
          </p:cNvSpPr>
          <p:nvPr>
            <p:ph idx="1"/>
          </p:nvPr>
        </p:nvSpPr>
        <p:spPr>
          <a:xfrm>
            <a:off x="768351" y="1093790"/>
            <a:ext cx="7621047" cy="4903787"/>
          </a:xfrm>
        </p:spPr>
        <p:txBody>
          <a:bodyPr lIns="91440"/>
          <a:lstStyle/>
          <a:p>
            <a:pPr indent="-365760"/>
            <a:r>
              <a:rPr lang="en-US" sz="1700" dirty="0"/>
              <a:t>The  </a:t>
            </a:r>
            <a:r>
              <a:rPr lang="en-US" sz="1700" b="1" dirty="0"/>
              <a:t>on </a:t>
            </a:r>
            <a:r>
              <a:rPr lang="en-US" sz="1700" dirty="0"/>
              <a:t> condition allows a general predicate over the relations being  joined</a:t>
            </a:r>
          </a:p>
          <a:p>
            <a:pPr indent="-365760"/>
            <a:r>
              <a:rPr lang="en-US" sz="1700" dirty="0"/>
              <a:t>This predicate is written like a </a:t>
            </a:r>
            <a:r>
              <a:rPr lang="en-US" sz="1700" b="1" dirty="0"/>
              <a:t>where</a:t>
            </a:r>
            <a:r>
              <a:rPr lang="en-US" sz="1700" dirty="0"/>
              <a:t> clause predicate except for the use of the keyword </a:t>
            </a:r>
            <a:r>
              <a:rPr lang="en-US" sz="1700" b="1" dirty="0"/>
              <a:t>on</a:t>
            </a:r>
          </a:p>
          <a:p>
            <a:pPr indent="-365760"/>
            <a:r>
              <a:rPr lang="en-US" sz="1700" dirty="0"/>
              <a:t>Query example</a:t>
            </a:r>
            <a:endParaRPr lang="en-US" sz="1700" i="1" dirty="0"/>
          </a:p>
          <a:p>
            <a:pPr>
              <a:buNone/>
              <a:defRPr/>
            </a:pPr>
            <a:r>
              <a:rPr lang="en-US" sz="1700" b="1" dirty="0"/>
              <a:t>          select *</a:t>
            </a:r>
            <a:br>
              <a:rPr lang="en-US" sz="1700" i="1" dirty="0"/>
            </a:br>
            <a:r>
              <a:rPr lang="en-US" sz="1700" i="1" dirty="0"/>
              <a:t>     </a:t>
            </a:r>
            <a:r>
              <a:rPr lang="en-US" sz="1700" b="1" dirty="0"/>
              <a:t>from  </a:t>
            </a:r>
            <a:r>
              <a:rPr lang="en-US" sz="1700" i="1" dirty="0"/>
              <a:t>student </a:t>
            </a:r>
            <a:r>
              <a:rPr lang="en-US" sz="1700" b="1" dirty="0"/>
              <a:t>join </a:t>
            </a:r>
            <a:r>
              <a:rPr lang="en-US" sz="1700" i="1" dirty="0"/>
              <a:t>takes</a:t>
            </a:r>
            <a:r>
              <a:rPr lang="en-US" sz="1700" dirty="0"/>
              <a:t> </a:t>
            </a:r>
            <a:r>
              <a:rPr lang="en-US" sz="1700" b="1" dirty="0"/>
              <a:t>on </a:t>
            </a:r>
            <a:r>
              <a:rPr lang="en-US" sz="1700" i="1" dirty="0" err="1"/>
              <a:t>student_ID</a:t>
            </a:r>
            <a:r>
              <a:rPr lang="en-US" sz="1700" b="1" dirty="0"/>
              <a:t>  </a:t>
            </a:r>
            <a:r>
              <a:rPr lang="en-US" sz="1700" dirty="0"/>
              <a:t>=</a:t>
            </a:r>
            <a:r>
              <a:rPr lang="en-US" sz="1700" b="1" dirty="0"/>
              <a:t> </a:t>
            </a:r>
            <a:r>
              <a:rPr lang="en-US" sz="1700" i="1" dirty="0" err="1"/>
              <a:t>takes_ID</a:t>
            </a:r>
            <a:endParaRPr lang="en-US" sz="1700" i="1" dirty="0"/>
          </a:p>
          <a:p>
            <a:pPr lvl="1">
              <a:defRPr/>
            </a:pPr>
            <a:r>
              <a:rPr lang="en-US" sz="1700" dirty="0">
                <a:solidFill>
                  <a:srgbClr val="FF0000"/>
                </a:solidFill>
              </a:rPr>
              <a:t>The </a:t>
            </a:r>
            <a:r>
              <a:rPr lang="en-US" sz="1700" b="1" dirty="0">
                <a:solidFill>
                  <a:srgbClr val="FF0000"/>
                </a:solidFill>
              </a:rPr>
              <a:t>on</a:t>
            </a:r>
            <a:r>
              <a:rPr lang="en-US" sz="1700" dirty="0">
                <a:solidFill>
                  <a:srgbClr val="FF0000"/>
                </a:solidFill>
              </a:rPr>
              <a:t> condition above specifies that a tuple from </a:t>
            </a:r>
            <a:r>
              <a:rPr lang="en-US" sz="1700" i="1" dirty="0">
                <a:solidFill>
                  <a:srgbClr val="FF0000"/>
                </a:solidFill>
              </a:rPr>
              <a:t>student</a:t>
            </a:r>
            <a:r>
              <a:rPr lang="en-US" sz="1700" dirty="0">
                <a:solidFill>
                  <a:srgbClr val="FF0000"/>
                </a:solidFill>
              </a:rPr>
              <a:t> matches a tuple from </a:t>
            </a:r>
            <a:r>
              <a:rPr lang="en-US" sz="1700" i="1" dirty="0">
                <a:solidFill>
                  <a:srgbClr val="FF0000"/>
                </a:solidFill>
              </a:rPr>
              <a:t>takes</a:t>
            </a:r>
            <a:r>
              <a:rPr lang="en-US" sz="1700" dirty="0">
                <a:solidFill>
                  <a:srgbClr val="FF0000"/>
                </a:solidFill>
              </a:rPr>
              <a:t> if their </a:t>
            </a:r>
            <a:r>
              <a:rPr lang="en-US" sz="1700" i="1" dirty="0">
                <a:solidFill>
                  <a:srgbClr val="FF0000"/>
                </a:solidFill>
              </a:rPr>
              <a:t>ID</a:t>
            </a:r>
            <a:r>
              <a:rPr lang="en-US" sz="1700" dirty="0">
                <a:solidFill>
                  <a:srgbClr val="FF0000"/>
                </a:solidFill>
              </a:rPr>
              <a:t> values are equal.</a:t>
            </a:r>
          </a:p>
          <a:p>
            <a:pPr>
              <a:defRPr/>
            </a:pPr>
            <a:r>
              <a:rPr lang="en-US" sz="1700" dirty="0"/>
              <a:t>Equivalent to:</a:t>
            </a:r>
          </a:p>
          <a:p>
            <a:pPr>
              <a:buNone/>
              <a:defRPr/>
            </a:pPr>
            <a:r>
              <a:rPr lang="en-US" sz="1700" b="1" dirty="0"/>
              <a:t>             select *</a:t>
            </a:r>
            <a:br>
              <a:rPr lang="en-US" sz="1700" i="1" dirty="0"/>
            </a:br>
            <a:r>
              <a:rPr lang="en-US" sz="1700" i="1" dirty="0"/>
              <a:t>        </a:t>
            </a:r>
            <a:r>
              <a:rPr lang="en-US" sz="1700" b="1" dirty="0"/>
              <a:t>from  </a:t>
            </a:r>
            <a:r>
              <a:rPr lang="en-US" sz="1700" i="1" dirty="0"/>
              <a:t>student , takes</a:t>
            </a:r>
            <a:r>
              <a:rPr lang="en-US" sz="1700" dirty="0"/>
              <a:t> </a:t>
            </a:r>
            <a:br>
              <a:rPr lang="en-US" sz="1700" i="1" dirty="0"/>
            </a:br>
            <a:r>
              <a:rPr lang="en-US" sz="1700" i="1" dirty="0"/>
              <a:t>        </a:t>
            </a:r>
            <a:r>
              <a:rPr lang="en-US" sz="1700" b="1" dirty="0"/>
              <a:t>where  </a:t>
            </a:r>
            <a:r>
              <a:rPr lang="en-US" sz="1700" i="1" dirty="0" err="1"/>
              <a:t>student_ID</a:t>
            </a:r>
            <a:r>
              <a:rPr lang="en-US" sz="1700" b="1" dirty="0"/>
              <a:t>  </a:t>
            </a:r>
            <a:r>
              <a:rPr lang="en-US" sz="1700" dirty="0"/>
              <a:t>=</a:t>
            </a:r>
            <a:r>
              <a:rPr lang="en-US" sz="1700" b="1" dirty="0"/>
              <a:t> </a:t>
            </a:r>
            <a:r>
              <a:rPr lang="en-US" sz="1700" i="1" dirty="0" err="1"/>
              <a:t>takes_ID</a:t>
            </a:r>
            <a:endParaRPr lang="en-US" sz="1700" dirty="0"/>
          </a:p>
          <a:p>
            <a:pPr>
              <a:defRPr/>
            </a:pPr>
            <a:endParaRPr lang="en-US" i="1" dirty="0"/>
          </a:p>
          <a:p>
            <a:pPr indent="-365760"/>
            <a:endParaRPr lang="en-US" altLang="en-US" dirty="0"/>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dirty="0">
                <a:ea typeface="+mj-ea"/>
              </a:rPr>
              <a:t>Outer Join</a:t>
            </a:r>
          </a:p>
        </p:txBody>
      </p:sp>
      <p:sp>
        <p:nvSpPr>
          <p:cNvPr id="23555" name="Rectangle 3"/>
          <p:cNvSpPr>
            <a:spLocks noGrp="1" noChangeArrowheads="1"/>
          </p:cNvSpPr>
          <p:nvPr>
            <p:ph type="body" idx="1"/>
          </p:nvPr>
        </p:nvSpPr>
        <p:spPr>
          <a:xfrm>
            <a:off x="768350" y="1170533"/>
            <a:ext cx="7570979" cy="3779419"/>
          </a:xfrm>
        </p:spPr>
        <p:txBody>
          <a:bodyPr/>
          <a:lstStyle/>
          <a:p>
            <a:r>
              <a:rPr lang="en-US" altLang="en-US" sz="1700" dirty="0"/>
              <a:t>An extension of the join operation that </a:t>
            </a:r>
            <a:r>
              <a:rPr lang="en-US" altLang="en-US" sz="1700" b="1" dirty="0">
                <a:solidFill>
                  <a:srgbClr val="FF0000"/>
                </a:solidFill>
              </a:rPr>
              <a:t>avoids loss of information</a:t>
            </a:r>
            <a:r>
              <a:rPr lang="en-US" altLang="en-US" sz="1700" dirty="0"/>
              <a:t>.</a:t>
            </a:r>
          </a:p>
          <a:p>
            <a:r>
              <a:rPr lang="en-US" altLang="en-US" sz="1700" dirty="0">
                <a:solidFill>
                  <a:srgbClr val="FF0000"/>
                </a:solidFill>
              </a:rPr>
              <a:t>Computes the join </a:t>
            </a:r>
            <a:r>
              <a:rPr lang="en-US" altLang="en-US" sz="1700" dirty="0"/>
              <a:t>and then </a:t>
            </a:r>
            <a:r>
              <a:rPr lang="en-US" altLang="en-US" sz="1700" dirty="0">
                <a:solidFill>
                  <a:srgbClr val="FF0000"/>
                </a:solidFill>
              </a:rPr>
              <a:t>adds tuples form one relation </a:t>
            </a:r>
            <a:r>
              <a:rPr lang="en-US" altLang="en-US" sz="1700" dirty="0"/>
              <a:t>that </a:t>
            </a:r>
            <a:r>
              <a:rPr lang="en-US" altLang="en-US" sz="1700" dirty="0">
                <a:solidFill>
                  <a:srgbClr val="FF0000"/>
                </a:solidFill>
              </a:rPr>
              <a:t>does not match tuples </a:t>
            </a:r>
            <a:r>
              <a:rPr lang="en-US" altLang="en-US" sz="1700" dirty="0"/>
              <a:t>in the </a:t>
            </a:r>
            <a:r>
              <a:rPr lang="en-US" altLang="en-US" sz="1700" dirty="0">
                <a:solidFill>
                  <a:srgbClr val="FF0000"/>
                </a:solidFill>
              </a:rPr>
              <a:t>other relation </a:t>
            </a:r>
            <a:r>
              <a:rPr lang="en-US" altLang="en-US" sz="1700" dirty="0"/>
              <a:t>to the result of the join. </a:t>
            </a:r>
          </a:p>
          <a:p>
            <a:r>
              <a:rPr lang="en-US" altLang="en-US" sz="1700" dirty="0"/>
              <a:t>Uses </a:t>
            </a:r>
            <a:r>
              <a:rPr lang="en-US" altLang="en-US" sz="1700" i="1" dirty="0">
                <a:solidFill>
                  <a:srgbClr val="FF0000"/>
                </a:solidFill>
              </a:rPr>
              <a:t>null</a:t>
            </a:r>
            <a:r>
              <a:rPr lang="en-US" altLang="en-US" sz="1700" dirty="0"/>
              <a:t> values.</a:t>
            </a:r>
          </a:p>
          <a:p>
            <a:r>
              <a:rPr lang="en-US" altLang="en-US" sz="1700" dirty="0"/>
              <a:t>Three forms of outer join:</a:t>
            </a:r>
          </a:p>
          <a:p>
            <a:pPr lvl="1"/>
            <a:r>
              <a:rPr lang="en-US" altLang="en-US" sz="1700" dirty="0"/>
              <a:t>left outer join</a:t>
            </a:r>
          </a:p>
          <a:p>
            <a:pPr lvl="1"/>
            <a:r>
              <a:rPr lang="en-US" altLang="en-US" sz="1700" dirty="0"/>
              <a:t>right outer join</a:t>
            </a:r>
          </a:p>
          <a:p>
            <a:pPr lvl="1"/>
            <a:r>
              <a:rPr lang="en-US" altLang="en-US" sz="1700" dirty="0"/>
              <a:t>full outer join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Rectangle 2"/>
          <p:cNvSpPr>
            <a:spLocks noGrp="1" noChangeArrowheads="1"/>
          </p:cNvSpPr>
          <p:nvPr>
            <p:ph type="title"/>
          </p:nvPr>
        </p:nvSpPr>
        <p:spPr/>
        <p:txBody>
          <a:bodyPr lIns="90488" tIns="44450" rIns="90488" bIns="44450" anchor="ctr"/>
          <a:lstStyle/>
          <a:p>
            <a:pPr>
              <a:defRPr/>
            </a:pPr>
            <a:r>
              <a:rPr lang="en-US" sz="2800" dirty="0">
                <a:ea typeface="+mj-ea"/>
              </a:rPr>
              <a:t>Outline</a:t>
            </a:r>
          </a:p>
        </p:txBody>
      </p:sp>
      <p:sp>
        <p:nvSpPr>
          <p:cNvPr id="17411" name="Rectangle 3"/>
          <p:cNvSpPr>
            <a:spLocks noGrp="1" noChangeArrowheads="1"/>
          </p:cNvSpPr>
          <p:nvPr>
            <p:ph type="body" idx="1"/>
          </p:nvPr>
        </p:nvSpPr>
        <p:spPr>
          <a:xfrm>
            <a:off x="768351" y="1104900"/>
            <a:ext cx="6587800" cy="4135840"/>
          </a:xfrm>
          <a:noFill/>
        </p:spPr>
        <p:txBody>
          <a:bodyPr lIns="90488" tIns="44450" rIns="90488" bIns="44450"/>
          <a:lstStyle/>
          <a:p>
            <a:r>
              <a:rPr lang="en-US" altLang="en-US" sz="1700" dirty="0"/>
              <a:t>SQL Join Types</a:t>
            </a:r>
          </a:p>
          <a:p>
            <a:pPr lvl="1"/>
            <a:r>
              <a:rPr lang="en-US" altLang="en-US" dirty="0"/>
              <a:t>Inner Join</a:t>
            </a:r>
          </a:p>
          <a:p>
            <a:pPr lvl="1"/>
            <a:r>
              <a:rPr lang="en-US" altLang="en-US" dirty="0"/>
              <a:t>Natural Join</a:t>
            </a:r>
          </a:p>
          <a:p>
            <a:pPr lvl="1"/>
            <a:r>
              <a:rPr lang="en-US" altLang="en-US" dirty="0"/>
              <a:t>Outer Join</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8D5F9-41DA-F244-5327-4C264BB4DB68}"/>
              </a:ext>
            </a:extLst>
          </p:cNvPr>
          <p:cNvSpPr>
            <a:spLocks noGrp="1"/>
          </p:cNvSpPr>
          <p:nvPr>
            <p:ph type="title"/>
          </p:nvPr>
        </p:nvSpPr>
        <p:spPr/>
        <p:txBody>
          <a:bodyPr/>
          <a:lstStyle/>
          <a:p>
            <a:r>
              <a:rPr lang="en-US" dirty="0"/>
              <a:t>Left Outer Join</a:t>
            </a:r>
          </a:p>
        </p:txBody>
      </p:sp>
      <p:sp>
        <p:nvSpPr>
          <p:cNvPr id="3" name="Content Placeholder 2">
            <a:extLst>
              <a:ext uri="{FF2B5EF4-FFF2-40B4-BE49-F238E27FC236}">
                <a16:creationId xmlns:a16="http://schemas.microsoft.com/office/drawing/2014/main" id="{8880661B-B219-E9C3-8350-E80783D89EB4}"/>
              </a:ext>
            </a:extLst>
          </p:cNvPr>
          <p:cNvSpPr>
            <a:spLocks noGrp="1"/>
          </p:cNvSpPr>
          <p:nvPr>
            <p:ph idx="1"/>
          </p:nvPr>
        </p:nvSpPr>
        <p:spPr/>
        <p:txBody>
          <a:bodyPr/>
          <a:lstStyle/>
          <a:p>
            <a:r>
              <a:rPr lang="en-US" sz="1800" b="0" i="0" u="none" strike="noStrike" baseline="0" dirty="0">
                <a:solidFill>
                  <a:srgbClr val="2E2B1F"/>
                </a:solidFill>
                <a:latin typeface="Calibri" panose="020F0502020204030204" pitchFamily="34" charset="0"/>
              </a:rPr>
              <a:t>Left outer join produces a complete set of records from Table A, with the </a:t>
            </a:r>
            <a:r>
              <a:rPr lang="en-US" sz="1800" b="0" i="0" u="none" strike="noStrike" baseline="0" dirty="0">
                <a:solidFill>
                  <a:srgbClr val="FF0000"/>
                </a:solidFill>
                <a:latin typeface="Calibri" panose="020F0502020204030204" pitchFamily="34" charset="0"/>
              </a:rPr>
              <a:t>matching records (where available) in Table B</a:t>
            </a:r>
            <a:r>
              <a:rPr lang="en-US" sz="1800" b="0" i="0" u="none" strike="noStrike" baseline="0" dirty="0">
                <a:solidFill>
                  <a:srgbClr val="2E2B1F"/>
                </a:solidFill>
                <a:latin typeface="Calibri" panose="020F0502020204030204" pitchFamily="34" charset="0"/>
              </a:rPr>
              <a:t>. If there is </a:t>
            </a:r>
            <a:r>
              <a:rPr lang="en-US" sz="1800" b="0" i="0" u="none" strike="noStrike" baseline="0" dirty="0">
                <a:solidFill>
                  <a:srgbClr val="FF0000"/>
                </a:solidFill>
                <a:latin typeface="Calibri" panose="020F0502020204030204" pitchFamily="34" charset="0"/>
              </a:rPr>
              <a:t>no match</a:t>
            </a:r>
            <a:r>
              <a:rPr lang="en-US" sz="1800" b="0" i="0" u="none" strike="noStrike" baseline="0" dirty="0">
                <a:solidFill>
                  <a:srgbClr val="2E2B1F"/>
                </a:solidFill>
                <a:latin typeface="Calibri" panose="020F0502020204030204" pitchFamily="34" charset="0"/>
              </a:rPr>
              <a:t>, the </a:t>
            </a:r>
            <a:r>
              <a:rPr lang="en-US" sz="1800" b="0" i="0" u="none" strike="noStrike" baseline="0" dirty="0">
                <a:solidFill>
                  <a:srgbClr val="FF0000"/>
                </a:solidFill>
                <a:latin typeface="Calibri" panose="020F0502020204030204" pitchFamily="34" charset="0"/>
              </a:rPr>
              <a:t>right side will contain null</a:t>
            </a:r>
            <a:r>
              <a:rPr lang="en-US" sz="1800" b="0" i="0" u="none" strike="noStrike" baseline="0" dirty="0">
                <a:solidFill>
                  <a:srgbClr val="2E2B1F"/>
                </a:solidFill>
                <a:latin typeface="Calibri" panose="020F0502020204030204" pitchFamily="34" charset="0"/>
              </a:rPr>
              <a:t>. </a:t>
            </a:r>
          </a:p>
          <a:p>
            <a:endParaRPr lang="en-US" dirty="0"/>
          </a:p>
        </p:txBody>
      </p:sp>
      <p:pic>
        <p:nvPicPr>
          <p:cNvPr id="5" name="Picture 4">
            <a:extLst>
              <a:ext uri="{FF2B5EF4-FFF2-40B4-BE49-F238E27FC236}">
                <a16:creationId xmlns:a16="http://schemas.microsoft.com/office/drawing/2014/main" id="{CB6B086E-605A-E347-80E8-F95788AF2D98}"/>
              </a:ext>
            </a:extLst>
          </p:cNvPr>
          <p:cNvPicPr>
            <a:picLocks noChangeAspect="1"/>
          </p:cNvPicPr>
          <p:nvPr/>
        </p:nvPicPr>
        <p:blipFill>
          <a:blip r:embed="rId2"/>
          <a:stretch>
            <a:fillRect/>
          </a:stretch>
        </p:blipFill>
        <p:spPr>
          <a:xfrm>
            <a:off x="2089627" y="2507849"/>
            <a:ext cx="4733925" cy="3333750"/>
          </a:xfrm>
          <a:prstGeom prst="rect">
            <a:avLst/>
          </a:prstGeom>
        </p:spPr>
      </p:pic>
    </p:spTree>
    <p:extLst>
      <p:ext uri="{BB962C8B-B14F-4D97-AF65-F5344CB8AC3E}">
        <p14:creationId xmlns:p14="http://schemas.microsoft.com/office/powerpoint/2010/main" val="23079695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154E8-4615-8FBD-173E-C99508F09E9E}"/>
              </a:ext>
            </a:extLst>
          </p:cNvPr>
          <p:cNvSpPr>
            <a:spLocks noGrp="1"/>
          </p:cNvSpPr>
          <p:nvPr>
            <p:ph type="title"/>
          </p:nvPr>
        </p:nvSpPr>
        <p:spPr/>
        <p:txBody>
          <a:bodyPr/>
          <a:lstStyle/>
          <a:p>
            <a:r>
              <a:rPr lang="en-US" dirty="0"/>
              <a:t>Sample Tables</a:t>
            </a:r>
          </a:p>
        </p:txBody>
      </p:sp>
      <p:sp>
        <p:nvSpPr>
          <p:cNvPr id="3" name="Content Placeholder 2">
            <a:extLst>
              <a:ext uri="{FF2B5EF4-FFF2-40B4-BE49-F238E27FC236}">
                <a16:creationId xmlns:a16="http://schemas.microsoft.com/office/drawing/2014/main" id="{37C3CC0B-ECFD-51F6-6000-88D36A57DDC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DB4B9F0-D0EA-3245-E6DE-CD6769BD8E0D}"/>
              </a:ext>
            </a:extLst>
          </p:cNvPr>
          <p:cNvPicPr>
            <a:picLocks noChangeAspect="1"/>
          </p:cNvPicPr>
          <p:nvPr/>
        </p:nvPicPr>
        <p:blipFill>
          <a:blip r:embed="rId2"/>
          <a:stretch>
            <a:fillRect/>
          </a:stretch>
        </p:blipFill>
        <p:spPr>
          <a:xfrm>
            <a:off x="328612" y="1057275"/>
            <a:ext cx="8486775" cy="4743450"/>
          </a:xfrm>
          <a:prstGeom prst="rect">
            <a:avLst/>
          </a:prstGeom>
        </p:spPr>
      </p:pic>
    </p:spTree>
    <p:extLst>
      <p:ext uri="{BB962C8B-B14F-4D97-AF65-F5344CB8AC3E}">
        <p14:creationId xmlns:p14="http://schemas.microsoft.com/office/powerpoint/2010/main" val="30746007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2F19C-9FB0-0F1F-39C3-E014CC0E1475}"/>
              </a:ext>
            </a:extLst>
          </p:cNvPr>
          <p:cNvSpPr>
            <a:spLocks noGrp="1"/>
          </p:cNvSpPr>
          <p:nvPr>
            <p:ph type="title"/>
          </p:nvPr>
        </p:nvSpPr>
        <p:spPr/>
        <p:txBody>
          <a:bodyPr/>
          <a:lstStyle/>
          <a:p>
            <a:r>
              <a:rPr lang="en-US" dirty="0"/>
              <a:t>Left Outer Join</a:t>
            </a:r>
          </a:p>
        </p:txBody>
      </p:sp>
      <p:sp>
        <p:nvSpPr>
          <p:cNvPr id="3" name="Content Placeholder 2">
            <a:extLst>
              <a:ext uri="{FF2B5EF4-FFF2-40B4-BE49-F238E27FC236}">
                <a16:creationId xmlns:a16="http://schemas.microsoft.com/office/drawing/2014/main" id="{50006579-AABA-96B4-2E55-C2C63291FD10}"/>
              </a:ext>
            </a:extLst>
          </p:cNvPr>
          <p:cNvSpPr>
            <a:spLocks noGrp="1"/>
          </p:cNvSpPr>
          <p:nvPr>
            <p:ph idx="1"/>
          </p:nvPr>
        </p:nvSpPr>
        <p:spPr/>
        <p:txBody>
          <a:bodyPr/>
          <a:lstStyle/>
          <a:p>
            <a:r>
              <a:rPr lang="en-US" sz="1800" b="0" i="0" u="none" strike="noStrike" baseline="0" dirty="0">
                <a:solidFill>
                  <a:srgbClr val="2E2B1F"/>
                </a:solidFill>
                <a:latin typeface="Calibri" panose="020F0502020204030204" pitchFamily="34" charset="0"/>
              </a:rPr>
              <a:t>SELECT * FROM </a:t>
            </a:r>
            <a:r>
              <a:rPr lang="en-US" sz="1800" b="0" i="0" u="none" strike="noStrike" baseline="0" dirty="0" err="1">
                <a:solidFill>
                  <a:srgbClr val="2E2B1F"/>
                </a:solidFill>
                <a:latin typeface="Calibri" panose="020F0502020204030204" pitchFamily="34" charset="0"/>
              </a:rPr>
              <a:t>TableA</a:t>
            </a:r>
            <a:r>
              <a:rPr lang="en-US" sz="1800" b="0" i="0" u="none" strike="noStrike" baseline="0" dirty="0">
                <a:solidFill>
                  <a:srgbClr val="2E2B1F"/>
                </a:solidFill>
                <a:latin typeface="Calibri" panose="020F0502020204030204" pitchFamily="34" charset="0"/>
              </a:rPr>
              <a:t> </a:t>
            </a:r>
            <a:r>
              <a:rPr lang="en-US" sz="1800" b="1" i="0" u="none" strike="noStrike" baseline="0" dirty="0">
                <a:solidFill>
                  <a:srgbClr val="2E2B1F"/>
                </a:solidFill>
                <a:latin typeface="Calibri" panose="020F0502020204030204" pitchFamily="34" charset="0"/>
              </a:rPr>
              <a:t>LEFT OUTER JOIN </a:t>
            </a:r>
            <a:r>
              <a:rPr lang="en-US" sz="1800" b="0" i="0" u="none" strike="noStrike" baseline="0" dirty="0" err="1">
                <a:solidFill>
                  <a:srgbClr val="2E2B1F"/>
                </a:solidFill>
                <a:latin typeface="Calibri" panose="020F0502020204030204" pitchFamily="34" charset="0"/>
              </a:rPr>
              <a:t>TableB</a:t>
            </a:r>
            <a:r>
              <a:rPr lang="en-US" sz="1800" b="0" i="0" u="none" strike="noStrike" baseline="0" dirty="0">
                <a:solidFill>
                  <a:srgbClr val="2E2B1F"/>
                </a:solidFill>
                <a:latin typeface="Calibri" panose="020F0502020204030204" pitchFamily="34" charset="0"/>
              </a:rPr>
              <a:t> </a:t>
            </a:r>
            <a:r>
              <a:rPr lang="en-US" sz="1800" b="1" i="0" u="none" strike="noStrike" baseline="0" dirty="0">
                <a:solidFill>
                  <a:srgbClr val="2E2B1F"/>
                </a:solidFill>
                <a:latin typeface="Calibri" panose="020F0502020204030204" pitchFamily="34" charset="0"/>
              </a:rPr>
              <a:t>ON</a:t>
            </a:r>
            <a:r>
              <a:rPr lang="en-US" sz="1800" b="0" i="0" u="none" strike="noStrike" baseline="0" dirty="0">
                <a:solidFill>
                  <a:srgbClr val="2E2B1F"/>
                </a:solidFill>
                <a:latin typeface="Calibri" panose="020F0502020204030204" pitchFamily="34" charset="0"/>
              </a:rPr>
              <a:t> TableA.PK = TableB.PK </a:t>
            </a:r>
          </a:p>
          <a:p>
            <a:endParaRPr lang="en-US" dirty="0"/>
          </a:p>
        </p:txBody>
      </p:sp>
      <p:pic>
        <p:nvPicPr>
          <p:cNvPr id="5" name="Picture 4">
            <a:extLst>
              <a:ext uri="{FF2B5EF4-FFF2-40B4-BE49-F238E27FC236}">
                <a16:creationId xmlns:a16="http://schemas.microsoft.com/office/drawing/2014/main" id="{B9E4C4BD-910E-A56E-19B5-4C7716573610}"/>
              </a:ext>
            </a:extLst>
          </p:cNvPr>
          <p:cNvPicPr>
            <a:picLocks noChangeAspect="1"/>
          </p:cNvPicPr>
          <p:nvPr/>
        </p:nvPicPr>
        <p:blipFill>
          <a:blip r:embed="rId2"/>
          <a:stretch>
            <a:fillRect/>
          </a:stretch>
        </p:blipFill>
        <p:spPr>
          <a:xfrm>
            <a:off x="342969" y="1635170"/>
            <a:ext cx="8685621" cy="4199926"/>
          </a:xfrm>
          <a:prstGeom prst="rect">
            <a:avLst/>
          </a:prstGeom>
        </p:spPr>
      </p:pic>
      <p:sp>
        <p:nvSpPr>
          <p:cNvPr id="6" name="Arrow: Right 5">
            <a:extLst>
              <a:ext uri="{FF2B5EF4-FFF2-40B4-BE49-F238E27FC236}">
                <a16:creationId xmlns:a16="http://schemas.microsoft.com/office/drawing/2014/main" id="{1E3945D0-66A9-6748-FE84-E80C13A28047}"/>
              </a:ext>
            </a:extLst>
          </p:cNvPr>
          <p:cNvSpPr/>
          <p:nvPr/>
        </p:nvSpPr>
        <p:spPr bwMode="auto">
          <a:xfrm>
            <a:off x="4261282" y="5997575"/>
            <a:ext cx="665825" cy="366713"/>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Helvetica" charset="0"/>
            </a:endParaRPr>
          </a:p>
        </p:txBody>
      </p:sp>
      <p:sp>
        <p:nvSpPr>
          <p:cNvPr id="7" name="TextBox 6">
            <a:extLst>
              <a:ext uri="{FF2B5EF4-FFF2-40B4-BE49-F238E27FC236}">
                <a16:creationId xmlns:a16="http://schemas.microsoft.com/office/drawing/2014/main" id="{9C2D4DC0-D111-E88B-6783-DCA3B612067B}"/>
              </a:ext>
            </a:extLst>
          </p:cNvPr>
          <p:cNvSpPr txBox="1"/>
          <p:nvPr/>
        </p:nvSpPr>
        <p:spPr>
          <a:xfrm>
            <a:off x="1417555" y="6037924"/>
            <a:ext cx="2843727" cy="338554"/>
          </a:xfrm>
          <a:prstGeom prst="rect">
            <a:avLst/>
          </a:prstGeom>
          <a:noFill/>
        </p:spPr>
        <p:txBody>
          <a:bodyPr wrap="none" rtlCol="0">
            <a:spAutoFit/>
          </a:bodyPr>
          <a:lstStyle/>
          <a:p>
            <a:r>
              <a:rPr lang="en-US" dirty="0"/>
              <a:t>Tables Before Left Outer Join</a:t>
            </a:r>
          </a:p>
        </p:txBody>
      </p:sp>
    </p:spTree>
    <p:extLst>
      <p:ext uri="{BB962C8B-B14F-4D97-AF65-F5344CB8AC3E}">
        <p14:creationId xmlns:p14="http://schemas.microsoft.com/office/powerpoint/2010/main" val="196721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D8F87-4185-6033-CDFF-E5BAE3B124D1}"/>
              </a:ext>
            </a:extLst>
          </p:cNvPr>
          <p:cNvSpPr>
            <a:spLocks noGrp="1"/>
          </p:cNvSpPr>
          <p:nvPr>
            <p:ph type="title"/>
          </p:nvPr>
        </p:nvSpPr>
        <p:spPr/>
        <p:txBody>
          <a:bodyPr/>
          <a:lstStyle/>
          <a:p>
            <a:r>
              <a:rPr lang="en-US" dirty="0"/>
              <a:t>Left Outer Join</a:t>
            </a:r>
          </a:p>
        </p:txBody>
      </p:sp>
      <p:pic>
        <p:nvPicPr>
          <p:cNvPr id="5" name="Picture 4">
            <a:extLst>
              <a:ext uri="{FF2B5EF4-FFF2-40B4-BE49-F238E27FC236}">
                <a16:creationId xmlns:a16="http://schemas.microsoft.com/office/drawing/2014/main" id="{E0E54645-7676-1267-3464-C71C76F019AB}"/>
              </a:ext>
            </a:extLst>
          </p:cNvPr>
          <p:cNvPicPr>
            <a:picLocks noChangeAspect="1"/>
          </p:cNvPicPr>
          <p:nvPr/>
        </p:nvPicPr>
        <p:blipFill>
          <a:blip r:embed="rId2"/>
          <a:stretch>
            <a:fillRect/>
          </a:stretch>
        </p:blipFill>
        <p:spPr>
          <a:xfrm>
            <a:off x="1161217" y="1212056"/>
            <a:ext cx="7105650" cy="4667250"/>
          </a:xfrm>
          <a:prstGeom prst="rect">
            <a:avLst/>
          </a:prstGeom>
        </p:spPr>
      </p:pic>
      <p:sp>
        <p:nvSpPr>
          <p:cNvPr id="6" name="Oval 5">
            <a:extLst>
              <a:ext uri="{FF2B5EF4-FFF2-40B4-BE49-F238E27FC236}">
                <a16:creationId xmlns:a16="http://schemas.microsoft.com/office/drawing/2014/main" id="{7E7E2ADE-7644-1007-44D2-D9ABD3766F2B}"/>
              </a:ext>
            </a:extLst>
          </p:cNvPr>
          <p:cNvSpPr/>
          <p:nvPr/>
        </p:nvSpPr>
        <p:spPr bwMode="auto">
          <a:xfrm>
            <a:off x="5690586" y="3429000"/>
            <a:ext cx="1145220" cy="512685"/>
          </a:xfrm>
          <a:prstGeom prst="ellipse">
            <a:avLst/>
          </a:prstGeom>
          <a:noFill/>
          <a:ln w="31750" cap="flat" cmpd="sng" algn="ctr">
            <a:solidFill>
              <a:schemeClr val="tx2"/>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Helvetica" charset="0"/>
            </a:endParaRPr>
          </a:p>
        </p:txBody>
      </p:sp>
      <p:sp>
        <p:nvSpPr>
          <p:cNvPr id="7" name="Oval 6">
            <a:extLst>
              <a:ext uri="{FF2B5EF4-FFF2-40B4-BE49-F238E27FC236}">
                <a16:creationId xmlns:a16="http://schemas.microsoft.com/office/drawing/2014/main" id="{5C03DBB4-063F-6A57-7606-1FFB101C68EA}"/>
              </a:ext>
            </a:extLst>
          </p:cNvPr>
          <p:cNvSpPr/>
          <p:nvPr/>
        </p:nvSpPr>
        <p:spPr bwMode="auto">
          <a:xfrm>
            <a:off x="5690586" y="3941685"/>
            <a:ext cx="1145220" cy="512685"/>
          </a:xfrm>
          <a:prstGeom prst="ellipse">
            <a:avLst/>
          </a:prstGeom>
          <a:noFill/>
          <a:ln w="31750" cap="flat" cmpd="sng" algn="ctr">
            <a:solidFill>
              <a:schemeClr val="tx2"/>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Helvetica" charset="0"/>
            </a:endParaRPr>
          </a:p>
        </p:txBody>
      </p:sp>
      <p:sp>
        <p:nvSpPr>
          <p:cNvPr id="8" name="Oval 7">
            <a:extLst>
              <a:ext uri="{FF2B5EF4-FFF2-40B4-BE49-F238E27FC236}">
                <a16:creationId xmlns:a16="http://schemas.microsoft.com/office/drawing/2014/main" id="{B2A72E4D-902A-5855-C604-24E576727C9F}"/>
              </a:ext>
            </a:extLst>
          </p:cNvPr>
          <p:cNvSpPr/>
          <p:nvPr/>
        </p:nvSpPr>
        <p:spPr bwMode="auto">
          <a:xfrm>
            <a:off x="5690586" y="5389601"/>
            <a:ext cx="1145220" cy="512685"/>
          </a:xfrm>
          <a:prstGeom prst="ellipse">
            <a:avLst/>
          </a:prstGeom>
          <a:noFill/>
          <a:ln w="31750" cap="flat" cmpd="sng" algn="ctr">
            <a:solidFill>
              <a:schemeClr val="tx2"/>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Helvetica" charset="0"/>
            </a:endParaRPr>
          </a:p>
        </p:txBody>
      </p:sp>
      <p:cxnSp>
        <p:nvCxnSpPr>
          <p:cNvPr id="10" name="Straight Arrow Connector 9">
            <a:extLst>
              <a:ext uri="{FF2B5EF4-FFF2-40B4-BE49-F238E27FC236}">
                <a16:creationId xmlns:a16="http://schemas.microsoft.com/office/drawing/2014/main" id="{2A73C009-7CE0-DD75-49A7-EA1F3501CC84}"/>
              </a:ext>
            </a:extLst>
          </p:cNvPr>
          <p:cNvCxnSpPr>
            <a:cxnSpLocks/>
            <a:stCxn id="6" idx="6"/>
          </p:cNvCxnSpPr>
          <p:nvPr/>
        </p:nvCxnSpPr>
        <p:spPr bwMode="auto">
          <a:xfrm>
            <a:off x="6835806" y="3685343"/>
            <a:ext cx="1360918" cy="55335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2" name="Straight Arrow Connector 11">
            <a:extLst>
              <a:ext uri="{FF2B5EF4-FFF2-40B4-BE49-F238E27FC236}">
                <a16:creationId xmlns:a16="http://schemas.microsoft.com/office/drawing/2014/main" id="{C8A4935A-835D-7036-08A1-4A0B32034B40}"/>
              </a:ext>
            </a:extLst>
          </p:cNvPr>
          <p:cNvCxnSpPr>
            <a:cxnSpLocks/>
            <a:stCxn id="7" idx="5"/>
          </p:cNvCxnSpPr>
          <p:nvPr/>
        </p:nvCxnSpPr>
        <p:spPr bwMode="auto">
          <a:xfrm>
            <a:off x="6668092" y="4379289"/>
            <a:ext cx="1514918" cy="75081"/>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4" name="Straight Arrow Connector 13">
            <a:extLst>
              <a:ext uri="{FF2B5EF4-FFF2-40B4-BE49-F238E27FC236}">
                <a16:creationId xmlns:a16="http://schemas.microsoft.com/office/drawing/2014/main" id="{93474769-A69D-B9D5-0A5C-CBF6B4438643}"/>
              </a:ext>
            </a:extLst>
          </p:cNvPr>
          <p:cNvCxnSpPr>
            <a:stCxn id="8" idx="6"/>
          </p:cNvCxnSpPr>
          <p:nvPr/>
        </p:nvCxnSpPr>
        <p:spPr bwMode="auto">
          <a:xfrm flipV="1">
            <a:off x="6835806" y="4634144"/>
            <a:ext cx="1331650" cy="10118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5" name="TextBox 14">
            <a:extLst>
              <a:ext uri="{FF2B5EF4-FFF2-40B4-BE49-F238E27FC236}">
                <a16:creationId xmlns:a16="http://schemas.microsoft.com/office/drawing/2014/main" id="{5B300A3F-1AF6-343C-F8D0-087E892AD5D3}"/>
              </a:ext>
            </a:extLst>
          </p:cNvPr>
          <p:cNvSpPr txBox="1"/>
          <p:nvPr/>
        </p:nvSpPr>
        <p:spPr>
          <a:xfrm>
            <a:off x="8167456" y="4128759"/>
            <a:ext cx="1065320" cy="830997"/>
          </a:xfrm>
          <a:prstGeom prst="rect">
            <a:avLst/>
          </a:prstGeom>
          <a:noFill/>
        </p:spPr>
        <p:txBody>
          <a:bodyPr wrap="square" rtlCol="0">
            <a:spAutoFit/>
          </a:bodyPr>
          <a:lstStyle/>
          <a:p>
            <a:r>
              <a:rPr lang="en-US" dirty="0"/>
              <a:t>No matching tuples</a:t>
            </a:r>
          </a:p>
        </p:txBody>
      </p:sp>
    </p:spTree>
    <p:extLst>
      <p:ext uri="{BB962C8B-B14F-4D97-AF65-F5344CB8AC3E}">
        <p14:creationId xmlns:p14="http://schemas.microsoft.com/office/powerpoint/2010/main" val="23887449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09A51-DDA5-2FE0-3338-7CC3392D2C71}"/>
              </a:ext>
            </a:extLst>
          </p:cNvPr>
          <p:cNvSpPr>
            <a:spLocks noGrp="1"/>
          </p:cNvSpPr>
          <p:nvPr>
            <p:ph type="title"/>
          </p:nvPr>
        </p:nvSpPr>
        <p:spPr/>
        <p:txBody>
          <a:bodyPr/>
          <a:lstStyle/>
          <a:p>
            <a:r>
              <a:rPr lang="en-US" dirty="0"/>
              <a:t>Right Outer Join</a:t>
            </a:r>
          </a:p>
        </p:txBody>
      </p:sp>
      <p:sp>
        <p:nvSpPr>
          <p:cNvPr id="3" name="Content Placeholder 2">
            <a:extLst>
              <a:ext uri="{FF2B5EF4-FFF2-40B4-BE49-F238E27FC236}">
                <a16:creationId xmlns:a16="http://schemas.microsoft.com/office/drawing/2014/main" id="{7DA0DC41-45F0-44A5-61A4-E6BCA14E1740}"/>
              </a:ext>
            </a:extLst>
          </p:cNvPr>
          <p:cNvSpPr>
            <a:spLocks noGrp="1"/>
          </p:cNvSpPr>
          <p:nvPr>
            <p:ph idx="1"/>
          </p:nvPr>
        </p:nvSpPr>
        <p:spPr/>
        <p:txBody>
          <a:bodyPr/>
          <a:lstStyle/>
          <a:p>
            <a:r>
              <a:rPr lang="en-US" sz="1800" b="0" i="0" u="none" strike="noStrike" baseline="0" dirty="0">
                <a:solidFill>
                  <a:srgbClr val="2E2B1F"/>
                </a:solidFill>
                <a:latin typeface="Calibri" panose="020F0502020204030204" pitchFamily="34" charset="0"/>
              </a:rPr>
              <a:t>Right outer join produces a complete set of records from Table B, with the </a:t>
            </a:r>
            <a:r>
              <a:rPr lang="en-US" sz="1800" b="0" i="0" u="none" strike="noStrike" baseline="0" dirty="0">
                <a:solidFill>
                  <a:srgbClr val="FF0000"/>
                </a:solidFill>
                <a:latin typeface="Calibri" panose="020F0502020204030204" pitchFamily="34" charset="0"/>
              </a:rPr>
              <a:t>matching records (where available) in Table A</a:t>
            </a:r>
            <a:r>
              <a:rPr lang="en-US" sz="1800" b="0" i="0" u="none" strike="noStrike" baseline="0" dirty="0">
                <a:solidFill>
                  <a:srgbClr val="2E2B1F"/>
                </a:solidFill>
                <a:latin typeface="Calibri" panose="020F0502020204030204" pitchFamily="34" charset="0"/>
              </a:rPr>
              <a:t>. If there is </a:t>
            </a:r>
            <a:r>
              <a:rPr lang="en-US" sz="1800" b="0" i="0" u="none" strike="noStrike" baseline="0" dirty="0">
                <a:solidFill>
                  <a:srgbClr val="FF0000"/>
                </a:solidFill>
                <a:latin typeface="Calibri" panose="020F0502020204030204" pitchFamily="34" charset="0"/>
              </a:rPr>
              <a:t>no match</a:t>
            </a:r>
            <a:r>
              <a:rPr lang="en-US" sz="1800" b="0" i="0" u="none" strike="noStrike" baseline="0" dirty="0">
                <a:solidFill>
                  <a:srgbClr val="2E2B1F"/>
                </a:solidFill>
                <a:latin typeface="Calibri" panose="020F0502020204030204" pitchFamily="34" charset="0"/>
              </a:rPr>
              <a:t>, the </a:t>
            </a:r>
            <a:r>
              <a:rPr lang="en-US" sz="1800" b="0" i="0" u="none" strike="noStrike" baseline="0" dirty="0">
                <a:solidFill>
                  <a:srgbClr val="FF0000"/>
                </a:solidFill>
                <a:latin typeface="Calibri" panose="020F0502020204030204" pitchFamily="34" charset="0"/>
              </a:rPr>
              <a:t>left side will contain null</a:t>
            </a:r>
            <a:r>
              <a:rPr lang="en-US" sz="1800" b="0" i="0" u="none" strike="noStrike" baseline="0" dirty="0">
                <a:solidFill>
                  <a:srgbClr val="2E2B1F"/>
                </a:solidFill>
                <a:latin typeface="Calibri" panose="020F0502020204030204" pitchFamily="34" charset="0"/>
              </a:rPr>
              <a:t>. </a:t>
            </a:r>
          </a:p>
          <a:p>
            <a:endParaRPr lang="en-US" dirty="0"/>
          </a:p>
        </p:txBody>
      </p:sp>
      <p:pic>
        <p:nvPicPr>
          <p:cNvPr id="5" name="Picture 4">
            <a:extLst>
              <a:ext uri="{FF2B5EF4-FFF2-40B4-BE49-F238E27FC236}">
                <a16:creationId xmlns:a16="http://schemas.microsoft.com/office/drawing/2014/main" id="{3198AC4B-8DB3-8B5D-74BE-67D0D589621A}"/>
              </a:ext>
            </a:extLst>
          </p:cNvPr>
          <p:cNvPicPr>
            <a:picLocks noChangeAspect="1"/>
          </p:cNvPicPr>
          <p:nvPr/>
        </p:nvPicPr>
        <p:blipFill>
          <a:blip r:embed="rId2"/>
          <a:stretch>
            <a:fillRect/>
          </a:stretch>
        </p:blipFill>
        <p:spPr>
          <a:xfrm>
            <a:off x="2106319" y="2420937"/>
            <a:ext cx="4895850" cy="3343275"/>
          </a:xfrm>
          <a:prstGeom prst="rect">
            <a:avLst/>
          </a:prstGeom>
        </p:spPr>
      </p:pic>
    </p:spTree>
    <p:extLst>
      <p:ext uri="{BB962C8B-B14F-4D97-AF65-F5344CB8AC3E}">
        <p14:creationId xmlns:p14="http://schemas.microsoft.com/office/powerpoint/2010/main" val="14140115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154E8-4615-8FBD-173E-C99508F09E9E}"/>
              </a:ext>
            </a:extLst>
          </p:cNvPr>
          <p:cNvSpPr>
            <a:spLocks noGrp="1"/>
          </p:cNvSpPr>
          <p:nvPr>
            <p:ph type="title"/>
          </p:nvPr>
        </p:nvSpPr>
        <p:spPr/>
        <p:txBody>
          <a:bodyPr/>
          <a:lstStyle/>
          <a:p>
            <a:r>
              <a:rPr lang="en-US" dirty="0"/>
              <a:t>Sample Tables</a:t>
            </a:r>
          </a:p>
        </p:txBody>
      </p:sp>
      <p:sp>
        <p:nvSpPr>
          <p:cNvPr id="3" name="Content Placeholder 2">
            <a:extLst>
              <a:ext uri="{FF2B5EF4-FFF2-40B4-BE49-F238E27FC236}">
                <a16:creationId xmlns:a16="http://schemas.microsoft.com/office/drawing/2014/main" id="{37C3CC0B-ECFD-51F6-6000-88D36A57DDC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DB4B9F0-D0EA-3245-E6DE-CD6769BD8E0D}"/>
              </a:ext>
            </a:extLst>
          </p:cNvPr>
          <p:cNvPicPr>
            <a:picLocks noChangeAspect="1"/>
          </p:cNvPicPr>
          <p:nvPr/>
        </p:nvPicPr>
        <p:blipFill>
          <a:blip r:embed="rId2"/>
          <a:stretch>
            <a:fillRect/>
          </a:stretch>
        </p:blipFill>
        <p:spPr>
          <a:xfrm>
            <a:off x="328612" y="1057275"/>
            <a:ext cx="8486775" cy="4743450"/>
          </a:xfrm>
          <a:prstGeom prst="rect">
            <a:avLst/>
          </a:prstGeom>
        </p:spPr>
      </p:pic>
    </p:spTree>
    <p:extLst>
      <p:ext uri="{BB962C8B-B14F-4D97-AF65-F5344CB8AC3E}">
        <p14:creationId xmlns:p14="http://schemas.microsoft.com/office/powerpoint/2010/main" val="31413935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AC43F-4321-DC06-6F87-8D40DFE34CE7}"/>
              </a:ext>
            </a:extLst>
          </p:cNvPr>
          <p:cNvSpPr>
            <a:spLocks noGrp="1"/>
          </p:cNvSpPr>
          <p:nvPr>
            <p:ph type="title"/>
          </p:nvPr>
        </p:nvSpPr>
        <p:spPr/>
        <p:txBody>
          <a:bodyPr/>
          <a:lstStyle/>
          <a:p>
            <a:r>
              <a:rPr lang="en-US" dirty="0"/>
              <a:t>Right Outer Join</a:t>
            </a:r>
          </a:p>
        </p:txBody>
      </p:sp>
      <p:sp>
        <p:nvSpPr>
          <p:cNvPr id="3" name="Content Placeholder 2">
            <a:extLst>
              <a:ext uri="{FF2B5EF4-FFF2-40B4-BE49-F238E27FC236}">
                <a16:creationId xmlns:a16="http://schemas.microsoft.com/office/drawing/2014/main" id="{B3323C29-8324-8AEC-6422-2A5348F1139C}"/>
              </a:ext>
            </a:extLst>
          </p:cNvPr>
          <p:cNvSpPr>
            <a:spLocks noGrp="1"/>
          </p:cNvSpPr>
          <p:nvPr>
            <p:ph idx="1"/>
          </p:nvPr>
        </p:nvSpPr>
        <p:spPr/>
        <p:txBody>
          <a:bodyPr/>
          <a:lstStyle/>
          <a:p>
            <a:r>
              <a:rPr lang="en-US" sz="1800" b="0" i="0" u="none" strike="noStrike" baseline="0" dirty="0">
                <a:solidFill>
                  <a:srgbClr val="2E2B1F"/>
                </a:solidFill>
                <a:latin typeface="Calibri" panose="020F0502020204030204" pitchFamily="34" charset="0"/>
              </a:rPr>
              <a:t>SELECT * FROM </a:t>
            </a:r>
            <a:r>
              <a:rPr lang="en-US" sz="1800" b="0" i="0" u="none" strike="noStrike" baseline="0" dirty="0" err="1">
                <a:solidFill>
                  <a:srgbClr val="2E2B1F"/>
                </a:solidFill>
                <a:latin typeface="Calibri" panose="020F0502020204030204" pitchFamily="34" charset="0"/>
              </a:rPr>
              <a:t>TableA</a:t>
            </a:r>
            <a:r>
              <a:rPr lang="en-US" sz="1800" b="0" i="0" u="none" strike="noStrike" baseline="0" dirty="0">
                <a:solidFill>
                  <a:srgbClr val="2E2B1F"/>
                </a:solidFill>
                <a:latin typeface="Calibri" panose="020F0502020204030204" pitchFamily="34" charset="0"/>
              </a:rPr>
              <a:t> </a:t>
            </a:r>
            <a:r>
              <a:rPr lang="en-US" sz="1800" b="1" i="0" u="none" strike="noStrike" baseline="0" dirty="0">
                <a:solidFill>
                  <a:srgbClr val="2E2B1F"/>
                </a:solidFill>
                <a:latin typeface="Calibri" panose="020F0502020204030204" pitchFamily="34" charset="0"/>
              </a:rPr>
              <a:t>RIGHT OUTER JOIN </a:t>
            </a:r>
            <a:r>
              <a:rPr lang="en-US" sz="1800" b="0" i="0" u="none" strike="noStrike" baseline="0" dirty="0" err="1">
                <a:solidFill>
                  <a:srgbClr val="2E2B1F"/>
                </a:solidFill>
                <a:latin typeface="Calibri" panose="020F0502020204030204" pitchFamily="34" charset="0"/>
              </a:rPr>
              <a:t>TableB</a:t>
            </a:r>
            <a:r>
              <a:rPr lang="en-US" sz="1800" b="0" i="0" u="none" strike="noStrike" baseline="0" dirty="0">
                <a:solidFill>
                  <a:srgbClr val="2E2B1F"/>
                </a:solidFill>
                <a:latin typeface="Calibri" panose="020F0502020204030204" pitchFamily="34" charset="0"/>
              </a:rPr>
              <a:t> </a:t>
            </a:r>
            <a:r>
              <a:rPr lang="en-US" sz="1800" b="1" i="0" u="none" strike="noStrike" baseline="0" dirty="0">
                <a:solidFill>
                  <a:srgbClr val="2E2B1F"/>
                </a:solidFill>
                <a:latin typeface="Calibri" panose="020F0502020204030204" pitchFamily="34" charset="0"/>
              </a:rPr>
              <a:t>ON </a:t>
            </a:r>
            <a:r>
              <a:rPr lang="en-US" sz="1800" b="0" i="0" u="none" strike="noStrike" baseline="0" dirty="0">
                <a:solidFill>
                  <a:srgbClr val="2E2B1F"/>
                </a:solidFill>
                <a:latin typeface="Calibri" panose="020F0502020204030204" pitchFamily="34" charset="0"/>
              </a:rPr>
              <a:t>TableA.PK = TableB.PK </a:t>
            </a:r>
          </a:p>
          <a:p>
            <a:endParaRPr lang="en-US" dirty="0"/>
          </a:p>
        </p:txBody>
      </p:sp>
      <p:pic>
        <p:nvPicPr>
          <p:cNvPr id="5" name="Picture 4">
            <a:extLst>
              <a:ext uri="{FF2B5EF4-FFF2-40B4-BE49-F238E27FC236}">
                <a16:creationId xmlns:a16="http://schemas.microsoft.com/office/drawing/2014/main" id="{997D8CBF-54CD-CAC7-F1AE-7549FB65AAF2}"/>
              </a:ext>
            </a:extLst>
          </p:cNvPr>
          <p:cNvPicPr>
            <a:picLocks noChangeAspect="1"/>
          </p:cNvPicPr>
          <p:nvPr/>
        </p:nvPicPr>
        <p:blipFill>
          <a:blip r:embed="rId2"/>
          <a:stretch>
            <a:fillRect/>
          </a:stretch>
        </p:blipFill>
        <p:spPr>
          <a:xfrm>
            <a:off x="211086" y="1597981"/>
            <a:ext cx="8821840" cy="4261546"/>
          </a:xfrm>
          <a:prstGeom prst="rect">
            <a:avLst/>
          </a:prstGeom>
        </p:spPr>
      </p:pic>
      <p:sp>
        <p:nvSpPr>
          <p:cNvPr id="6" name="TextBox 5">
            <a:extLst>
              <a:ext uri="{FF2B5EF4-FFF2-40B4-BE49-F238E27FC236}">
                <a16:creationId xmlns:a16="http://schemas.microsoft.com/office/drawing/2014/main" id="{DA74F636-BB74-D6DA-5BA9-7DD0669F9555}"/>
              </a:ext>
            </a:extLst>
          </p:cNvPr>
          <p:cNvSpPr txBox="1"/>
          <p:nvPr/>
        </p:nvSpPr>
        <p:spPr>
          <a:xfrm>
            <a:off x="1417555" y="6037924"/>
            <a:ext cx="2978379" cy="338554"/>
          </a:xfrm>
          <a:prstGeom prst="rect">
            <a:avLst/>
          </a:prstGeom>
          <a:noFill/>
        </p:spPr>
        <p:txBody>
          <a:bodyPr wrap="none" rtlCol="0">
            <a:spAutoFit/>
          </a:bodyPr>
          <a:lstStyle/>
          <a:p>
            <a:r>
              <a:rPr lang="en-US" dirty="0"/>
              <a:t>Tables Before Right Outer Join</a:t>
            </a:r>
          </a:p>
        </p:txBody>
      </p:sp>
      <p:sp>
        <p:nvSpPr>
          <p:cNvPr id="7" name="Arrow: Right 6">
            <a:extLst>
              <a:ext uri="{FF2B5EF4-FFF2-40B4-BE49-F238E27FC236}">
                <a16:creationId xmlns:a16="http://schemas.microsoft.com/office/drawing/2014/main" id="{AD950A8F-AECA-BF38-4846-D5B2C82894ED}"/>
              </a:ext>
            </a:extLst>
          </p:cNvPr>
          <p:cNvSpPr/>
          <p:nvPr/>
        </p:nvSpPr>
        <p:spPr bwMode="auto">
          <a:xfrm>
            <a:off x="4395934" y="6037665"/>
            <a:ext cx="665825" cy="366713"/>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Helvetica" charset="0"/>
            </a:endParaRPr>
          </a:p>
        </p:txBody>
      </p:sp>
    </p:spTree>
    <p:extLst>
      <p:ext uri="{BB962C8B-B14F-4D97-AF65-F5344CB8AC3E}">
        <p14:creationId xmlns:p14="http://schemas.microsoft.com/office/powerpoint/2010/main" val="29313659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F9E81-0E53-CD8D-1256-96A886824D00}"/>
              </a:ext>
            </a:extLst>
          </p:cNvPr>
          <p:cNvSpPr>
            <a:spLocks noGrp="1"/>
          </p:cNvSpPr>
          <p:nvPr>
            <p:ph type="title"/>
          </p:nvPr>
        </p:nvSpPr>
        <p:spPr/>
        <p:txBody>
          <a:bodyPr/>
          <a:lstStyle/>
          <a:p>
            <a:r>
              <a:rPr lang="en-US" dirty="0"/>
              <a:t>Right Outer Join</a:t>
            </a:r>
          </a:p>
        </p:txBody>
      </p:sp>
      <p:sp>
        <p:nvSpPr>
          <p:cNvPr id="3" name="Content Placeholder 2">
            <a:extLst>
              <a:ext uri="{FF2B5EF4-FFF2-40B4-BE49-F238E27FC236}">
                <a16:creationId xmlns:a16="http://schemas.microsoft.com/office/drawing/2014/main" id="{A3472CE1-78E0-CEF7-4DF9-BF62BBF1BDFB}"/>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68290B31-7D63-515E-9164-9D60844B3F16}"/>
              </a:ext>
            </a:extLst>
          </p:cNvPr>
          <p:cNvPicPr>
            <a:picLocks noChangeAspect="1"/>
          </p:cNvPicPr>
          <p:nvPr/>
        </p:nvPicPr>
        <p:blipFill>
          <a:blip r:embed="rId2"/>
          <a:stretch>
            <a:fillRect/>
          </a:stretch>
        </p:blipFill>
        <p:spPr>
          <a:xfrm>
            <a:off x="1454150" y="1093788"/>
            <a:ext cx="6705600" cy="4305300"/>
          </a:xfrm>
          <a:prstGeom prst="rect">
            <a:avLst/>
          </a:prstGeom>
        </p:spPr>
      </p:pic>
      <p:sp>
        <p:nvSpPr>
          <p:cNvPr id="6" name="Oval 5">
            <a:extLst>
              <a:ext uri="{FF2B5EF4-FFF2-40B4-BE49-F238E27FC236}">
                <a16:creationId xmlns:a16="http://schemas.microsoft.com/office/drawing/2014/main" id="{D8A6DD3D-4107-678B-995F-DAB2E2005DB2}"/>
              </a:ext>
            </a:extLst>
          </p:cNvPr>
          <p:cNvSpPr/>
          <p:nvPr/>
        </p:nvSpPr>
        <p:spPr bwMode="auto">
          <a:xfrm>
            <a:off x="1294352" y="3908394"/>
            <a:ext cx="3552856" cy="1669387"/>
          </a:xfrm>
          <a:prstGeom prst="ellipse">
            <a:avLst/>
          </a:prstGeom>
          <a:noFill/>
          <a:ln w="31750" cap="flat" cmpd="sng" algn="ctr">
            <a:solidFill>
              <a:schemeClr val="tx2"/>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Helvetica" charset="0"/>
            </a:endParaRPr>
          </a:p>
        </p:txBody>
      </p:sp>
      <p:sp>
        <p:nvSpPr>
          <p:cNvPr id="7" name="TextBox 6">
            <a:extLst>
              <a:ext uri="{FF2B5EF4-FFF2-40B4-BE49-F238E27FC236}">
                <a16:creationId xmlns:a16="http://schemas.microsoft.com/office/drawing/2014/main" id="{A002EABE-4DD6-B126-EFB2-FD4550457892}"/>
              </a:ext>
            </a:extLst>
          </p:cNvPr>
          <p:cNvSpPr txBox="1"/>
          <p:nvPr/>
        </p:nvSpPr>
        <p:spPr>
          <a:xfrm>
            <a:off x="4447712" y="5671423"/>
            <a:ext cx="1065320" cy="830997"/>
          </a:xfrm>
          <a:prstGeom prst="rect">
            <a:avLst/>
          </a:prstGeom>
          <a:noFill/>
        </p:spPr>
        <p:txBody>
          <a:bodyPr wrap="square" rtlCol="0">
            <a:spAutoFit/>
          </a:bodyPr>
          <a:lstStyle/>
          <a:p>
            <a:r>
              <a:rPr lang="en-US" dirty="0"/>
              <a:t>No matching tuples</a:t>
            </a:r>
          </a:p>
        </p:txBody>
      </p:sp>
      <p:cxnSp>
        <p:nvCxnSpPr>
          <p:cNvPr id="9" name="Straight Arrow Connector 8">
            <a:extLst>
              <a:ext uri="{FF2B5EF4-FFF2-40B4-BE49-F238E27FC236}">
                <a16:creationId xmlns:a16="http://schemas.microsoft.com/office/drawing/2014/main" id="{1F1B4DA0-01C1-C837-82C9-CBAAD259DA9B}"/>
              </a:ext>
            </a:extLst>
          </p:cNvPr>
          <p:cNvCxnSpPr>
            <a:endCxn id="7" idx="1"/>
          </p:cNvCxnSpPr>
          <p:nvPr/>
        </p:nvCxnSpPr>
        <p:spPr bwMode="auto">
          <a:xfrm>
            <a:off x="3764132" y="5495278"/>
            <a:ext cx="683580" cy="59164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826081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1D647-2177-3D6E-E8BD-87358C4C2E05}"/>
              </a:ext>
            </a:extLst>
          </p:cNvPr>
          <p:cNvSpPr>
            <a:spLocks noGrp="1"/>
          </p:cNvSpPr>
          <p:nvPr>
            <p:ph type="title"/>
          </p:nvPr>
        </p:nvSpPr>
        <p:spPr/>
        <p:txBody>
          <a:bodyPr/>
          <a:lstStyle/>
          <a:p>
            <a:r>
              <a:rPr lang="en-US" dirty="0"/>
              <a:t>Full Outer Join</a:t>
            </a:r>
          </a:p>
        </p:txBody>
      </p:sp>
      <p:sp>
        <p:nvSpPr>
          <p:cNvPr id="3" name="Content Placeholder 2">
            <a:extLst>
              <a:ext uri="{FF2B5EF4-FFF2-40B4-BE49-F238E27FC236}">
                <a16:creationId xmlns:a16="http://schemas.microsoft.com/office/drawing/2014/main" id="{8C2B77C6-AB4B-0487-45CC-170D0270E5AD}"/>
              </a:ext>
            </a:extLst>
          </p:cNvPr>
          <p:cNvSpPr>
            <a:spLocks noGrp="1"/>
          </p:cNvSpPr>
          <p:nvPr>
            <p:ph idx="1"/>
          </p:nvPr>
        </p:nvSpPr>
        <p:spPr/>
        <p:txBody>
          <a:bodyPr/>
          <a:lstStyle/>
          <a:p>
            <a:r>
              <a:rPr lang="en-US" sz="1800" b="0" i="0" u="none" strike="noStrike" baseline="0" dirty="0">
                <a:solidFill>
                  <a:srgbClr val="FF0000"/>
                </a:solidFill>
                <a:latin typeface="Calibri" panose="020F0502020204030204" pitchFamily="34" charset="0"/>
              </a:rPr>
              <a:t>Full outer join produces the set of all records in Table A and Table B</a:t>
            </a:r>
            <a:r>
              <a:rPr lang="en-US" sz="1800" b="0" i="0" u="none" strike="noStrike" baseline="0" dirty="0">
                <a:solidFill>
                  <a:srgbClr val="2E2B1F"/>
                </a:solidFill>
                <a:latin typeface="Calibri" panose="020F0502020204030204" pitchFamily="34" charset="0"/>
              </a:rPr>
              <a:t>, with matching records from both sides where available. If there is </a:t>
            </a:r>
            <a:r>
              <a:rPr lang="en-US" sz="1800" b="0" i="0" u="none" strike="noStrike" baseline="0" dirty="0">
                <a:solidFill>
                  <a:srgbClr val="FF0000"/>
                </a:solidFill>
                <a:latin typeface="Calibri" panose="020F0502020204030204" pitchFamily="34" charset="0"/>
              </a:rPr>
              <a:t>no match, the missing side will contain null. </a:t>
            </a:r>
          </a:p>
          <a:p>
            <a:endParaRPr lang="en-US" dirty="0"/>
          </a:p>
        </p:txBody>
      </p:sp>
      <p:pic>
        <p:nvPicPr>
          <p:cNvPr id="6" name="Picture 5">
            <a:extLst>
              <a:ext uri="{FF2B5EF4-FFF2-40B4-BE49-F238E27FC236}">
                <a16:creationId xmlns:a16="http://schemas.microsoft.com/office/drawing/2014/main" id="{69011747-A159-9DA3-A818-9E4C3385F1EA}"/>
              </a:ext>
            </a:extLst>
          </p:cNvPr>
          <p:cNvPicPr>
            <a:picLocks noChangeAspect="1"/>
          </p:cNvPicPr>
          <p:nvPr/>
        </p:nvPicPr>
        <p:blipFill>
          <a:blip r:embed="rId2"/>
          <a:stretch>
            <a:fillRect/>
          </a:stretch>
        </p:blipFill>
        <p:spPr>
          <a:xfrm>
            <a:off x="2235993" y="2544762"/>
            <a:ext cx="4772025" cy="3219450"/>
          </a:xfrm>
          <a:prstGeom prst="rect">
            <a:avLst/>
          </a:prstGeom>
        </p:spPr>
      </p:pic>
    </p:spTree>
    <p:extLst>
      <p:ext uri="{BB962C8B-B14F-4D97-AF65-F5344CB8AC3E}">
        <p14:creationId xmlns:p14="http://schemas.microsoft.com/office/powerpoint/2010/main" val="12697798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154E8-4615-8FBD-173E-C99508F09E9E}"/>
              </a:ext>
            </a:extLst>
          </p:cNvPr>
          <p:cNvSpPr>
            <a:spLocks noGrp="1"/>
          </p:cNvSpPr>
          <p:nvPr>
            <p:ph type="title"/>
          </p:nvPr>
        </p:nvSpPr>
        <p:spPr/>
        <p:txBody>
          <a:bodyPr/>
          <a:lstStyle/>
          <a:p>
            <a:r>
              <a:rPr lang="en-US" dirty="0"/>
              <a:t>Sample Tables</a:t>
            </a:r>
          </a:p>
        </p:txBody>
      </p:sp>
      <p:sp>
        <p:nvSpPr>
          <p:cNvPr id="3" name="Content Placeholder 2">
            <a:extLst>
              <a:ext uri="{FF2B5EF4-FFF2-40B4-BE49-F238E27FC236}">
                <a16:creationId xmlns:a16="http://schemas.microsoft.com/office/drawing/2014/main" id="{37C3CC0B-ECFD-51F6-6000-88D36A57DDC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DB4B9F0-D0EA-3245-E6DE-CD6769BD8E0D}"/>
              </a:ext>
            </a:extLst>
          </p:cNvPr>
          <p:cNvPicPr>
            <a:picLocks noChangeAspect="1"/>
          </p:cNvPicPr>
          <p:nvPr/>
        </p:nvPicPr>
        <p:blipFill>
          <a:blip r:embed="rId2"/>
          <a:stretch>
            <a:fillRect/>
          </a:stretch>
        </p:blipFill>
        <p:spPr>
          <a:xfrm>
            <a:off x="328612" y="1057275"/>
            <a:ext cx="8486775" cy="4743450"/>
          </a:xfrm>
          <a:prstGeom prst="rect">
            <a:avLst/>
          </a:prstGeom>
        </p:spPr>
      </p:pic>
    </p:spTree>
    <p:extLst>
      <p:ext uri="{BB962C8B-B14F-4D97-AF65-F5344CB8AC3E}">
        <p14:creationId xmlns:p14="http://schemas.microsoft.com/office/powerpoint/2010/main" val="435958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pPr>
              <a:defRPr/>
            </a:pPr>
            <a:r>
              <a:rPr lang="en-US" sz="2800" dirty="0">
                <a:ea typeface="+mj-ea"/>
              </a:rPr>
              <a:t>Joined Relations</a:t>
            </a:r>
          </a:p>
        </p:txBody>
      </p:sp>
      <p:sp>
        <p:nvSpPr>
          <p:cNvPr id="6147" name="Rectangle 3"/>
          <p:cNvSpPr>
            <a:spLocks noGrp="1" noChangeArrowheads="1"/>
          </p:cNvSpPr>
          <p:nvPr>
            <p:ph type="body" idx="1"/>
          </p:nvPr>
        </p:nvSpPr>
        <p:spPr>
          <a:xfrm>
            <a:off x="768349" y="1194843"/>
            <a:ext cx="7585537" cy="4548187"/>
          </a:xfrm>
        </p:spPr>
        <p:txBody>
          <a:bodyPr/>
          <a:lstStyle/>
          <a:p>
            <a:r>
              <a:rPr lang="en-US" altLang="en-US" sz="1700" b="1" dirty="0">
                <a:solidFill>
                  <a:srgbClr val="002060"/>
                </a:solidFill>
                <a:ea typeface="ＭＳ Ｐゴシック" pitchFamily="34" charset="-128"/>
              </a:rPr>
              <a:t>Join operations</a:t>
            </a:r>
            <a:r>
              <a:rPr lang="en-US" altLang="en-US" sz="1700" dirty="0">
                <a:solidFill>
                  <a:srgbClr val="002060"/>
                </a:solidFill>
                <a:ea typeface="ＭＳ Ｐゴシック" pitchFamily="34" charset="-128"/>
              </a:rPr>
              <a:t> </a:t>
            </a:r>
            <a:r>
              <a:rPr lang="en-US" altLang="en-US" sz="1700" dirty="0">
                <a:ea typeface="ＭＳ Ｐゴシック" pitchFamily="34" charset="-128"/>
              </a:rPr>
              <a:t>take two relations and return as a result another relation.</a:t>
            </a:r>
          </a:p>
          <a:p>
            <a:r>
              <a:rPr lang="en-US" altLang="en-US" sz="1700" dirty="0">
                <a:ea typeface="ＭＳ Ｐゴシック" pitchFamily="34" charset="-128"/>
              </a:rPr>
              <a:t>A join operation is a </a:t>
            </a:r>
            <a:r>
              <a:rPr lang="en-US" altLang="en-US" sz="1700" dirty="0">
                <a:solidFill>
                  <a:srgbClr val="FF0000"/>
                </a:solidFill>
                <a:ea typeface="ＭＳ Ｐゴシック" pitchFamily="34" charset="-128"/>
              </a:rPr>
              <a:t>Cartesian product </a:t>
            </a:r>
            <a:r>
              <a:rPr lang="en-US" altLang="en-US" sz="1700" dirty="0">
                <a:ea typeface="ＭＳ Ｐゴシック" pitchFamily="34" charset="-128"/>
              </a:rPr>
              <a:t>which requires that tuples in the </a:t>
            </a:r>
            <a:r>
              <a:rPr lang="en-US" altLang="en-US" sz="1700" dirty="0">
                <a:solidFill>
                  <a:srgbClr val="FF0000"/>
                </a:solidFill>
                <a:ea typeface="ＭＳ Ｐゴシック" pitchFamily="34" charset="-128"/>
              </a:rPr>
              <a:t>two relations match </a:t>
            </a:r>
            <a:r>
              <a:rPr lang="en-US" altLang="en-US" sz="1700" dirty="0">
                <a:ea typeface="ＭＳ Ｐゴシック" pitchFamily="34" charset="-128"/>
              </a:rPr>
              <a:t>(under some condition).  It also specifies the attributes that are present in the result of the join </a:t>
            </a:r>
          </a:p>
          <a:p>
            <a:r>
              <a:rPr lang="en-US" altLang="en-US" sz="1700" dirty="0">
                <a:ea typeface="ＭＳ Ｐゴシック" pitchFamily="34" charset="-128"/>
              </a:rPr>
              <a:t>The join operations are typically used as subquery expressions in the </a:t>
            </a:r>
            <a:r>
              <a:rPr lang="en-US" altLang="en-US" sz="1700" b="1" dirty="0">
                <a:ea typeface="ＭＳ Ｐゴシック" pitchFamily="34" charset="-128"/>
              </a:rPr>
              <a:t>from </a:t>
            </a:r>
            <a:r>
              <a:rPr lang="en-US" altLang="en-US" sz="1700" dirty="0">
                <a:ea typeface="ＭＳ Ｐゴシック" pitchFamily="34" charset="-128"/>
              </a:rPr>
              <a:t>clause</a:t>
            </a:r>
          </a:p>
          <a:p>
            <a:r>
              <a:rPr lang="en-US" altLang="en-US" sz="1700" dirty="0">
                <a:ea typeface="ＭＳ Ｐゴシック" pitchFamily="34" charset="-128"/>
              </a:rPr>
              <a:t>There are different types of joins in SQL:</a:t>
            </a:r>
          </a:p>
          <a:p>
            <a:pPr lvl="1"/>
            <a:r>
              <a:rPr lang="en-US" altLang="en-US" sz="1700" dirty="0">
                <a:ea typeface="ＭＳ Ｐゴシック" pitchFamily="34" charset="-128"/>
              </a:rPr>
              <a:t>Inner join</a:t>
            </a:r>
          </a:p>
          <a:p>
            <a:pPr lvl="1"/>
            <a:r>
              <a:rPr lang="en-US" altLang="en-US" sz="1700" dirty="0">
                <a:ea typeface="ＭＳ Ｐゴシック" pitchFamily="34" charset="-128"/>
              </a:rPr>
              <a:t>Natural join</a:t>
            </a:r>
          </a:p>
          <a:p>
            <a:pPr lvl="1"/>
            <a:r>
              <a:rPr lang="en-US" altLang="en-US" sz="1700" dirty="0">
                <a:ea typeface="ＭＳ Ｐゴシック" pitchFamily="34" charset="-128"/>
              </a:rPr>
              <a:t>Outer join</a:t>
            </a:r>
          </a:p>
          <a:p>
            <a:pPr lvl="1">
              <a:buFont typeface="Monotype Sorts" charset="2"/>
              <a:buNone/>
            </a:pPr>
            <a:endParaRPr lang="en-US" altLang="en-US" sz="2000" dirty="0">
              <a:ea typeface="ＭＳ Ｐゴシック" pitchFamily="34" charset="-128"/>
            </a:endParaRPr>
          </a:p>
          <a:p>
            <a:endParaRPr lang="en-US" altLang="en-US" dirty="0">
              <a:ea typeface="ＭＳ Ｐゴシック" pitchFamily="34" charset="-128"/>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6DD2F-1E9A-F902-585B-E655A25EFDCE}"/>
              </a:ext>
            </a:extLst>
          </p:cNvPr>
          <p:cNvSpPr>
            <a:spLocks noGrp="1"/>
          </p:cNvSpPr>
          <p:nvPr>
            <p:ph type="title"/>
          </p:nvPr>
        </p:nvSpPr>
        <p:spPr/>
        <p:txBody>
          <a:bodyPr/>
          <a:lstStyle/>
          <a:p>
            <a:r>
              <a:rPr lang="en-US" dirty="0"/>
              <a:t>Full Outer Join</a:t>
            </a:r>
          </a:p>
        </p:txBody>
      </p:sp>
      <p:sp>
        <p:nvSpPr>
          <p:cNvPr id="3" name="Content Placeholder 2">
            <a:extLst>
              <a:ext uri="{FF2B5EF4-FFF2-40B4-BE49-F238E27FC236}">
                <a16:creationId xmlns:a16="http://schemas.microsoft.com/office/drawing/2014/main" id="{1C87A512-B193-4263-461E-B206CD80B768}"/>
              </a:ext>
            </a:extLst>
          </p:cNvPr>
          <p:cNvSpPr>
            <a:spLocks noGrp="1"/>
          </p:cNvSpPr>
          <p:nvPr>
            <p:ph idx="1"/>
          </p:nvPr>
        </p:nvSpPr>
        <p:spPr>
          <a:xfrm>
            <a:off x="768348" y="977106"/>
            <a:ext cx="7707313" cy="4903787"/>
          </a:xfrm>
        </p:spPr>
        <p:txBody>
          <a:bodyPr/>
          <a:lstStyle/>
          <a:p>
            <a:r>
              <a:rPr lang="en-US" sz="1800" b="0" i="0" u="none" strike="noStrike" baseline="0" dirty="0">
                <a:solidFill>
                  <a:srgbClr val="2E2B1F"/>
                </a:solidFill>
                <a:latin typeface="Calibri" panose="020F0502020204030204" pitchFamily="34" charset="0"/>
              </a:rPr>
              <a:t>SELECT * FROM </a:t>
            </a:r>
            <a:r>
              <a:rPr lang="en-US" sz="1800" b="0" i="0" u="none" strike="noStrike" baseline="0" dirty="0" err="1">
                <a:solidFill>
                  <a:srgbClr val="2E2B1F"/>
                </a:solidFill>
                <a:latin typeface="Calibri" panose="020F0502020204030204" pitchFamily="34" charset="0"/>
              </a:rPr>
              <a:t>TableA</a:t>
            </a:r>
            <a:r>
              <a:rPr lang="en-US" sz="1800" b="0" i="0" u="none" strike="noStrike" baseline="0" dirty="0">
                <a:solidFill>
                  <a:srgbClr val="2E2B1F"/>
                </a:solidFill>
                <a:latin typeface="Calibri" panose="020F0502020204030204" pitchFamily="34" charset="0"/>
              </a:rPr>
              <a:t> </a:t>
            </a:r>
            <a:r>
              <a:rPr lang="en-US" sz="1800" b="1" i="0" u="none" strike="noStrike" baseline="0" dirty="0">
                <a:solidFill>
                  <a:srgbClr val="2E2B1F"/>
                </a:solidFill>
                <a:latin typeface="Calibri" panose="020F0502020204030204" pitchFamily="34" charset="0"/>
              </a:rPr>
              <a:t>FULL OUTER JOIN </a:t>
            </a:r>
            <a:r>
              <a:rPr lang="en-US" sz="1800" b="0" i="0" u="none" strike="noStrike" baseline="0" dirty="0" err="1">
                <a:solidFill>
                  <a:srgbClr val="2E2B1F"/>
                </a:solidFill>
                <a:latin typeface="Calibri" panose="020F0502020204030204" pitchFamily="34" charset="0"/>
              </a:rPr>
              <a:t>TableB</a:t>
            </a:r>
            <a:r>
              <a:rPr lang="en-US" sz="1800" b="0" i="0" u="none" strike="noStrike" baseline="0" dirty="0">
                <a:solidFill>
                  <a:srgbClr val="2E2B1F"/>
                </a:solidFill>
                <a:latin typeface="Calibri" panose="020F0502020204030204" pitchFamily="34" charset="0"/>
              </a:rPr>
              <a:t> </a:t>
            </a:r>
            <a:r>
              <a:rPr lang="en-US" sz="1800" b="1" i="0" u="none" strike="noStrike" baseline="0" dirty="0">
                <a:solidFill>
                  <a:srgbClr val="2E2B1F"/>
                </a:solidFill>
                <a:latin typeface="Calibri" panose="020F0502020204030204" pitchFamily="34" charset="0"/>
              </a:rPr>
              <a:t>ON</a:t>
            </a:r>
            <a:r>
              <a:rPr lang="en-US" sz="1800" b="0" i="0" u="none" strike="noStrike" baseline="0" dirty="0">
                <a:solidFill>
                  <a:srgbClr val="2E2B1F"/>
                </a:solidFill>
                <a:latin typeface="Calibri" panose="020F0502020204030204" pitchFamily="34" charset="0"/>
              </a:rPr>
              <a:t> TableA.PK = TableB.PK </a:t>
            </a:r>
          </a:p>
          <a:p>
            <a:endParaRPr lang="en-US" dirty="0"/>
          </a:p>
        </p:txBody>
      </p:sp>
      <p:pic>
        <p:nvPicPr>
          <p:cNvPr id="5" name="Picture 4">
            <a:extLst>
              <a:ext uri="{FF2B5EF4-FFF2-40B4-BE49-F238E27FC236}">
                <a16:creationId xmlns:a16="http://schemas.microsoft.com/office/drawing/2014/main" id="{8CEF170A-4003-E26D-6B8C-D899CB3E52FA}"/>
              </a:ext>
            </a:extLst>
          </p:cNvPr>
          <p:cNvPicPr>
            <a:picLocks noChangeAspect="1"/>
          </p:cNvPicPr>
          <p:nvPr/>
        </p:nvPicPr>
        <p:blipFill>
          <a:blip r:embed="rId2"/>
          <a:stretch>
            <a:fillRect/>
          </a:stretch>
        </p:blipFill>
        <p:spPr>
          <a:xfrm>
            <a:off x="848547" y="1388234"/>
            <a:ext cx="7627114" cy="4841162"/>
          </a:xfrm>
          <a:prstGeom prst="rect">
            <a:avLst/>
          </a:prstGeom>
        </p:spPr>
      </p:pic>
      <p:sp>
        <p:nvSpPr>
          <p:cNvPr id="6" name="TextBox 5">
            <a:extLst>
              <a:ext uri="{FF2B5EF4-FFF2-40B4-BE49-F238E27FC236}">
                <a16:creationId xmlns:a16="http://schemas.microsoft.com/office/drawing/2014/main" id="{3636A4E4-3852-A180-987F-35DD56380738}"/>
              </a:ext>
            </a:extLst>
          </p:cNvPr>
          <p:cNvSpPr txBox="1"/>
          <p:nvPr/>
        </p:nvSpPr>
        <p:spPr>
          <a:xfrm>
            <a:off x="1133470" y="6301970"/>
            <a:ext cx="2829301" cy="338554"/>
          </a:xfrm>
          <a:prstGeom prst="rect">
            <a:avLst/>
          </a:prstGeom>
          <a:noFill/>
        </p:spPr>
        <p:txBody>
          <a:bodyPr wrap="none" rtlCol="0">
            <a:spAutoFit/>
          </a:bodyPr>
          <a:lstStyle/>
          <a:p>
            <a:r>
              <a:rPr lang="en-US" dirty="0"/>
              <a:t>Tables Before Full Outer Join</a:t>
            </a:r>
          </a:p>
        </p:txBody>
      </p:sp>
      <p:sp>
        <p:nvSpPr>
          <p:cNvPr id="7" name="Arrow: Right 6">
            <a:extLst>
              <a:ext uri="{FF2B5EF4-FFF2-40B4-BE49-F238E27FC236}">
                <a16:creationId xmlns:a16="http://schemas.microsoft.com/office/drawing/2014/main" id="{C3DBC407-63D2-9598-E660-511486F28389}"/>
              </a:ext>
            </a:extLst>
          </p:cNvPr>
          <p:cNvSpPr/>
          <p:nvPr/>
        </p:nvSpPr>
        <p:spPr bwMode="auto">
          <a:xfrm>
            <a:off x="4076336" y="6303997"/>
            <a:ext cx="665825" cy="366713"/>
          </a:xfrm>
          <a:prstGeom prst="right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Helvetica" charset="0"/>
            </a:endParaRPr>
          </a:p>
        </p:txBody>
      </p:sp>
      <p:sp>
        <p:nvSpPr>
          <p:cNvPr id="8" name="Oval 7">
            <a:extLst>
              <a:ext uri="{FF2B5EF4-FFF2-40B4-BE49-F238E27FC236}">
                <a16:creationId xmlns:a16="http://schemas.microsoft.com/office/drawing/2014/main" id="{C66B92EA-80B3-BE75-4433-BF5F783C0FE5}"/>
              </a:ext>
            </a:extLst>
          </p:cNvPr>
          <p:cNvSpPr/>
          <p:nvPr/>
        </p:nvSpPr>
        <p:spPr bwMode="auto">
          <a:xfrm>
            <a:off x="4367814" y="3133818"/>
            <a:ext cx="3373514" cy="807868"/>
          </a:xfrm>
          <a:prstGeom prst="ellipse">
            <a:avLst/>
          </a:prstGeom>
          <a:noFill/>
          <a:ln w="31750" cap="flat" cmpd="sng" algn="ctr">
            <a:solidFill>
              <a:schemeClr val="tx2"/>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Helvetica" charset="0"/>
            </a:endParaRPr>
          </a:p>
        </p:txBody>
      </p:sp>
      <p:sp>
        <p:nvSpPr>
          <p:cNvPr id="9" name="Oval 8">
            <a:extLst>
              <a:ext uri="{FF2B5EF4-FFF2-40B4-BE49-F238E27FC236}">
                <a16:creationId xmlns:a16="http://schemas.microsoft.com/office/drawing/2014/main" id="{882B1D70-4B06-7542-8417-8B463D39197D}"/>
              </a:ext>
            </a:extLst>
          </p:cNvPr>
          <p:cNvSpPr/>
          <p:nvPr/>
        </p:nvSpPr>
        <p:spPr bwMode="auto">
          <a:xfrm>
            <a:off x="589257" y="5010973"/>
            <a:ext cx="3373514" cy="1354316"/>
          </a:xfrm>
          <a:prstGeom prst="ellipse">
            <a:avLst/>
          </a:prstGeom>
          <a:noFill/>
          <a:ln w="31750" cap="flat" cmpd="sng" algn="ctr">
            <a:solidFill>
              <a:schemeClr val="tx2"/>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Helvetica" charset="0"/>
            </a:endParaRPr>
          </a:p>
        </p:txBody>
      </p:sp>
      <p:sp>
        <p:nvSpPr>
          <p:cNvPr id="10" name="Oval 9">
            <a:extLst>
              <a:ext uri="{FF2B5EF4-FFF2-40B4-BE49-F238E27FC236}">
                <a16:creationId xmlns:a16="http://schemas.microsoft.com/office/drawing/2014/main" id="{CB2B4DE9-3801-7552-3D63-065126A77245}"/>
              </a:ext>
            </a:extLst>
          </p:cNvPr>
          <p:cNvSpPr/>
          <p:nvPr/>
        </p:nvSpPr>
        <p:spPr bwMode="auto">
          <a:xfrm>
            <a:off x="4409248" y="4625266"/>
            <a:ext cx="3373514" cy="488272"/>
          </a:xfrm>
          <a:prstGeom prst="ellipse">
            <a:avLst/>
          </a:prstGeom>
          <a:noFill/>
          <a:ln w="31750" cap="flat" cmpd="sng" algn="ctr">
            <a:solidFill>
              <a:schemeClr val="tx2"/>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Helvetica" charset="0"/>
            </a:endParaRPr>
          </a:p>
        </p:txBody>
      </p:sp>
    </p:spTree>
    <p:extLst>
      <p:ext uri="{BB962C8B-B14F-4D97-AF65-F5344CB8AC3E}">
        <p14:creationId xmlns:p14="http://schemas.microsoft.com/office/powerpoint/2010/main" val="36133262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F78F1-17ED-9B81-58B6-7BF4366A4B5C}"/>
              </a:ext>
            </a:extLst>
          </p:cNvPr>
          <p:cNvSpPr>
            <a:spLocks noGrp="1"/>
          </p:cNvSpPr>
          <p:nvPr>
            <p:ph type="title"/>
          </p:nvPr>
        </p:nvSpPr>
        <p:spPr/>
        <p:txBody>
          <a:bodyPr/>
          <a:lstStyle/>
          <a:p>
            <a:r>
              <a:rPr lang="en-US" dirty="0"/>
              <a:t>Full Outer Join</a:t>
            </a:r>
          </a:p>
        </p:txBody>
      </p:sp>
      <p:sp>
        <p:nvSpPr>
          <p:cNvPr id="3" name="Content Placeholder 2">
            <a:extLst>
              <a:ext uri="{FF2B5EF4-FFF2-40B4-BE49-F238E27FC236}">
                <a16:creationId xmlns:a16="http://schemas.microsoft.com/office/drawing/2014/main" id="{863D3C53-B529-8F4B-AD6B-6070C65133E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B23E7FF-878F-24E6-DC8D-EB2B8B7099B9}"/>
              </a:ext>
            </a:extLst>
          </p:cNvPr>
          <p:cNvPicPr>
            <a:picLocks noChangeAspect="1"/>
          </p:cNvPicPr>
          <p:nvPr/>
        </p:nvPicPr>
        <p:blipFill>
          <a:blip r:embed="rId2"/>
          <a:stretch>
            <a:fillRect/>
          </a:stretch>
        </p:blipFill>
        <p:spPr>
          <a:xfrm>
            <a:off x="1752183" y="1093788"/>
            <a:ext cx="5944757" cy="4994771"/>
          </a:xfrm>
          <a:prstGeom prst="rect">
            <a:avLst/>
          </a:prstGeom>
        </p:spPr>
      </p:pic>
    </p:spTree>
    <p:extLst>
      <p:ext uri="{BB962C8B-B14F-4D97-AF65-F5344CB8AC3E}">
        <p14:creationId xmlns:p14="http://schemas.microsoft.com/office/powerpoint/2010/main" val="16374442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710BB-7DA1-AD6A-F497-BEC53B666022}"/>
              </a:ext>
            </a:extLst>
          </p:cNvPr>
          <p:cNvSpPr>
            <a:spLocks noGrp="1"/>
          </p:cNvSpPr>
          <p:nvPr>
            <p:ph type="title"/>
          </p:nvPr>
        </p:nvSpPr>
        <p:spPr/>
        <p:txBody>
          <a:bodyPr/>
          <a:lstStyle/>
          <a:p>
            <a:r>
              <a:rPr lang="en-US" dirty="0"/>
              <a:t>Full Outer Join in MySQL</a:t>
            </a:r>
          </a:p>
        </p:txBody>
      </p:sp>
      <p:sp>
        <p:nvSpPr>
          <p:cNvPr id="3" name="Content Placeholder 2">
            <a:extLst>
              <a:ext uri="{FF2B5EF4-FFF2-40B4-BE49-F238E27FC236}">
                <a16:creationId xmlns:a16="http://schemas.microsoft.com/office/drawing/2014/main" id="{38F6C848-B2DD-078F-DB10-2FC39EDB9432}"/>
              </a:ext>
            </a:extLst>
          </p:cNvPr>
          <p:cNvSpPr>
            <a:spLocks noGrp="1"/>
          </p:cNvSpPr>
          <p:nvPr>
            <p:ph idx="1"/>
          </p:nvPr>
        </p:nvSpPr>
        <p:spPr/>
        <p:txBody>
          <a:bodyPr/>
          <a:lstStyle/>
          <a:p>
            <a:r>
              <a:rPr lang="en-US" sz="1800" b="0" i="0" u="none" strike="noStrike" baseline="0" dirty="0">
                <a:solidFill>
                  <a:srgbClr val="2E2B1F"/>
                </a:solidFill>
                <a:latin typeface="Calibri" panose="020F0502020204030204" pitchFamily="34" charset="0"/>
              </a:rPr>
              <a:t>MySQL </a:t>
            </a:r>
            <a:r>
              <a:rPr lang="en-US" sz="1800" b="1" i="0" u="none" strike="noStrike" baseline="0" dirty="0">
                <a:solidFill>
                  <a:srgbClr val="2E2B1F"/>
                </a:solidFill>
                <a:latin typeface="Calibri" panose="020F0502020204030204" pitchFamily="34" charset="0"/>
              </a:rPr>
              <a:t>does not have </a:t>
            </a:r>
            <a:r>
              <a:rPr lang="en-US" sz="1800" b="0" i="0" u="none" strike="noStrike" baseline="0" dirty="0">
                <a:solidFill>
                  <a:srgbClr val="2E2B1F"/>
                </a:solidFill>
                <a:latin typeface="Calibri" panose="020F0502020204030204" pitchFamily="34" charset="0"/>
              </a:rPr>
              <a:t>FULL OUTER JOIN support</a:t>
            </a:r>
          </a:p>
          <a:p>
            <a:r>
              <a:rPr lang="en-US" sz="1800" b="0" i="0" u="none" strike="noStrike" baseline="0" dirty="0">
                <a:solidFill>
                  <a:srgbClr val="2E2B1F"/>
                </a:solidFill>
                <a:latin typeface="Calibri" panose="020F0502020204030204" pitchFamily="34" charset="0"/>
              </a:rPr>
              <a:t>Can be simulated using UNION, LEFT and RIGHT JOINs </a:t>
            </a:r>
          </a:p>
          <a:p>
            <a:endParaRPr lang="en-US" sz="1800" b="0" i="0" u="none" strike="noStrike" baseline="0" dirty="0">
              <a:solidFill>
                <a:srgbClr val="2E2B1F"/>
              </a:solidFill>
              <a:latin typeface="Calibri" panose="020F0502020204030204" pitchFamily="34" charset="0"/>
            </a:endParaRPr>
          </a:p>
          <a:p>
            <a:pPr marL="0" indent="0">
              <a:buNone/>
            </a:pPr>
            <a:r>
              <a:rPr lang="en-US" sz="2000" b="0" i="0" u="none" strike="noStrike" baseline="0" dirty="0">
                <a:solidFill>
                  <a:srgbClr val="2E2B1F"/>
                </a:solidFill>
                <a:latin typeface="Calibri" panose="020F0502020204030204" pitchFamily="34" charset="0"/>
              </a:rPr>
              <a:t>SELECT * FROM </a:t>
            </a:r>
            <a:r>
              <a:rPr lang="en-US" sz="2000" b="0" i="0" u="none" strike="noStrike" baseline="0" dirty="0" err="1">
                <a:solidFill>
                  <a:srgbClr val="2E2B1F"/>
                </a:solidFill>
                <a:latin typeface="Calibri" panose="020F0502020204030204" pitchFamily="34" charset="0"/>
              </a:rPr>
              <a:t>TableA</a:t>
            </a:r>
            <a:r>
              <a:rPr lang="en-US" sz="2000" b="0" i="0" u="none" strike="noStrike" baseline="0" dirty="0">
                <a:solidFill>
                  <a:srgbClr val="2E2B1F"/>
                </a:solidFill>
                <a:latin typeface="Calibri" panose="020F0502020204030204" pitchFamily="34" charset="0"/>
              </a:rPr>
              <a:t> LEFT JOIN </a:t>
            </a:r>
            <a:r>
              <a:rPr lang="en-US" sz="2000" b="0" i="0" u="none" strike="noStrike" baseline="0" dirty="0" err="1">
                <a:solidFill>
                  <a:srgbClr val="2E2B1F"/>
                </a:solidFill>
                <a:latin typeface="Calibri" panose="020F0502020204030204" pitchFamily="34" charset="0"/>
              </a:rPr>
              <a:t>TableB</a:t>
            </a:r>
            <a:r>
              <a:rPr lang="en-US" sz="2000" b="0" i="0" u="none" strike="noStrike" baseline="0" dirty="0">
                <a:solidFill>
                  <a:srgbClr val="2E2B1F"/>
                </a:solidFill>
                <a:latin typeface="Calibri" panose="020F0502020204030204" pitchFamily="34" charset="0"/>
              </a:rPr>
              <a:t> ON TableA.PK = TableB.PK </a:t>
            </a:r>
          </a:p>
          <a:p>
            <a:pPr marL="0" indent="0">
              <a:buNone/>
            </a:pPr>
            <a:r>
              <a:rPr lang="en-US" sz="2000" b="0" i="0" u="none" strike="noStrike" baseline="0" dirty="0">
                <a:solidFill>
                  <a:srgbClr val="2E2B1F"/>
                </a:solidFill>
                <a:latin typeface="Calibri" panose="020F0502020204030204" pitchFamily="34" charset="0"/>
              </a:rPr>
              <a:t>UNION </a:t>
            </a:r>
          </a:p>
          <a:p>
            <a:pPr marL="0" indent="0">
              <a:buNone/>
            </a:pPr>
            <a:r>
              <a:rPr lang="en-US" sz="2000" b="0" i="0" u="none" strike="noStrike" baseline="0" dirty="0">
                <a:solidFill>
                  <a:srgbClr val="2E2B1F"/>
                </a:solidFill>
                <a:latin typeface="Calibri" panose="020F0502020204030204" pitchFamily="34" charset="0"/>
              </a:rPr>
              <a:t>SELECT * FROM </a:t>
            </a:r>
            <a:r>
              <a:rPr lang="en-US" sz="2000" b="0" i="0" u="none" strike="noStrike" baseline="0" dirty="0" err="1">
                <a:solidFill>
                  <a:srgbClr val="2E2B1F"/>
                </a:solidFill>
                <a:latin typeface="Calibri" panose="020F0502020204030204" pitchFamily="34" charset="0"/>
              </a:rPr>
              <a:t>TableA</a:t>
            </a:r>
            <a:r>
              <a:rPr lang="en-US" sz="2000" b="0" i="0" u="none" strike="noStrike" baseline="0" dirty="0">
                <a:solidFill>
                  <a:srgbClr val="2E2B1F"/>
                </a:solidFill>
                <a:latin typeface="Calibri" panose="020F0502020204030204" pitchFamily="34" charset="0"/>
              </a:rPr>
              <a:t> RIGHT JOIN </a:t>
            </a:r>
            <a:r>
              <a:rPr lang="en-US" sz="2000" b="0" i="0" u="none" strike="noStrike" baseline="0" dirty="0" err="1">
                <a:solidFill>
                  <a:srgbClr val="2E2B1F"/>
                </a:solidFill>
                <a:latin typeface="Calibri" panose="020F0502020204030204" pitchFamily="34" charset="0"/>
              </a:rPr>
              <a:t>TableB</a:t>
            </a:r>
            <a:r>
              <a:rPr lang="en-US" sz="2000" b="0" i="0" u="none" strike="noStrike" baseline="0" dirty="0">
                <a:solidFill>
                  <a:srgbClr val="2E2B1F"/>
                </a:solidFill>
                <a:latin typeface="Calibri" panose="020F0502020204030204" pitchFamily="34" charset="0"/>
              </a:rPr>
              <a:t> ON TableA.PK = TableB.PK </a:t>
            </a:r>
          </a:p>
          <a:p>
            <a:endParaRPr lang="en-US" dirty="0"/>
          </a:p>
        </p:txBody>
      </p:sp>
    </p:spTree>
    <p:extLst>
      <p:ext uri="{BB962C8B-B14F-4D97-AF65-F5344CB8AC3E}">
        <p14:creationId xmlns:p14="http://schemas.microsoft.com/office/powerpoint/2010/main" val="27640044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C2E3D-33F9-68F9-D9ED-A831E9CC916E}"/>
              </a:ext>
            </a:extLst>
          </p:cNvPr>
          <p:cNvSpPr>
            <a:spLocks noGrp="1"/>
          </p:cNvSpPr>
          <p:nvPr>
            <p:ph type="title"/>
          </p:nvPr>
        </p:nvSpPr>
        <p:spPr/>
        <p:txBody>
          <a:bodyPr/>
          <a:lstStyle/>
          <a:p>
            <a:r>
              <a:rPr lang="en-US" dirty="0"/>
              <a:t>Left Join Excluding Inner Join</a:t>
            </a:r>
          </a:p>
        </p:txBody>
      </p:sp>
      <p:sp>
        <p:nvSpPr>
          <p:cNvPr id="3" name="Content Placeholder 2">
            <a:extLst>
              <a:ext uri="{FF2B5EF4-FFF2-40B4-BE49-F238E27FC236}">
                <a16:creationId xmlns:a16="http://schemas.microsoft.com/office/drawing/2014/main" id="{140BD699-A4CC-23DD-A911-112843F5A10C}"/>
              </a:ext>
            </a:extLst>
          </p:cNvPr>
          <p:cNvSpPr>
            <a:spLocks noGrp="1"/>
          </p:cNvSpPr>
          <p:nvPr>
            <p:ph idx="1"/>
          </p:nvPr>
        </p:nvSpPr>
        <p:spPr/>
        <p:txBody>
          <a:bodyPr/>
          <a:lstStyle/>
          <a:p>
            <a:r>
              <a:rPr lang="en-US" sz="1800" b="0" i="0" u="none" strike="noStrike" baseline="0" dirty="0">
                <a:solidFill>
                  <a:srgbClr val="2E2B1F"/>
                </a:solidFill>
                <a:latin typeface="Calibri" panose="020F0502020204030204" pitchFamily="34" charset="0"/>
              </a:rPr>
              <a:t>This query will return all of the records in the </a:t>
            </a:r>
            <a:r>
              <a:rPr lang="en-US" sz="1800" b="0" i="0" u="none" strike="noStrike" baseline="0" dirty="0">
                <a:solidFill>
                  <a:srgbClr val="FF0000"/>
                </a:solidFill>
                <a:latin typeface="Calibri" panose="020F0502020204030204" pitchFamily="34" charset="0"/>
              </a:rPr>
              <a:t>left table (table A) that do not match any records in the right table (table B)</a:t>
            </a:r>
            <a:r>
              <a:rPr lang="en-US" sz="1800" b="0" i="0" u="none" strike="noStrike" baseline="0" dirty="0">
                <a:solidFill>
                  <a:srgbClr val="2E2B1F"/>
                </a:solidFill>
                <a:latin typeface="Calibri" panose="020F0502020204030204" pitchFamily="34" charset="0"/>
              </a:rPr>
              <a:t>. </a:t>
            </a:r>
          </a:p>
          <a:p>
            <a:endParaRPr lang="en-US" dirty="0"/>
          </a:p>
        </p:txBody>
      </p:sp>
      <p:pic>
        <p:nvPicPr>
          <p:cNvPr id="5" name="Picture 4">
            <a:extLst>
              <a:ext uri="{FF2B5EF4-FFF2-40B4-BE49-F238E27FC236}">
                <a16:creationId xmlns:a16="http://schemas.microsoft.com/office/drawing/2014/main" id="{ADDA29A7-C760-DF10-7619-1ACF02350657}"/>
              </a:ext>
            </a:extLst>
          </p:cNvPr>
          <p:cNvPicPr>
            <a:picLocks noChangeAspect="1"/>
          </p:cNvPicPr>
          <p:nvPr/>
        </p:nvPicPr>
        <p:blipFill>
          <a:blip r:embed="rId2"/>
          <a:stretch>
            <a:fillRect/>
          </a:stretch>
        </p:blipFill>
        <p:spPr>
          <a:xfrm>
            <a:off x="2245518" y="2401887"/>
            <a:ext cx="4752975" cy="3362325"/>
          </a:xfrm>
          <a:prstGeom prst="rect">
            <a:avLst/>
          </a:prstGeom>
        </p:spPr>
      </p:pic>
    </p:spTree>
    <p:extLst>
      <p:ext uri="{BB962C8B-B14F-4D97-AF65-F5344CB8AC3E}">
        <p14:creationId xmlns:p14="http://schemas.microsoft.com/office/powerpoint/2010/main" val="42542441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AD43F-120B-A066-30ED-D769A84A04D7}"/>
              </a:ext>
            </a:extLst>
          </p:cNvPr>
          <p:cNvSpPr>
            <a:spLocks noGrp="1"/>
          </p:cNvSpPr>
          <p:nvPr>
            <p:ph type="title"/>
          </p:nvPr>
        </p:nvSpPr>
        <p:spPr/>
        <p:txBody>
          <a:bodyPr/>
          <a:lstStyle/>
          <a:p>
            <a:r>
              <a:rPr lang="en-US" dirty="0"/>
              <a:t>Left Join Excluding Inner Join</a:t>
            </a:r>
          </a:p>
        </p:txBody>
      </p:sp>
      <p:sp>
        <p:nvSpPr>
          <p:cNvPr id="3" name="Content Placeholder 2">
            <a:extLst>
              <a:ext uri="{FF2B5EF4-FFF2-40B4-BE49-F238E27FC236}">
                <a16:creationId xmlns:a16="http://schemas.microsoft.com/office/drawing/2014/main" id="{91270DD4-7AA4-B489-1E2C-3ABA0FFF7578}"/>
              </a:ext>
            </a:extLst>
          </p:cNvPr>
          <p:cNvSpPr>
            <a:spLocks noGrp="1"/>
          </p:cNvSpPr>
          <p:nvPr>
            <p:ph idx="1"/>
          </p:nvPr>
        </p:nvSpPr>
        <p:spPr/>
        <p:txBody>
          <a:bodyPr/>
          <a:lstStyle/>
          <a:p>
            <a:r>
              <a:rPr lang="en-US" sz="1800" b="0" i="0" u="none" strike="noStrike" baseline="0" dirty="0">
                <a:solidFill>
                  <a:srgbClr val="2E2B1F"/>
                </a:solidFill>
                <a:latin typeface="Calibri" panose="020F0502020204030204" pitchFamily="34" charset="0"/>
              </a:rPr>
              <a:t>SELECT * FROM </a:t>
            </a:r>
            <a:r>
              <a:rPr lang="en-US" sz="1800" b="0" i="0" u="none" strike="noStrike" baseline="0" dirty="0" err="1">
                <a:solidFill>
                  <a:srgbClr val="2E2B1F"/>
                </a:solidFill>
                <a:latin typeface="Calibri" panose="020F0502020204030204" pitchFamily="34" charset="0"/>
              </a:rPr>
              <a:t>TableA</a:t>
            </a:r>
            <a:r>
              <a:rPr lang="en-US" sz="1800" b="0" i="0" u="none" strike="noStrike" baseline="0" dirty="0">
                <a:solidFill>
                  <a:srgbClr val="2E2B1F"/>
                </a:solidFill>
                <a:latin typeface="Calibri" panose="020F0502020204030204" pitchFamily="34" charset="0"/>
              </a:rPr>
              <a:t> LEFT JOIN </a:t>
            </a:r>
            <a:r>
              <a:rPr lang="en-US" sz="1800" b="0" i="0" u="none" strike="noStrike" baseline="0" dirty="0" err="1">
                <a:solidFill>
                  <a:srgbClr val="2E2B1F"/>
                </a:solidFill>
                <a:latin typeface="Calibri" panose="020F0502020204030204" pitchFamily="34" charset="0"/>
              </a:rPr>
              <a:t>TableB</a:t>
            </a:r>
            <a:r>
              <a:rPr lang="en-US" sz="1800" b="0" i="0" u="none" strike="noStrike" baseline="0" dirty="0">
                <a:solidFill>
                  <a:srgbClr val="2E2B1F"/>
                </a:solidFill>
                <a:latin typeface="Calibri" panose="020F0502020204030204" pitchFamily="34" charset="0"/>
              </a:rPr>
              <a:t> ON TableA.PK = TableB.PK </a:t>
            </a:r>
            <a:r>
              <a:rPr lang="en-US" sz="1800" i="0" u="none" strike="noStrike" baseline="0" dirty="0">
                <a:solidFill>
                  <a:srgbClr val="FF0000"/>
                </a:solidFill>
                <a:latin typeface="Calibri" panose="020F0502020204030204" pitchFamily="34" charset="0"/>
              </a:rPr>
              <a:t>WHERE TableB.PK IS NULL</a:t>
            </a:r>
            <a:r>
              <a:rPr lang="en-US" sz="1800" b="0" i="0" u="none" strike="noStrike" baseline="0" dirty="0">
                <a:solidFill>
                  <a:srgbClr val="2E2B1F"/>
                </a:solidFill>
                <a:latin typeface="Calibri" panose="020F0502020204030204" pitchFamily="34" charset="0"/>
              </a:rPr>
              <a:t> </a:t>
            </a:r>
          </a:p>
          <a:p>
            <a:r>
              <a:rPr lang="en-US" sz="1800" b="0" i="0" u="none" strike="noStrike" baseline="0" dirty="0">
                <a:solidFill>
                  <a:srgbClr val="2E2B1F"/>
                </a:solidFill>
                <a:latin typeface="Calibri" panose="020F0502020204030204" pitchFamily="34" charset="0"/>
              </a:rPr>
              <a:t>Perform left outer join, then exclude the records we do not want from the right side via a where clause. </a:t>
            </a:r>
          </a:p>
          <a:p>
            <a:endParaRPr lang="en-US" dirty="0"/>
          </a:p>
        </p:txBody>
      </p:sp>
      <p:pic>
        <p:nvPicPr>
          <p:cNvPr id="5" name="Picture 4">
            <a:extLst>
              <a:ext uri="{FF2B5EF4-FFF2-40B4-BE49-F238E27FC236}">
                <a16:creationId xmlns:a16="http://schemas.microsoft.com/office/drawing/2014/main" id="{C6BAC321-E84D-350E-D838-8D56319D4D10}"/>
              </a:ext>
            </a:extLst>
          </p:cNvPr>
          <p:cNvPicPr>
            <a:picLocks noChangeAspect="1"/>
          </p:cNvPicPr>
          <p:nvPr/>
        </p:nvPicPr>
        <p:blipFill>
          <a:blip r:embed="rId2"/>
          <a:stretch>
            <a:fillRect/>
          </a:stretch>
        </p:blipFill>
        <p:spPr>
          <a:xfrm>
            <a:off x="668337" y="2997135"/>
            <a:ext cx="8314246" cy="1985120"/>
          </a:xfrm>
          <a:prstGeom prst="rect">
            <a:avLst/>
          </a:prstGeom>
        </p:spPr>
      </p:pic>
    </p:spTree>
    <p:extLst>
      <p:ext uri="{BB962C8B-B14F-4D97-AF65-F5344CB8AC3E}">
        <p14:creationId xmlns:p14="http://schemas.microsoft.com/office/powerpoint/2010/main" val="41895197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8EE1-2E70-21C8-2A26-7710F74EF107}"/>
              </a:ext>
            </a:extLst>
          </p:cNvPr>
          <p:cNvSpPr>
            <a:spLocks noGrp="1"/>
          </p:cNvSpPr>
          <p:nvPr>
            <p:ph type="title"/>
          </p:nvPr>
        </p:nvSpPr>
        <p:spPr/>
        <p:txBody>
          <a:bodyPr/>
          <a:lstStyle/>
          <a:p>
            <a:r>
              <a:rPr lang="en-US" dirty="0"/>
              <a:t>Right Join Excluding Inner Join</a:t>
            </a:r>
          </a:p>
        </p:txBody>
      </p:sp>
      <p:sp>
        <p:nvSpPr>
          <p:cNvPr id="3" name="Content Placeholder 2">
            <a:extLst>
              <a:ext uri="{FF2B5EF4-FFF2-40B4-BE49-F238E27FC236}">
                <a16:creationId xmlns:a16="http://schemas.microsoft.com/office/drawing/2014/main" id="{21E140FE-0D7F-FADC-5310-2B9C67CD4CF1}"/>
              </a:ext>
            </a:extLst>
          </p:cNvPr>
          <p:cNvSpPr>
            <a:spLocks noGrp="1"/>
          </p:cNvSpPr>
          <p:nvPr>
            <p:ph idx="1"/>
          </p:nvPr>
        </p:nvSpPr>
        <p:spPr/>
        <p:txBody>
          <a:bodyPr/>
          <a:lstStyle/>
          <a:p>
            <a:r>
              <a:rPr lang="en-US" sz="1800" b="0" i="0" u="none" strike="noStrike" baseline="0" dirty="0">
                <a:solidFill>
                  <a:srgbClr val="2E2B1F"/>
                </a:solidFill>
                <a:latin typeface="Calibri" panose="020F0502020204030204" pitchFamily="34" charset="0"/>
              </a:rPr>
              <a:t>This query will return all of the </a:t>
            </a:r>
            <a:r>
              <a:rPr lang="en-US" sz="1800" b="0" i="0" u="none" strike="noStrike" baseline="0" dirty="0">
                <a:solidFill>
                  <a:srgbClr val="FF0000"/>
                </a:solidFill>
                <a:latin typeface="Calibri" panose="020F0502020204030204" pitchFamily="34" charset="0"/>
              </a:rPr>
              <a:t>records in the right table (table B) that do not match any records in the left table (table A)</a:t>
            </a:r>
            <a:r>
              <a:rPr lang="en-US" sz="1800" b="0" i="0" u="none" strike="noStrike" baseline="0" dirty="0">
                <a:solidFill>
                  <a:srgbClr val="2E2B1F"/>
                </a:solidFill>
                <a:latin typeface="Calibri" panose="020F0502020204030204" pitchFamily="34" charset="0"/>
              </a:rPr>
              <a:t>. </a:t>
            </a:r>
          </a:p>
          <a:p>
            <a:endParaRPr lang="en-US" dirty="0"/>
          </a:p>
        </p:txBody>
      </p:sp>
      <p:pic>
        <p:nvPicPr>
          <p:cNvPr id="5" name="Picture 4">
            <a:extLst>
              <a:ext uri="{FF2B5EF4-FFF2-40B4-BE49-F238E27FC236}">
                <a16:creationId xmlns:a16="http://schemas.microsoft.com/office/drawing/2014/main" id="{AFB77FAB-5222-BB84-2FC2-63CDCBDFF00C}"/>
              </a:ext>
            </a:extLst>
          </p:cNvPr>
          <p:cNvPicPr>
            <a:picLocks noChangeAspect="1"/>
          </p:cNvPicPr>
          <p:nvPr/>
        </p:nvPicPr>
        <p:blipFill>
          <a:blip r:embed="rId2"/>
          <a:stretch>
            <a:fillRect/>
          </a:stretch>
        </p:blipFill>
        <p:spPr>
          <a:xfrm>
            <a:off x="2185987" y="2373158"/>
            <a:ext cx="4772025" cy="3248025"/>
          </a:xfrm>
          <a:prstGeom prst="rect">
            <a:avLst/>
          </a:prstGeom>
        </p:spPr>
      </p:pic>
    </p:spTree>
    <p:extLst>
      <p:ext uri="{BB962C8B-B14F-4D97-AF65-F5344CB8AC3E}">
        <p14:creationId xmlns:p14="http://schemas.microsoft.com/office/powerpoint/2010/main" val="34927849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3774D-5CDF-61D4-5AB3-9CA0A0B11B27}"/>
              </a:ext>
            </a:extLst>
          </p:cNvPr>
          <p:cNvSpPr>
            <a:spLocks noGrp="1"/>
          </p:cNvSpPr>
          <p:nvPr>
            <p:ph type="title"/>
          </p:nvPr>
        </p:nvSpPr>
        <p:spPr/>
        <p:txBody>
          <a:bodyPr/>
          <a:lstStyle/>
          <a:p>
            <a:r>
              <a:rPr lang="en-US" dirty="0"/>
              <a:t>Right Join Excluding Inner Join</a:t>
            </a:r>
          </a:p>
        </p:txBody>
      </p:sp>
      <p:sp>
        <p:nvSpPr>
          <p:cNvPr id="3" name="Content Placeholder 2">
            <a:extLst>
              <a:ext uri="{FF2B5EF4-FFF2-40B4-BE49-F238E27FC236}">
                <a16:creationId xmlns:a16="http://schemas.microsoft.com/office/drawing/2014/main" id="{BB7BA8B4-D454-D66A-65AF-6F714BF8694B}"/>
              </a:ext>
            </a:extLst>
          </p:cNvPr>
          <p:cNvSpPr>
            <a:spLocks noGrp="1"/>
          </p:cNvSpPr>
          <p:nvPr>
            <p:ph idx="1"/>
          </p:nvPr>
        </p:nvSpPr>
        <p:spPr/>
        <p:txBody>
          <a:bodyPr/>
          <a:lstStyle/>
          <a:p>
            <a:r>
              <a:rPr lang="en-US" sz="1800" b="0" i="0" u="none" strike="noStrike" baseline="0" dirty="0">
                <a:solidFill>
                  <a:srgbClr val="2E2B1F"/>
                </a:solidFill>
                <a:latin typeface="Calibri" panose="020F0502020204030204" pitchFamily="34" charset="0"/>
              </a:rPr>
              <a:t>SELECT * FROM </a:t>
            </a:r>
            <a:r>
              <a:rPr lang="en-US" sz="1800" b="0" i="0" u="none" strike="noStrike" baseline="0" dirty="0" err="1">
                <a:solidFill>
                  <a:srgbClr val="2E2B1F"/>
                </a:solidFill>
                <a:latin typeface="Calibri" panose="020F0502020204030204" pitchFamily="34" charset="0"/>
              </a:rPr>
              <a:t>TableA</a:t>
            </a:r>
            <a:r>
              <a:rPr lang="en-US" sz="1800" b="0" i="0" u="none" strike="noStrike" baseline="0" dirty="0">
                <a:solidFill>
                  <a:srgbClr val="2E2B1F"/>
                </a:solidFill>
                <a:latin typeface="Calibri" panose="020F0502020204030204" pitchFamily="34" charset="0"/>
              </a:rPr>
              <a:t> </a:t>
            </a:r>
            <a:r>
              <a:rPr lang="en-US" sz="1800" b="1" i="0" u="none" strike="noStrike" baseline="0" dirty="0">
                <a:solidFill>
                  <a:srgbClr val="2E2B1F"/>
                </a:solidFill>
                <a:latin typeface="Calibri" panose="020F0502020204030204" pitchFamily="34" charset="0"/>
              </a:rPr>
              <a:t>RIGHT JOIN</a:t>
            </a:r>
            <a:r>
              <a:rPr lang="en-US" sz="1800" b="0" i="0" u="none" strike="noStrike" baseline="0" dirty="0">
                <a:solidFill>
                  <a:srgbClr val="2E2B1F"/>
                </a:solidFill>
                <a:latin typeface="Calibri" panose="020F0502020204030204" pitchFamily="34" charset="0"/>
              </a:rPr>
              <a:t> </a:t>
            </a:r>
            <a:r>
              <a:rPr lang="en-US" sz="1800" b="0" i="0" u="none" strike="noStrike" baseline="0" dirty="0" err="1">
                <a:solidFill>
                  <a:srgbClr val="2E2B1F"/>
                </a:solidFill>
                <a:latin typeface="Calibri" panose="020F0502020204030204" pitchFamily="34" charset="0"/>
              </a:rPr>
              <a:t>TableB</a:t>
            </a:r>
            <a:r>
              <a:rPr lang="en-US" sz="1800" b="0" i="0" u="none" strike="noStrike" baseline="0" dirty="0">
                <a:solidFill>
                  <a:srgbClr val="2E2B1F"/>
                </a:solidFill>
                <a:latin typeface="Calibri" panose="020F0502020204030204" pitchFamily="34" charset="0"/>
              </a:rPr>
              <a:t> </a:t>
            </a:r>
            <a:r>
              <a:rPr lang="en-US" sz="1800" b="1" i="0" u="none" strike="noStrike" baseline="0" dirty="0">
                <a:solidFill>
                  <a:srgbClr val="2E2B1F"/>
                </a:solidFill>
                <a:latin typeface="Calibri" panose="020F0502020204030204" pitchFamily="34" charset="0"/>
              </a:rPr>
              <a:t>ON</a:t>
            </a:r>
            <a:r>
              <a:rPr lang="en-US" sz="1800" b="0" i="0" u="none" strike="noStrike" baseline="0" dirty="0">
                <a:solidFill>
                  <a:srgbClr val="2E2B1F"/>
                </a:solidFill>
                <a:latin typeface="Calibri" panose="020F0502020204030204" pitchFamily="34" charset="0"/>
              </a:rPr>
              <a:t> TableA.PK = TableB.PK </a:t>
            </a:r>
            <a:r>
              <a:rPr lang="en-US" sz="1800" b="0" i="0" u="none" strike="noStrike" baseline="0" dirty="0">
                <a:solidFill>
                  <a:srgbClr val="FF0000"/>
                </a:solidFill>
                <a:latin typeface="Calibri" panose="020F0502020204030204" pitchFamily="34" charset="0"/>
              </a:rPr>
              <a:t>WHERE TableA.PK IS NULL </a:t>
            </a:r>
          </a:p>
          <a:p>
            <a:endParaRPr lang="en-US" dirty="0"/>
          </a:p>
        </p:txBody>
      </p:sp>
      <p:pic>
        <p:nvPicPr>
          <p:cNvPr id="5" name="Picture 4">
            <a:extLst>
              <a:ext uri="{FF2B5EF4-FFF2-40B4-BE49-F238E27FC236}">
                <a16:creationId xmlns:a16="http://schemas.microsoft.com/office/drawing/2014/main" id="{047A37AC-0366-2A9A-5913-3DBF61EC7AAC}"/>
              </a:ext>
            </a:extLst>
          </p:cNvPr>
          <p:cNvPicPr>
            <a:picLocks noChangeAspect="1"/>
          </p:cNvPicPr>
          <p:nvPr/>
        </p:nvPicPr>
        <p:blipFill>
          <a:blip r:embed="rId2"/>
          <a:stretch>
            <a:fillRect/>
          </a:stretch>
        </p:blipFill>
        <p:spPr>
          <a:xfrm>
            <a:off x="328473" y="2305149"/>
            <a:ext cx="8487053" cy="2054137"/>
          </a:xfrm>
          <a:prstGeom prst="rect">
            <a:avLst/>
          </a:prstGeom>
        </p:spPr>
      </p:pic>
    </p:spTree>
    <p:extLst>
      <p:ext uri="{BB962C8B-B14F-4D97-AF65-F5344CB8AC3E}">
        <p14:creationId xmlns:p14="http://schemas.microsoft.com/office/powerpoint/2010/main" val="29070904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965-8A91-C1BD-060C-B0274480FF4F}"/>
              </a:ext>
            </a:extLst>
          </p:cNvPr>
          <p:cNvSpPr>
            <a:spLocks noGrp="1"/>
          </p:cNvSpPr>
          <p:nvPr>
            <p:ph type="title"/>
          </p:nvPr>
        </p:nvSpPr>
        <p:spPr/>
        <p:txBody>
          <a:bodyPr/>
          <a:lstStyle/>
          <a:p>
            <a:r>
              <a:rPr lang="en-US" dirty="0"/>
              <a:t>Full Outer Join Excluding Outer Join</a:t>
            </a:r>
          </a:p>
        </p:txBody>
      </p:sp>
      <p:sp>
        <p:nvSpPr>
          <p:cNvPr id="3" name="Content Placeholder 2">
            <a:extLst>
              <a:ext uri="{FF2B5EF4-FFF2-40B4-BE49-F238E27FC236}">
                <a16:creationId xmlns:a16="http://schemas.microsoft.com/office/drawing/2014/main" id="{128D3AD5-8E79-B50F-7F3D-BBC1AE1C5471}"/>
              </a:ext>
            </a:extLst>
          </p:cNvPr>
          <p:cNvSpPr>
            <a:spLocks noGrp="1"/>
          </p:cNvSpPr>
          <p:nvPr>
            <p:ph idx="1"/>
          </p:nvPr>
        </p:nvSpPr>
        <p:spPr/>
        <p:txBody>
          <a:bodyPr/>
          <a:lstStyle/>
          <a:p>
            <a:r>
              <a:rPr lang="en-US" sz="1800" b="0" i="0" u="none" strike="noStrike" baseline="0" dirty="0">
                <a:solidFill>
                  <a:srgbClr val="2E2B1F"/>
                </a:solidFill>
                <a:latin typeface="Calibri" panose="020F0502020204030204" pitchFamily="34" charset="0"/>
              </a:rPr>
              <a:t>This query will return all of the records in </a:t>
            </a:r>
            <a:r>
              <a:rPr lang="en-US" sz="1800" b="0" i="0" u="none" strike="noStrike" baseline="0" dirty="0">
                <a:solidFill>
                  <a:srgbClr val="FF0000"/>
                </a:solidFill>
                <a:latin typeface="Calibri" panose="020F0502020204030204" pitchFamily="34" charset="0"/>
              </a:rPr>
              <a:t>Table A and Table B that do not have a matching record in the other table</a:t>
            </a:r>
            <a:r>
              <a:rPr lang="en-US" sz="1800" b="0" i="0" u="none" strike="noStrike" baseline="0" dirty="0">
                <a:solidFill>
                  <a:srgbClr val="2E2B1F"/>
                </a:solidFill>
                <a:latin typeface="Calibri" panose="020F0502020204030204" pitchFamily="34" charset="0"/>
              </a:rPr>
              <a:t>. </a:t>
            </a:r>
          </a:p>
          <a:p>
            <a:endParaRPr lang="en-US" dirty="0"/>
          </a:p>
        </p:txBody>
      </p:sp>
      <p:pic>
        <p:nvPicPr>
          <p:cNvPr id="5" name="Picture 4">
            <a:extLst>
              <a:ext uri="{FF2B5EF4-FFF2-40B4-BE49-F238E27FC236}">
                <a16:creationId xmlns:a16="http://schemas.microsoft.com/office/drawing/2014/main" id="{9990FAD2-19D2-9B13-3B16-7792E9FC940D}"/>
              </a:ext>
            </a:extLst>
          </p:cNvPr>
          <p:cNvPicPr>
            <a:picLocks noChangeAspect="1"/>
          </p:cNvPicPr>
          <p:nvPr/>
        </p:nvPicPr>
        <p:blipFill>
          <a:blip r:embed="rId2"/>
          <a:stretch>
            <a:fillRect/>
          </a:stretch>
        </p:blipFill>
        <p:spPr>
          <a:xfrm>
            <a:off x="2216943" y="2157504"/>
            <a:ext cx="4810125" cy="3324225"/>
          </a:xfrm>
          <a:prstGeom prst="rect">
            <a:avLst/>
          </a:prstGeom>
        </p:spPr>
      </p:pic>
    </p:spTree>
    <p:extLst>
      <p:ext uri="{BB962C8B-B14F-4D97-AF65-F5344CB8AC3E}">
        <p14:creationId xmlns:p14="http://schemas.microsoft.com/office/powerpoint/2010/main" val="28272186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1A5B9-9178-E7DD-1E58-776B0A306EE0}"/>
              </a:ext>
            </a:extLst>
          </p:cNvPr>
          <p:cNvSpPr>
            <a:spLocks noGrp="1"/>
          </p:cNvSpPr>
          <p:nvPr>
            <p:ph type="title"/>
          </p:nvPr>
        </p:nvSpPr>
        <p:spPr/>
        <p:txBody>
          <a:bodyPr/>
          <a:lstStyle/>
          <a:p>
            <a:r>
              <a:rPr lang="en-US" dirty="0"/>
              <a:t>Full Outer Join Excluding Inner Join</a:t>
            </a:r>
          </a:p>
        </p:txBody>
      </p:sp>
      <p:sp>
        <p:nvSpPr>
          <p:cNvPr id="3" name="Content Placeholder 2">
            <a:extLst>
              <a:ext uri="{FF2B5EF4-FFF2-40B4-BE49-F238E27FC236}">
                <a16:creationId xmlns:a16="http://schemas.microsoft.com/office/drawing/2014/main" id="{CD6EFEDC-A276-52ED-7140-7488ADBBC7BC}"/>
              </a:ext>
            </a:extLst>
          </p:cNvPr>
          <p:cNvSpPr>
            <a:spLocks noGrp="1"/>
          </p:cNvSpPr>
          <p:nvPr>
            <p:ph idx="1"/>
          </p:nvPr>
        </p:nvSpPr>
        <p:spPr/>
        <p:txBody>
          <a:bodyPr/>
          <a:lstStyle/>
          <a:p>
            <a:r>
              <a:rPr lang="en-US" sz="1800" b="0" i="0" u="none" strike="noStrike" baseline="0" dirty="0">
                <a:solidFill>
                  <a:srgbClr val="2E2B1F"/>
                </a:solidFill>
                <a:latin typeface="Calibri" panose="020F0502020204030204" pitchFamily="34" charset="0"/>
              </a:rPr>
              <a:t>SELECT * FROM </a:t>
            </a:r>
            <a:r>
              <a:rPr lang="en-US" sz="1800" b="0" i="0" u="none" strike="noStrike" baseline="0" dirty="0" err="1">
                <a:solidFill>
                  <a:srgbClr val="2E2B1F"/>
                </a:solidFill>
                <a:latin typeface="Calibri" panose="020F0502020204030204" pitchFamily="34" charset="0"/>
              </a:rPr>
              <a:t>TableA</a:t>
            </a:r>
            <a:r>
              <a:rPr lang="en-US" sz="1800" b="0" i="0" u="none" strike="noStrike" baseline="0" dirty="0">
                <a:solidFill>
                  <a:srgbClr val="2E2B1F"/>
                </a:solidFill>
                <a:latin typeface="Calibri" panose="020F0502020204030204" pitchFamily="34" charset="0"/>
              </a:rPr>
              <a:t> </a:t>
            </a:r>
            <a:r>
              <a:rPr lang="en-US" sz="1800" b="1" i="0" u="none" strike="noStrike" baseline="0" dirty="0">
                <a:solidFill>
                  <a:srgbClr val="2E2B1F"/>
                </a:solidFill>
                <a:latin typeface="Calibri" panose="020F0502020204030204" pitchFamily="34" charset="0"/>
              </a:rPr>
              <a:t>FULL OUTER JOIN</a:t>
            </a:r>
            <a:r>
              <a:rPr lang="en-US" sz="1800" b="0" i="0" u="none" strike="noStrike" baseline="0" dirty="0">
                <a:solidFill>
                  <a:srgbClr val="2E2B1F"/>
                </a:solidFill>
                <a:latin typeface="Calibri" panose="020F0502020204030204" pitchFamily="34" charset="0"/>
              </a:rPr>
              <a:t> </a:t>
            </a:r>
            <a:r>
              <a:rPr lang="en-US" sz="1800" b="0" i="0" u="none" strike="noStrike" baseline="0" dirty="0" err="1">
                <a:solidFill>
                  <a:srgbClr val="2E2B1F"/>
                </a:solidFill>
                <a:latin typeface="Calibri" panose="020F0502020204030204" pitchFamily="34" charset="0"/>
              </a:rPr>
              <a:t>TableB</a:t>
            </a:r>
            <a:r>
              <a:rPr lang="en-US" sz="1800" b="0" i="0" u="none" strike="noStrike" baseline="0" dirty="0">
                <a:solidFill>
                  <a:srgbClr val="2E2B1F"/>
                </a:solidFill>
                <a:latin typeface="Calibri" panose="020F0502020204030204" pitchFamily="34" charset="0"/>
              </a:rPr>
              <a:t> </a:t>
            </a:r>
            <a:r>
              <a:rPr lang="en-US" sz="1800" b="1" i="0" u="none" strike="noStrike" baseline="0" dirty="0">
                <a:solidFill>
                  <a:srgbClr val="2E2B1F"/>
                </a:solidFill>
                <a:latin typeface="Calibri" panose="020F0502020204030204" pitchFamily="34" charset="0"/>
              </a:rPr>
              <a:t>ON</a:t>
            </a:r>
            <a:r>
              <a:rPr lang="en-US" sz="1800" b="0" i="0" u="none" strike="noStrike" baseline="0" dirty="0">
                <a:solidFill>
                  <a:srgbClr val="2E2B1F"/>
                </a:solidFill>
                <a:latin typeface="Calibri" panose="020F0502020204030204" pitchFamily="34" charset="0"/>
              </a:rPr>
              <a:t> TableA.PK = TableB.PK </a:t>
            </a:r>
            <a:r>
              <a:rPr lang="en-US" sz="1800" b="0" i="0" u="none" strike="noStrike" baseline="0" dirty="0">
                <a:solidFill>
                  <a:srgbClr val="FF0000"/>
                </a:solidFill>
                <a:latin typeface="Calibri" panose="020F0502020204030204" pitchFamily="34" charset="0"/>
              </a:rPr>
              <a:t>WHERE TableA.PK IS NULL OR TableB.PK IS NULL </a:t>
            </a:r>
          </a:p>
          <a:p>
            <a:endParaRPr lang="en-US" dirty="0"/>
          </a:p>
        </p:txBody>
      </p:sp>
      <p:pic>
        <p:nvPicPr>
          <p:cNvPr id="5" name="Picture 4">
            <a:extLst>
              <a:ext uri="{FF2B5EF4-FFF2-40B4-BE49-F238E27FC236}">
                <a16:creationId xmlns:a16="http://schemas.microsoft.com/office/drawing/2014/main" id="{3184FCE3-A94D-404B-9244-EA5C1BE58B95}"/>
              </a:ext>
            </a:extLst>
          </p:cNvPr>
          <p:cNvPicPr>
            <a:picLocks noChangeAspect="1"/>
          </p:cNvPicPr>
          <p:nvPr/>
        </p:nvPicPr>
        <p:blipFill>
          <a:blip r:embed="rId2"/>
          <a:stretch>
            <a:fillRect/>
          </a:stretch>
        </p:blipFill>
        <p:spPr>
          <a:xfrm>
            <a:off x="359238" y="2101555"/>
            <a:ext cx="8610600" cy="3322336"/>
          </a:xfrm>
          <a:prstGeom prst="rect">
            <a:avLst/>
          </a:prstGeom>
        </p:spPr>
      </p:pic>
    </p:spTree>
    <p:extLst>
      <p:ext uri="{BB962C8B-B14F-4D97-AF65-F5344CB8AC3E}">
        <p14:creationId xmlns:p14="http://schemas.microsoft.com/office/powerpoint/2010/main" val="35489677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dirty="0">
                <a:ea typeface="+mj-ea"/>
              </a:rPr>
              <a:t>More Outer Join </a:t>
            </a:r>
            <a:r>
              <a:rPr lang="en-US" altLang="en-US" sz="2800" dirty="0">
                <a:ea typeface="+mj-ea"/>
              </a:rPr>
              <a:t>Examples</a:t>
            </a:r>
            <a:endParaRPr lang="en-US" sz="2800" dirty="0">
              <a:ea typeface="+mj-ea"/>
            </a:endParaRPr>
          </a:p>
        </p:txBody>
      </p:sp>
      <p:sp>
        <p:nvSpPr>
          <p:cNvPr id="23555" name="Rectangle 3"/>
          <p:cNvSpPr>
            <a:spLocks noGrp="1" noChangeArrowheads="1"/>
          </p:cNvSpPr>
          <p:nvPr>
            <p:ph type="body" idx="1"/>
          </p:nvPr>
        </p:nvSpPr>
        <p:spPr>
          <a:xfrm>
            <a:off x="768350" y="1170533"/>
            <a:ext cx="7750843" cy="4876800"/>
          </a:xfrm>
        </p:spPr>
        <p:txBody>
          <a:bodyPr/>
          <a:lstStyle/>
          <a:p>
            <a:r>
              <a:rPr lang="en-US" altLang="en-US" sz="1700" dirty="0"/>
              <a:t>Relation (Table) </a:t>
            </a:r>
            <a:r>
              <a:rPr lang="en-US" altLang="en-US" sz="1700" i="1" dirty="0"/>
              <a:t>course</a:t>
            </a:r>
          </a:p>
          <a:p>
            <a:endParaRPr lang="en-US" altLang="en-US" sz="1700" i="1" dirty="0"/>
          </a:p>
          <a:p>
            <a:endParaRPr lang="en-US" altLang="en-US" sz="1700" i="1" dirty="0"/>
          </a:p>
          <a:p>
            <a:pPr>
              <a:buNone/>
            </a:pPr>
            <a:endParaRPr lang="en-US" altLang="en-US" sz="1700" i="1" dirty="0"/>
          </a:p>
          <a:p>
            <a:pPr>
              <a:buNone/>
            </a:pPr>
            <a:endParaRPr lang="en-US" altLang="en-US" sz="1700" i="1" dirty="0"/>
          </a:p>
          <a:p>
            <a:r>
              <a:rPr lang="en-US" altLang="en-US" sz="1700" dirty="0"/>
              <a:t>Relation (Table) </a:t>
            </a:r>
            <a:r>
              <a:rPr lang="en-US" altLang="en-US" sz="1700" i="1" dirty="0" err="1"/>
              <a:t>prereq</a:t>
            </a:r>
            <a:endParaRPr lang="en-US" altLang="en-US" sz="1700" dirty="0"/>
          </a:p>
          <a:p>
            <a:endParaRPr lang="en-US" altLang="en-US" sz="1700" i="1" dirty="0"/>
          </a:p>
          <a:p>
            <a:endParaRPr lang="en-US" altLang="en-US" sz="1700" i="1" dirty="0"/>
          </a:p>
          <a:p>
            <a:endParaRPr lang="en-US" altLang="en-US" sz="1700" i="1" dirty="0"/>
          </a:p>
          <a:p>
            <a:endParaRPr lang="en-US" altLang="en-US" sz="1700" i="1" dirty="0"/>
          </a:p>
          <a:p>
            <a:r>
              <a:rPr lang="en-US" altLang="en-US" sz="1700" dirty="0"/>
              <a:t>Observe that </a:t>
            </a:r>
          </a:p>
          <a:p>
            <a:pPr>
              <a:buClr>
                <a:schemeClr val="tx2"/>
              </a:buClr>
              <a:buNone/>
            </a:pPr>
            <a:r>
              <a:rPr lang="en-US" altLang="en-US" sz="1700" i="1" dirty="0"/>
              <a:t>              </a:t>
            </a:r>
            <a:r>
              <a:rPr lang="en-US" altLang="en-US" sz="1700" i="1" dirty="0">
                <a:solidFill>
                  <a:srgbClr val="FF0000"/>
                </a:solidFill>
              </a:rPr>
              <a:t>course </a:t>
            </a:r>
            <a:r>
              <a:rPr lang="en-US" altLang="en-US" sz="1700" dirty="0">
                <a:solidFill>
                  <a:srgbClr val="FF0000"/>
                </a:solidFill>
              </a:rPr>
              <a:t>information is missing CS-347</a:t>
            </a:r>
          </a:p>
          <a:p>
            <a:pPr>
              <a:buClr>
                <a:schemeClr val="tx2"/>
              </a:buClr>
              <a:buNone/>
            </a:pPr>
            <a:r>
              <a:rPr lang="en-US" altLang="en-US" sz="1700" i="1" dirty="0">
                <a:solidFill>
                  <a:srgbClr val="FF0000"/>
                </a:solidFill>
              </a:rPr>
              <a:t>              </a:t>
            </a:r>
            <a:r>
              <a:rPr lang="en-US" altLang="en-US" sz="1700" i="1" dirty="0" err="1">
                <a:solidFill>
                  <a:srgbClr val="FF0000"/>
                </a:solidFill>
              </a:rPr>
              <a:t>prereq</a:t>
            </a:r>
            <a:r>
              <a:rPr lang="en-US" altLang="en-US" sz="1700" i="1" dirty="0">
                <a:solidFill>
                  <a:srgbClr val="FF0000"/>
                </a:solidFill>
              </a:rPr>
              <a:t> </a:t>
            </a:r>
            <a:r>
              <a:rPr lang="en-US" altLang="en-US" sz="1700" dirty="0">
                <a:solidFill>
                  <a:srgbClr val="FF0000"/>
                </a:solidFill>
              </a:rPr>
              <a:t>information is missing CS-315</a:t>
            </a:r>
          </a:p>
          <a:p>
            <a:pPr>
              <a:buClr>
                <a:schemeClr val="tx2"/>
              </a:buClr>
              <a:buNone/>
            </a:pPr>
            <a:r>
              <a:rPr lang="en-US" altLang="en-US" sz="800" dirty="0"/>
              <a:t> </a:t>
            </a:r>
            <a:endParaRPr lang="en-US" altLang="en-US" sz="2000" dirty="0"/>
          </a:p>
          <a:p>
            <a:endParaRPr lang="en-US" altLang="en-US" sz="2000" dirty="0"/>
          </a:p>
        </p:txBody>
      </p:sp>
      <p:pic>
        <p:nvPicPr>
          <p:cNvPr id="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3744" y="1658112"/>
            <a:ext cx="3745294" cy="1060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8816" y="3401568"/>
            <a:ext cx="1929043" cy="1069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C13C6-B905-C6C6-12A9-722BDD7A570E}"/>
              </a:ext>
            </a:extLst>
          </p:cNvPr>
          <p:cNvSpPr>
            <a:spLocks noGrp="1"/>
          </p:cNvSpPr>
          <p:nvPr>
            <p:ph type="title"/>
          </p:nvPr>
        </p:nvSpPr>
        <p:spPr/>
        <p:txBody>
          <a:bodyPr/>
          <a:lstStyle/>
          <a:p>
            <a:r>
              <a:rPr lang="en-US" dirty="0"/>
              <a:t>SQL Join Types</a:t>
            </a:r>
          </a:p>
        </p:txBody>
      </p:sp>
      <p:sp>
        <p:nvSpPr>
          <p:cNvPr id="3" name="Content Placeholder 2">
            <a:extLst>
              <a:ext uri="{FF2B5EF4-FFF2-40B4-BE49-F238E27FC236}">
                <a16:creationId xmlns:a16="http://schemas.microsoft.com/office/drawing/2014/main" id="{EBE50289-3C6E-8CEA-398D-358D384C8F19}"/>
              </a:ext>
            </a:extLst>
          </p:cNvPr>
          <p:cNvSpPr>
            <a:spLocks noGrp="1"/>
          </p:cNvSpPr>
          <p:nvPr>
            <p:ph idx="1"/>
          </p:nvPr>
        </p:nvSpPr>
        <p:spPr/>
        <p:txBody>
          <a:bodyPr/>
          <a:lstStyle/>
          <a:p>
            <a:r>
              <a:rPr lang="en-US" b="1" dirty="0"/>
              <a:t>(INNER) JOIN: </a:t>
            </a:r>
            <a:r>
              <a:rPr lang="en-US" dirty="0"/>
              <a:t>Returns records that have matching values in both tables</a:t>
            </a:r>
          </a:p>
          <a:p>
            <a:endParaRPr lang="en-US" dirty="0"/>
          </a:p>
          <a:p>
            <a:r>
              <a:rPr lang="en-US" b="1" dirty="0"/>
              <a:t>LEFT (OUTER) JOIN: </a:t>
            </a:r>
            <a:r>
              <a:rPr lang="en-US" dirty="0"/>
              <a:t>Returns all records from the left table, and the matched records from the right table</a:t>
            </a:r>
          </a:p>
          <a:p>
            <a:endParaRPr lang="en-US" dirty="0"/>
          </a:p>
          <a:p>
            <a:r>
              <a:rPr lang="en-US" b="1" dirty="0"/>
              <a:t>RIGHT (OUTER) JOIN: </a:t>
            </a:r>
            <a:r>
              <a:rPr lang="en-US" dirty="0"/>
              <a:t>Returns all records from the right table, and the matched records from the left table</a:t>
            </a:r>
          </a:p>
          <a:p>
            <a:endParaRPr lang="en-US" dirty="0"/>
          </a:p>
          <a:p>
            <a:r>
              <a:rPr lang="en-US" b="1" dirty="0"/>
              <a:t>FULL (OUTER) JOIN: </a:t>
            </a:r>
            <a:r>
              <a:rPr lang="en-US" dirty="0"/>
              <a:t>Returns all records when there is a match in either left or right table</a:t>
            </a:r>
          </a:p>
        </p:txBody>
      </p:sp>
      <p:pic>
        <p:nvPicPr>
          <p:cNvPr id="7" name="Picture 6">
            <a:extLst>
              <a:ext uri="{FF2B5EF4-FFF2-40B4-BE49-F238E27FC236}">
                <a16:creationId xmlns:a16="http://schemas.microsoft.com/office/drawing/2014/main" id="{88E5ABC0-0DD9-D956-11D1-298B2C03B843}"/>
              </a:ext>
            </a:extLst>
          </p:cNvPr>
          <p:cNvPicPr>
            <a:picLocks noChangeAspect="1"/>
          </p:cNvPicPr>
          <p:nvPr/>
        </p:nvPicPr>
        <p:blipFill>
          <a:blip r:embed="rId2"/>
          <a:stretch>
            <a:fillRect/>
          </a:stretch>
        </p:blipFill>
        <p:spPr>
          <a:xfrm>
            <a:off x="668337" y="4644856"/>
            <a:ext cx="8048625" cy="1466850"/>
          </a:xfrm>
          <a:prstGeom prst="rect">
            <a:avLst/>
          </a:prstGeom>
        </p:spPr>
      </p:pic>
    </p:spTree>
    <p:extLst>
      <p:ext uri="{BB962C8B-B14F-4D97-AF65-F5344CB8AC3E}">
        <p14:creationId xmlns:p14="http://schemas.microsoft.com/office/powerpoint/2010/main" val="29963040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dirty="0"/>
              <a:t>Left Outer Join</a:t>
            </a:r>
            <a:endParaRPr lang="en-US" sz="2800" dirty="0">
              <a:ea typeface="+mj-ea"/>
            </a:endParaRPr>
          </a:p>
        </p:txBody>
      </p:sp>
      <p:sp>
        <p:nvSpPr>
          <p:cNvPr id="23555" name="Rectangle 3"/>
          <p:cNvSpPr>
            <a:spLocks noGrp="1" noChangeArrowheads="1"/>
          </p:cNvSpPr>
          <p:nvPr>
            <p:ph type="body" idx="1"/>
          </p:nvPr>
        </p:nvSpPr>
        <p:spPr>
          <a:xfrm>
            <a:off x="768350" y="1170533"/>
            <a:ext cx="7750843" cy="4876800"/>
          </a:xfrm>
        </p:spPr>
        <p:txBody>
          <a:bodyPr/>
          <a:lstStyle/>
          <a:p>
            <a:r>
              <a:rPr lang="en-US" altLang="en-US" sz="1700" i="1" dirty="0"/>
              <a:t>course</a:t>
            </a:r>
            <a:r>
              <a:rPr lang="en-US" altLang="en-US" sz="1700" dirty="0"/>
              <a:t> </a:t>
            </a:r>
            <a:r>
              <a:rPr lang="en-US" altLang="en-US" sz="1700" b="1" dirty="0"/>
              <a:t>left outer join</a:t>
            </a:r>
            <a:r>
              <a:rPr lang="en-US" altLang="en-US" sz="1700" dirty="0"/>
              <a:t> </a:t>
            </a:r>
            <a:r>
              <a:rPr lang="en-US" altLang="en-US" sz="1700" i="1" dirty="0" err="1"/>
              <a:t>prereq</a:t>
            </a:r>
            <a:endParaRPr lang="en-US" altLang="en-US" sz="1700" dirty="0"/>
          </a:p>
          <a:p>
            <a:endParaRPr lang="en-US" altLang="en-US" sz="1700" dirty="0"/>
          </a:p>
          <a:p>
            <a:endParaRPr lang="en-US" altLang="en-US" sz="1700" dirty="0"/>
          </a:p>
          <a:p>
            <a:endParaRPr lang="en-US" altLang="en-US" sz="1700" dirty="0"/>
          </a:p>
          <a:p>
            <a:endParaRPr lang="en-US" altLang="en-US" sz="1700" dirty="0"/>
          </a:p>
          <a:p>
            <a:endParaRPr lang="en-US" altLang="en-US" sz="1700" dirty="0"/>
          </a:p>
          <a:p>
            <a:pPr marL="342900" lvl="1" indent="-342900">
              <a:buClr>
                <a:srgbClr val="002060"/>
              </a:buClr>
              <a:buFont typeface="Wingdings" panose="05000000000000000000" pitchFamily="2" charset="2"/>
              <a:buChar char="§"/>
            </a:pPr>
            <a:r>
              <a:rPr lang="en-US" altLang="en-US" sz="1700" dirty="0"/>
              <a:t>In relational algebra:   </a:t>
            </a:r>
            <a:r>
              <a:rPr lang="en-US" altLang="en-US" sz="1700" i="1" dirty="0"/>
              <a:t>course </a:t>
            </a:r>
            <a:r>
              <a:rPr lang="en-US" altLang="en-US" sz="1700" b="1" dirty="0"/>
              <a:t>⟕</a:t>
            </a:r>
            <a:r>
              <a:rPr lang="en-US" altLang="en-US" sz="1700" dirty="0"/>
              <a:t> </a:t>
            </a:r>
            <a:r>
              <a:rPr lang="en-US" altLang="en-US" sz="1700" i="1" dirty="0" err="1"/>
              <a:t>prereq</a:t>
            </a:r>
            <a:endParaRPr lang="en-US" altLang="en-US" sz="1700" dirty="0"/>
          </a:p>
          <a:p>
            <a:pPr>
              <a:buNone/>
            </a:pPr>
            <a:endParaRPr lang="en-US" altLang="en-US" sz="1700" dirty="0"/>
          </a:p>
        </p:txBody>
      </p:sp>
      <p:pic>
        <p:nvPicPr>
          <p:cNvPr id="4" name="Picture 3"/>
          <p:cNvPicPr>
            <a:picLocks noChangeAspect="1"/>
          </p:cNvPicPr>
          <p:nvPr/>
        </p:nvPicPr>
        <p:blipFill>
          <a:blip r:embed="rId3"/>
          <a:stretch>
            <a:fillRect/>
          </a:stretch>
        </p:blipFill>
        <p:spPr>
          <a:xfrm>
            <a:off x="1901952" y="1802616"/>
            <a:ext cx="5316318" cy="1207126"/>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dirty="0"/>
              <a:t>Right Outer Join</a:t>
            </a:r>
            <a:endParaRPr lang="en-US" sz="2800" dirty="0">
              <a:ea typeface="+mj-ea"/>
            </a:endParaRPr>
          </a:p>
        </p:txBody>
      </p:sp>
      <p:sp>
        <p:nvSpPr>
          <p:cNvPr id="23555" name="Rectangle 3"/>
          <p:cNvSpPr>
            <a:spLocks noGrp="1" noChangeArrowheads="1"/>
          </p:cNvSpPr>
          <p:nvPr>
            <p:ph type="body" idx="1"/>
          </p:nvPr>
        </p:nvSpPr>
        <p:spPr>
          <a:xfrm>
            <a:off x="768350" y="1170533"/>
            <a:ext cx="7750843" cy="4876800"/>
          </a:xfrm>
        </p:spPr>
        <p:txBody>
          <a:bodyPr/>
          <a:lstStyle/>
          <a:p>
            <a:r>
              <a:rPr lang="en-US" altLang="en-US" sz="1700" i="1" dirty="0"/>
              <a:t>course</a:t>
            </a:r>
            <a:r>
              <a:rPr lang="en-US" altLang="en-US" sz="1700" b="1" dirty="0"/>
              <a:t> right outer join</a:t>
            </a:r>
            <a:r>
              <a:rPr lang="en-US" altLang="en-US" sz="1700" dirty="0"/>
              <a:t> </a:t>
            </a:r>
            <a:r>
              <a:rPr lang="en-US" altLang="en-US" sz="1700" i="1" dirty="0" err="1"/>
              <a:t>prereq</a:t>
            </a:r>
            <a:endParaRPr lang="en-US" altLang="en-US" sz="1700" dirty="0"/>
          </a:p>
          <a:p>
            <a:endParaRPr lang="en-US" altLang="en-US" sz="1700" dirty="0"/>
          </a:p>
          <a:p>
            <a:endParaRPr lang="en-US" altLang="en-US" sz="1700" dirty="0"/>
          </a:p>
          <a:p>
            <a:endParaRPr lang="en-US" altLang="en-US" sz="1700" dirty="0"/>
          </a:p>
          <a:p>
            <a:endParaRPr lang="en-US" altLang="en-US" sz="1700" dirty="0"/>
          </a:p>
          <a:p>
            <a:endParaRPr lang="en-US" altLang="en-US" sz="1700" dirty="0"/>
          </a:p>
          <a:p>
            <a:pPr marL="342900" lvl="1" indent="-342900">
              <a:buClr>
                <a:srgbClr val="002060"/>
              </a:buClr>
              <a:buFont typeface="Wingdings" panose="05000000000000000000" pitchFamily="2" charset="2"/>
              <a:buChar char="§"/>
            </a:pPr>
            <a:r>
              <a:rPr lang="en-US" altLang="en-US" sz="1700" dirty="0"/>
              <a:t>In relational algebra:   </a:t>
            </a:r>
            <a:r>
              <a:rPr lang="en-US" altLang="en-US" sz="1700" i="1" dirty="0"/>
              <a:t>course </a:t>
            </a:r>
            <a:r>
              <a:rPr lang="en-IN" sz="1700" b="1" dirty="0">
                <a:cs typeface="Times New Roman" panose="02020603050405020304" pitchFamily="18" charset="0"/>
              </a:rPr>
              <a:t>⟖</a:t>
            </a:r>
            <a:r>
              <a:rPr lang="en-IN" sz="1700" dirty="0"/>
              <a:t> </a:t>
            </a:r>
            <a:r>
              <a:rPr lang="en-US" altLang="en-US" sz="1700" i="1" dirty="0" err="1"/>
              <a:t>prereq</a:t>
            </a:r>
            <a:endParaRPr lang="en-US" altLang="en-US" sz="1700" dirty="0"/>
          </a:p>
          <a:p>
            <a:pPr>
              <a:buNone/>
            </a:pPr>
            <a:endParaRPr lang="en-US" altLang="en-US" sz="1700" dirty="0"/>
          </a:p>
        </p:txBody>
      </p:sp>
      <p:pic>
        <p:nvPicPr>
          <p:cNvPr id="4" name="Picture 3"/>
          <p:cNvPicPr>
            <a:picLocks noChangeAspect="1"/>
          </p:cNvPicPr>
          <p:nvPr/>
        </p:nvPicPr>
        <p:blipFill>
          <a:blip r:embed="rId3"/>
          <a:stretch>
            <a:fillRect/>
          </a:stretch>
        </p:blipFill>
        <p:spPr>
          <a:xfrm>
            <a:off x="1638343" y="1785905"/>
            <a:ext cx="5444073" cy="123613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sz="2800" dirty="0"/>
              <a:t>Full Outer Join</a:t>
            </a:r>
            <a:endParaRPr lang="en-US" sz="2800" dirty="0">
              <a:ea typeface="+mj-ea"/>
            </a:endParaRPr>
          </a:p>
        </p:txBody>
      </p:sp>
      <p:sp>
        <p:nvSpPr>
          <p:cNvPr id="23555" name="Rectangle 3"/>
          <p:cNvSpPr>
            <a:spLocks noGrp="1" noChangeArrowheads="1"/>
          </p:cNvSpPr>
          <p:nvPr>
            <p:ph type="body" idx="1"/>
          </p:nvPr>
        </p:nvSpPr>
        <p:spPr>
          <a:xfrm>
            <a:off x="768350" y="1170533"/>
            <a:ext cx="7750843" cy="4876800"/>
          </a:xfrm>
        </p:spPr>
        <p:txBody>
          <a:bodyPr/>
          <a:lstStyle/>
          <a:p>
            <a:r>
              <a:rPr lang="en-US" altLang="en-US" sz="1700" i="1" dirty="0"/>
              <a:t>course</a:t>
            </a:r>
            <a:r>
              <a:rPr lang="en-US" altLang="en-US" sz="1700" dirty="0"/>
              <a:t> </a:t>
            </a:r>
            <a:r>
              <a:rPr lang="en-US" altLang="en-US" sz="1700" b="1" dirty="0">
                <a:solidFill>
                  <a:srgbClr val="002060"/>
                </a:solidFill>
              </a:rPr>
              <a:t>natural full outer join</a:t>
            </a:r>
            <a:r>
              <a:rPr lang="en-US" altLang="en-US" sz="1700" dirty="0">
                <a:solidFill>
                  <a:srgbClr val="002060"/>
                </a:solidFill>
              </a:rPr>
              <a:t> </a:t>
            </a:r>
            <a:r>
              <a:rPr lang="en-US" altLang="en-US" sz="1700" i="1" dirty="0" err="1"/>
              <a:t>prereq</a:t>
            </a:r>
            <a:endParaRPr lang="en-US" altLang="en-US" sz="1700" i="1" dirty="0"/>
          </a:p>
          <a:p>
            <a:endParaRPr lang="en-US" altLang="en-US" sz="1700" dirty="0"/>
          </a:p>
          <a:p>
            <a:endParaRPr lang="en-US" altLang="en-US" sz="1700" dirty="0"/>
          </a:p>
          <a:p>
            <a:endParaRPr lang="en-US" altLang="en-US" sz="1700" dirty="0"/>
          </a:p>
          <a:p>
            <a:endParaRPr lang="en-US" altLang="en-US" sz="1700" dirty="0"/>
          </a:p>
          <a:p>
            <a:pPr>
              <a:buNone/>
            </a:pPr>
            <a:endParaRPr lang="en-US" altLang="en-US" sz="1700" dirty="0"/>
          </a:p>
          <a:p>
            <a:r>
              <a:rPr lang="en-US" altLang="en-US" sz="1700" dirty="0"/>
              <a:t>In relational algebra:   </a:t>
            </a:r>
            <a:r>
              <a:rPr lang="en-US" altLang="en-US" sz="1700" i="1" dirty="0"/>
              <a:t>course </a:t>
            </a:r>
            <a:r>
              <a:rPr lang="en-IN" sz="1700" b="1" dirty="0"/>
              <a:t>⟗</a:t>
            </a:r>
            <a:r>
              <a:rPr lang="en-US" altLang="en-US" sz="1700" dirty="0"/>
              <a:t> </a:t>
            </a:r>
            <a:r>
              <a:rPr lang="en-US" altLang="en-US" sz="1700" i="1" dirty="0" err="1"/>
              <a:t>prereq</a:t>
            </a:r>
            <a:endParaRPr lang="en-US" altLang="en-US" sz="1700" i="1" dirty="0"/>
          </a:p>
          <a:p>
            <a:endParaRPr lang="en-US" altLang="en-US" sz="1700" dirty="0"/>
          </a:p>
        </p:txBody>
      </p:sp>
      <p:pic>
        <p:nvPicPr>
          <p:cNvPr id="4" name="Picture 3"/>
          <p:cNvPicPr>
            <a:picLocks noChangeAspect="1"/>
          </p:cNvPicPr>
          <p:nvPr/>
        </p:nvPicPr>
        <p:blipFill>
          <a:blip r:embed="rId3"/>
          <a:stretch>
            <a:fillRect/>
          </a:stretch>
        </p:blipFill>
        <p:spPr>
          <a:xfrm>
            <a:off x="1710550" y="1698292"/>
            <a:ext cx="5046366" cy="1381276"/>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2"/>
          <p:cNvSpPr>
            <a:spLocks noGrp="1" noChangeArrowheads="1"/>
          </p:cNvSpPr>
          <p:nvPr>
            <p:ph type="title"/>
          </p:nvPr>
        </p:nvSpPr>
        <p:spPr/>
        <p:txBody>
          <a:bodyPr/>
          <a:lstStyle/>
          <a:p>
            <a:pPr>
              <a:defRPr/>
            </a:pPr>
            <a:r>
              <a:rPr lang="en-US" sz="2800" dirty="0">
                <a:ea typeface="+mj-ea"/>
              </a:rPr>
              <a:t>Joined Types and Conditions</a:t>
            </a:r>
          </a:p>
        </p:txBody>
      </p:sp>
      <p:sp>
        <p:nvSpPr>
          <p:cNvPr id="31747" name="Rectangle 3"/>
          <p:cNvSpPr>
            <a:spLocks noGrp="1" noChangeArrowheads="1"/>
          </p:cNvSpPr>
          <p:nvPr>
            <p:ph type="body" idx="1"/>
          </p:nvPr>
        </p:nvSpPr>
        <p:spPr>
          <a:xfrm>
            <a:off x="768351" y="1106488"/>
            <a:ext cx="7436865" cy="2246312"/>
          </a:xfrm>
        </p:spPr>
        <p:txBody>
          <a:bodyPr/>
          <a:lstStyle/>
          <a:p>
            <a:r>
              <a:rPr lang="en-US" altLang="en-US" sz="1700" b="1" dirty="0">
                <a:solidFill>
                  <a:srgbClr val="002060"/>
                </a:solidFill>
              </a:rPr>
              <a:t>Join operations</a:t>
            </a:r>
            <a:r>
              <a:rPr lang="en-US" altLang="en-US" sz="1700" dirty="0">
                <a:solidFill>
                  <a:srgbClr val="002060"/>
                </a:solidFill>
              </a:rPr>
              <a:t> </a:t>
            </a:r>
            <a:r>
              <a:rPr lang="en-US" altLang="en-US" sz="1700" dirty="0"/>
              <a:t>take two relations and return as a result another relation.</a:t>
            </a:r>
          </a:p>
          <a:p>
            <a:r>
              <a:rPr lang="en-US" altLang="en-US" sz="1700" dirty="0"/>
              <a:t>These additional operations are typically used as subquery expressions in the </a:t>
            </a:r>
            <a:r>
              <a:rPr lang="en-US" altLang="en-US" sz="1700" b="1" dirty="0"/>
              <a:t>from </a:t>
            </a:r>
            <a:r>
              <a:rPr lang="en-US" altLang="en-US" sz="1700" dirty="0"/>
              <a:t>clause</a:t>
            </a:r>
          </a:p>
          <a:p>
            <a:r>
              <a:rPr lang="en-US" altLang="en-US" sz="1700" b="1" dirty="0">
                <a:solidFill>
                  <a:srgbClr val="002060"/>
                </a:solidFill>
              </a:rPr>
              <a:t>Join condition</a:t>
            </a:r>
            <a:r>
              <a:rPr lang="en-US" altLang="en-US" sz="1700" dirty="0">
                <a:solidFill>
                  <a:srgbClr val="002060"/>
                </a:solidFill>
              </a:rPr>
              <a:t> </a:t>
            </a:r>
            <a:r>
              <a:rPr lang="en-US" altLang="en-US" sz="1700" dirty="0"/>
              <a:t>– defines which tuples in the two relations match.</a:t>
            </a:r>
          </a:p>
          <a:p>
            <a:r>
              <a:rPr lang="en-US" altLang="en-US" sz="1700" b="1" dirty="0">
                <a:solidFill>
                  <a:srgbClr val="002060"/>
                </a:solidFill>
              </a:rPr>
              <a:t>Join type</a:t>
            </a:r>
            <a:r>
              <a:rPr lang="en-US" altLang="en-US" sz="1700" dirty="0">
                <a:solidFill>
                  <a:srgbClr val="002060"/>
                </a:solidFill>
              </a:rPr>
              <a:t> </a:t>
            </a:r>
            <a:r>
              <a:rPr lang="en-US" altLang="en-US" sz="1700" dirty="0"/>
              <a:t>– defines how tuples in each relation that do not match any tuple in the other relation (based on the join condition) are treated.</a:t>
            </a:r>
          </a:p>
        </p:txBody>
      </p:sp>
      <p:pic>
        <p:nvPicPr>
          <p:cNvPr id="1026" name="Picture 2" descr="C:\Users\as668\Desktop\4_07.jpg"/>
          <p:cNvPicPr>
            <a:picLocks noChangeAspect="1" noChangeArrowheads="1"/>
          </p:cNvPicPr>
          <p:nvPr/>
        </p:nvPicPr>
        <p:blipFill>
          <a:blip r:embed="rId3"/>
          <a:srcRect/>
          <a:stretch>
            <a:fillRect/>
          </a:stretch>
        </p:blipFill>
        <p:spPr bwMode="auto">
          <a:xfrm>
            <a:off x="1606335" y="3438144"/>
            <a:ext cx="4840315" cy="1366784"/>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altLang="en-US" sz="2800" dirty="0">
                <a:effectLst>
                  <a:outerShdw blurRad="38100" dist="38100" dir="2700000" algn="tl">
                    <a:srgbClr val="C0C0C0"/>
                  </a:outerShdw>
                </a:effectLst>
              </a:rPr>
              <a:t>Joined Relations – Examples</a:t>
            </a:r>
            <a:endParaRPr lang="en-US" sz="2800" dirty="0">
              <a:ea typeface="+mj-ea"/>
            </a:endParaRPr>
          </a:p>
        </p:txBody>
      </p:sp>
      <p:sp>
        <p:nvSpPr>
          <p:cNvPr id="23555" name="Rectangle 3"/>
          <p:cNvSpPr>
            <a:spLocks noGrp="1" noChangeArrowheads="1"/>
          </p:cNvSpPr>
          <p:nvPr>
            <p:ph type="body" idx="1"/>
          </p:nvPr>
        </p:nvSpPr>
        <p:spPr>
          <a:xfrm>
            <a:off x="768350" y="1170533"/>
            <a:ext cx="7750843" cy="4876800"/>
          </a:xfrm>
        </p:spPr>
        <p:txBody>
          <a:bodyPr/>
          <a:lstStyle/>
          <a:p>
            <a:r>
              <a:rPr lang="en-US" altLang="en-US" sz="1700" i="1" dirty="0"/>
              <a:t>course</a:t>
            </a:r>
            <a:r>
              <a:rPr lang="en-US" altLang="en-US" sz="1700" b="1" dirty="0"/>
              <a:t> right outer join </a:t>
            </a:r>
            <a:r>
              <a:rPr lang="en-US" altLang="en-US" sz="1700" i="1" dirty="0" err="1"/>
              <a:t>prereq</a:t>
            </a:r>
            <a:endParaRPr lang="en-US" altLang="en-US" sz="1700" b="1" dirty="0"/>
          </a:p>
          <a:p>
            <a:endParaRPr lang="en-US" altLang="en-US" sz="1700" dirty="0"/>
          </a:p>
          <a:p>
            <a:endParaRPr lang="en-US" altLang="en-US" sz="1700" dirty="0"/>
          </a:p>
          <a:p>
            <a:endParaRPr lang="en-US" altLang="en-US" sz="1700" dirty="0"/>
          </a:p>
          <a:p>
            <a:pPr>
              <a:buNone/>
            </a:pPr>
            <a:endParaRPr lang="en-US" altLang="en-US" sz="1700" dirty="0"/>
          </a:p>
          <a:p>
            <a:r>
              <a:rPr lang="en-US" altLang="en-US" sz="1700" i="1" dirty="0"/>
              <a:t>course</a:t>
            </a:r>
            <a:r>
              <a:rPr lang="en-US" altLang="en-US" sz="1700" b="1" dirty="0"/>
              <a:t> full outer join </a:t>
            </a:r>
            <a:r>
              <a:rPr lang="en-US" altLang="en-US" sz="1700" i="1" dirty="0" err="1"/>
              <a:t>prereq</a:t>
            </a:r>
            <a:r>
              <a:rPr lang="en-US" altLang="en-US" sz="1700" i="1" dirty="0"/>
              <a:t> </a:t>
            </a:r>
            <a:r>
              <a:rPr lang="en-US" altLang="en-US" sz="1700" b="1" dirty="0"/>
              <a:t>using </a:t>
            </a:r>
            <a:r>
              <a:rPr lang="en-US" altLang="en-US" sz="1700" dirty="0"/>
              <a:t>(</a:t>
            </a:r>
            <a:r>
              <a:rPr lang="en-US" altLang="en-US" sz="1700" i="1" dirty="0" err="1"/>
              <a:t>course_id</a:t>
            </a:r>
            <a:r>
              <a:rPr lang="en-US" altLang="en-US" sz="1700" dirty="0"/>
              <a:t>)</a:t>
            </a:r>
          </a:p>
          <a:p>
            <a:endParaRPr lang="en-US" altLang="en-US" sz="1700" dirty="0"/>
          </a:p>
          <a:p>
            <a:endParaRPr lang="en-US" altLang="en-US" sz="1700" dirty="0"/>
          </a:p>
          <a:p>
            <a:endParaRPr lang="en-US" altLang="en-US" sz="1700" dirty="0"/>
          </a:p>
        </p:txBody>
      </p:sp>
      <p:pic>
        <p:nvPicPr>
          <p:cNvPr id="4" name="Picture 3"/>
          <p:cNvPicPr>
            <a:picLocks noChangeAspect="1"/>
          </p:cNvPicPr>
          <p:nvPr/>
        </p:nvPicPr>
        <p:blipFill>
          <a:blip r:embed="rId3"/>
          <a:stretch>
            <a:fillRect/>
          </a:stretch>
        </p:blipFill>
        <p:spPr>
          <a:xfrm>
            <a:off x="2499360" y="1653927"/>
            <a:ext cx="4739672" cy="1135162"/>
          </a:xfrm>
          <a:prstGeom prst="rect">
            <a:avLst/>
          </a:prstGeom>
        </p:spPr>
      </p:pic>
      <p:pic>
        <p:nvPicPr>
          <p:cNvPr id="5" name="Picture 4"/>
          <p:cNvPicPr>
            <a:picLocks noChangeAspect="1"/>
          </p:cNvPicPr>
          <p:nvPr/>
        </p:nvPicPr>
        <p:blipFill>
          <a:blip r:embed="rId4"/>
          <a:stretch>
            <a:fillRect/>
          </a:stretch>
        </p:blipFill>
        <p:spPr>
          <a:xfrm>
            <a:off x="2584704" y="3448857"/>
            <a:ext cx="4464092" cy="1289318"/>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altLang="en-US" sz="2800" dirty="0">
                <a:effectLst>
                  <a:outerShdw blurRad="38100" dist="38100" dir="2700000" algn="tl">
                    <a:srgbClr val="C0C0C0"/>
                  </a:outerShdw>
                </a:effectLst>
              </a:rPr>
              <a:t>Joined Relations – Examples </a:t>
            </a:r>
            <a:endParaRPr lang="en-US" sz="2800" dirty="0">
              <a:ea typeface="+mj-ea"/>
            </a:endParaRPr>
          </a:p>
        </p:txBody>
      </p:sp>
      <p:sp>
        <p:nvSpPr>
          <p:cNvPr id="23555" name="Rectangle 3"/>
          <p:cNvSpPr>
            <a:spLocks noGrp="1" noChangeArrowheads="1"/>
          </p:cNvSpPr>
          <p:nvPr>
            <p:ph type="body" idx="1"/>
          </p:nvPr>
        </p:nvSpPr>
        <p:spPr>
          <a:xfrm>
            <a:off x="768350" y="1170533"/>
            <a:ext cx="7750843" cy="4876800"/>
          </a:xfrm>
        </p:spPr>
        <p:txBody>
          <a:bodyPr/>
          <a:lstStyle/>
          <a:p>
            <a:r>
              <a:rPr lang="en-US" altLang="en-US" sz="1700" i="1" dirty="0"/>
              <a:t>course </a:t>
            </a:r>
            <a:r>
              <a:rPr lang="en-US" altLang="en-US" sz="1700" b="1" dirty="0"/>
              <a:t>inner join </a:t>
            </a:r>
            <a:r>
              <a:rPr lang="en-US" altLang="en-US" sz="1700" i="1" dirty="0" err="1"/>
              <a:t>prereq</a:t>
            </a:r>
            <a:r>
              <a:rPr lang="en-US" altLang="en-US" sz="1700" i="1" dirty="0"/>
              <a:t> </a:t>
            </a:r>
            <a:r>
              <a:rPr lang="en-US" altLang="en-US" sz="1700" b="1" dirty="0"/>
              <a:t>on</a:t>
            </a:r>
            <a:br>
              <a:rPr lang="en-US" altLang="en-US" sz="1700" b="1" dirty="0"/>
            </a:br>
            <a:r>
              <a:rPr lang="en-US" altLang="en-US" sz="1700" i="1" dirty="0" err="1"/>
              <a:t>course.course_id</a:t>
            </a:r>
            <a:r>
              <a:rPr lang="en-US" altLang="en-US" sz="1700" i="1" dirty="0"/>
              <a:t> = </a:t>
            </a:r>
            <a:r>
              <a:rPr lang="en-US" altLang="en-US" sz="1700" i="1" dirty="0" err="1"/>
              <a:t>prereq.course_id</a:t>
            </a:r>
            <a:endParaRPr lang="en-US" altLang="en-US" sz="1700" i="1" dirty="0"/>
          </a:p>
          <a:p>
            <a:endParaRPr lang="en-US" altLang="en-US" sz="1700" dirty="0"/>
          </a:p>
          <a:p>
            <a:endParaRPr lang="en-US" altLang="en-US" sz="1700" dirty="0"/>
          </a:p>
          <a:p>
            <a:pPr>
              <a:buNone/>
            </a:pPr>
            <a:endParaRPr lang="en-US" altLang="en-US" sz="1700" dirty="0"/>
          </a:p>
          <a:p>
            <a:r>
              <a:rPr lang="en-US" altLang="en-US" sz="1700" dirty="0"/>
              <a:t>What is the difference between the above, and a natural join? </a:t>
            </a:r>
          </a:p>
          <a:p>
            <a:r>
              <a:rPr lang="en-US" altLang="en-US" sz="1700" i="1" dirty="0"/>
              <a:t>course </a:t>
            </a:r>
            <a:r>
              <a:rPr lang="en-US" altLang="en-US" sz="1700" b="1" dirty="0"/>
              <a:t>left outer join</a:t>
            </a:r>
            <a:r>
              <a:rPr lang="en-US" altLang="en-US" sz="1700" i="1" dirty="0"/>
              <a:t> </a:t>
            </a:r>
            <a:r>
              <a:rPr lang="en-US" altLang="en-US" sz="1700" i="1" dirty="0" err="1"/>
              <a:t>prereq</a:t>
            </a:r>
            <a:r>
              <a:rPr lang="en-US" altLang="en-US" sz="1700" i="1" dirty="0"/>
              <a:t> </a:t>
            </a:r>
            <a:r>
              <a:rPr lang="en-US" altLang="en-US" sz="1700" b="1" dirty="0"/>
              <a:t>on</a:t>
            </a:r>
            <a:br>
              <a:rPr lang="en-US" altLang="en-US" sz="1700" i="1" dirty="0"/>
            </a:br>
            <a:r>
              <a:rPr lang="en-US" altLang="en-US" sz="1700" i="1" dirty="0" err="1"/>
              <a:t>course.course_id</a:t>
            </a:r>
            <a:r>
              <a:rPr lang="en-US" altLang="en-US" sz="1700" i="1" dirty="0"/>
              <a:t> = </a:t>
            </a:r>
            <a:r>
              <a:rPr lang="en-US" altLang="en-US" sz="1700" i="1" dirty="0" err="1"/>
              <a:t>prereq.course_id</a:t>
            </a:r>
            <a:endParaRPr lang="en-US" altLang="en-US" sz="1700" i="1" dirty="0"/>
          </a:p>
          <a:p>
            <a:pPr>
              <a:buNone/>
            </a:pPr>
            <a:r>
              <a:rPr lang="en-US" altLang="en-US" sz="1700" dirty="0"/>
              <a:t> </a:t>
            </a:r>
          </a:p>
        </p:txBody>
      </p:sp>
      <p:pic>
        <p:nvPicPr>
          <p:cNvPr id="5" name="Picture 4"/>
          <p:cNvPicPr>
            <a:picLocks noChangeAspect="1"/>
          </p:cNvPicPr>
          <p:nvPr/>
        </p:nvPicPr>
        <p:blipFill>
          <a:blip r:embed="rId3"/>
          <a:stretch>
            <a:fillRect/>
          </a:stretch>
        </p:blipFill>
        <p:spPr>
          <a:xfrm>
            <a:off x="2034062" y="1922405"/>
            <a:ext cx="5524216" cy="828990"/>
          </a:xfrm>
          <a:prstGeom prst="rect">
            <a:avLst/>
          </a:prstGeom>
        </p:spPr>
      </p:pic>
      <p:pic>
        <p:nvPicPr>
          <p:cNvPr id="6" name="Picture 5"/>
          <p:cNvPicPr>
            <a:picLocks noChangeAspect="1"/>
          </p:cNvPicPr>
          <p:nvPr/>
        </p:nvPicPr>
        <p:blipFill>
          <a:blip r:embed="rId4"/>
          <a:stretch>
            <a:fillRect/>
          </a:stretch>
        </p:blipFill>
        <p:spPr>
          <a:xfrm>
            <a:off x="2133600" y="4093625"/>
            <a:ext cx="5483156" cy="102853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defRPr/>
            </a:pPr>
            <a:r>
              <a:rPr lang="en-US" altLang="en-US" sz="2800" dirty="0">
                <a:effectLst>
                  <a:outerShdw blurRad="38100" dist="38100" dir="2700000" algn="tl">
                    <a:srgbClr val="C0C0C0"/>
                  </a:outerShdw>
                </a:effectLst>
              </a:rPr>
              <a:t>Joined Relations – Examples</a:t>
            </a:r>
            <a:endParaRPr lang="en-US" sz="2800" dirty="0">
              <a:ea typeface="+mj-ea"/>
            </a:endParaRPr>
          </a:p>
        </p:txBody>
      </p:sp>
      <p:sp>
        <p:nvSpPr>
          <p:cNvPr id="23555" name="Rectangle 3"/>
          <p:cNvSpPr>
            <a:spLocks noGrp="1" noChangeArrowheads="1"/>
          </p:cNvSpPr>
          <p:nvPr>
            <p:ph type="body" idx="1"/>
          </p:nvPr>
        </p:nvSpPr>
        <p:spPr>
          <a:xfrm>
            <a:off x="768350" y="1170533"/>
            <a:ext cx="7750843" cy="4876800"/>
          </a:xfrm>
        </p:spPr>
        <p:txBody>
          <a:bodyPr/>
          <a:lstStyle/>
          <a:p>
            <a:r>
              <a:rPr lang="en-US" altLang="en-US" sz="1700" i="1" dirty="0"/>
              <a:t>course</a:t>
            </a:r>
            <a:r>
              <a:rPr lang="en-US" altLang="en-US" sz="1700" b="1" dirty="0"/>
              <a:t> natural right outer join </a:t>
            </a:r>
            <a:r>
              <a:rPr lang="en-US" altLang="en-US" sz="1700" i="1" dirty="0" err="1"/>
              <a:t>prereq</a:t>
            </a:r>
            <a:endParaRPr lang="en-US" altLang="en-US" sz="1700" b="1" dirty="0"/>
          </a:p>
          <a:p>
            <a:endParaRPr lang="en-US" altLang="en-US" sz="1700" dirty="0"/>
          </a:p>
          <a:p>
            <a:endParaRPr lang="en-US" altLang="en-US" sz="1700" dirty="0"/>
          </a:p>
          <a:p>
            <a:endParaRPr lang="en-US" altLang="en-US" sz="1700" dirty="0"/>
          </a:p>
          <a:p>
            <a:pPr>
              <a:buNone/>
            </a:pPr>
            <a:endParaRPr lang="en-US" altLang="en-US" sz="1700" dirty="0"/>
          </a:p>
          <a:p>
            <a:r>
              <a:rPr lang="en-US" altLang="en-US" sz="1700" i="1" dirty="0"/>
              <a:t>course</a:t>
            </a:r>
            <a:r>
              <a:rPr lang="en-US" altLang="en-US" sz="1700" b="1" dirty="0"/>
              <a:t> full outer join </a:t>
            </a:r>
            <a:r>
              <a:rPr lang="en-US" altLang="en-US" sz="1700" i="1" dirty="0" err="1"/>
              <a:t>prereq</a:t>
            </a:r>
            <a:r>
              <a:rPr lang="en-US" altLang="en-US" sz="1700" i="1" dirty="0"/>
              <a:t> </a:t>
            </a:r>
            <a:r>
              <a:rPr lang="en-US" altLang="en-US" sz="1700" b="1" dirty="0"/>
              <a:t>using </a:t>
            </a:r>
            <a:r>
              <a:rPr lang="en-US" altLang="en-US" sz="1700" dirty="0"/>
              <a:t>(</a:t>
            </a:r>
            <a:r>
              <a:rPr lang="en-US" altLang="en-US" sz="1700" i="1" dirty="0" err="1"/>
              <a:t>course_id</a:t>
            </a:r>
            <a:r>
              <a:rPr lang="en-US" altLang="en-US" sz="1700" dirty="0"/>
              <a:t>)</a:t>
            </a:r>
          </a:p>
          <a:p>
            <a:endParaRPr lang="en-US" altLang="en-US" sz="1700" dirty="0"/>
          </a:p>
        </p:txBody>
      </p:sp>
      <p:pic>
        <p:nvPicPr>
          <p:cNvPr id="4" name="Picture 3"/>
          <p:cNvPicPr>
            <a:picLocks noChangeAspect="1"/>
          </p:cNvPicPr>
          <p:nvPr/>
        </p:nvPicPr>
        <p:blipFill>
          <a:blip r:embed="rId3"/>
          <a:stretch>
            <a:fillRect/>
          </a:stretch>
        </p:blipFill>
        <p:spPr>
          <a:xfrm>
            <a:off x="2462784" y="1656430"/>
            <a:ext cx="4761572" cy="1140408"/>
          </a:xfrm>
          <a:prstGeom prst="rect">
            <a:avLst/>
          </a:prstGeom>
        </p:spPr>
      </p:pic>
      <p:pic>
        <p:nvPicPr>
          <p:cNvPr id="5" name="Picture 4"/>
          <p:cNvPicPr>
            <a:picLocks noChangeAspect="1"/>
          </p:cNvPicPr>
          <p:nvPr/>
        </p:nvPicPr>
        <p:blipFill>
          <a:blip r:embed="rId4"/>
          <a:stretch>
            <a:fillRect/>
          </a:stretch>
        </p:blipFill>
        <p:spPr>
          <a:xfrm>
            <a:off x="2584704" y="3533026"/>
            <a:ext cx="4531990" cy="130892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A399C-68B5-264A-C792-225F110ECF57}"/>
              </a:ext>
            </a:extLst>
          </p:cNvPr>
          <p:cNvSpPr>
            <a:spLocks noGrp="1"/>
          </p:cNvSpPr>
          <p:nvPr>
            <p:ph type="title"/>
          </p:nvPr>
        </p:nvSpPr>
        <p:spPr/>
        <p:txBody>
          <a:bodyPr/>
          <a:lstStyle/>
          <a:p>
            <a:r>
              <a:rPr lang="en-US" dirty="0"/>
              <a:t>Inner Join/Natural Join</a:t>
            </a:r>
          </a:p>
        </p:txBody>
      </p:sp>
      <p:sp>
        <p:nvSpPr>
          <p:cNvPr id="3" name="Content Placeholder 2">
            <a:extLst>
              <a:ext uri="{FF2B5EF4-FFF2-40B4-BE49-F238E27FC236}">
                <a16:creationId xmlns:a16="http://schemas.microsoft.com/office/drawing/2014/main" id="{523FB0AF-99E0-C987-DE11-07423D3B76C6}"/>
              </a:ext>
            </a:extLst>
          </p:cNvPr>
          <p:cNvSpPr>
            <a:spLocks noGrp="1"/>
          </p:cNvSpPr>
          <p:nvPr>
            <p:ph idx="1"/>
          </p:nvPr>
        </p:nvSpPr>
        <p:spPr/>
        <p:txBody>
          <a:bodyPr/>
          <a:lstStyle/>
          <a:p>
            <a:r>
              <a:rPr lang="en-US" sz="1800" b="1" i="0" u="none" strike="noStrike" baseline="0" dirty="0">
                <a:solidFill>
                  <a:srgbClr val="2E2B1F"/>
                </a:solidFill>
                <a:latin typeface="Calibri" panose="020F0502020204030204" pitchFamily="34" charset="0"/>
              </a:rPr>
              <a:t>Inner Join/Natural Join </a:t>
            </a:r>
            <a:r>
              <a:rPr lang="en-US" sz="1800" b="0" i="0" u="none" strike="noStrike" baseline="0" dirty="0">
                <a:solidFill>
                  <a:srgbClr val="2E2B1F"/>
                </a:solidFill>
                <a:latin typeface="Calibri" panose="020F0502020204030204" pitchFamily="34" charset="0"/>
              </a:rPr>
              <a:t>produces only the set of records that match in both Table A and Table B </a:t>
            </a:r>
          </a:p>
          <a:p>
            <a:r>
              <a:rPr lang="en-US" sz="1800" b="0" i="0" u="none" strike="noStrike" baseline="0" dirty="0">
                <a:solidFill>
                  <a:srgbClr val="2E2B1F"/>
                </a:solidFill>
                <a:latin typeface="Calibri" panose="020F0502020204030204" pitchFamily="34" charset="0"/>
              </a:rPr>
              <a:t>Most commonly used, best understood join </a:t>
            </a:r>
          </a:p>
          <a:p>
            <a:endParaRPr lang="en-US" dirty="0"/>
          </a:p>
        </p:txBody>
      </p:sp>
      <p:pic>
        <p:nvPicPr>
          <p:cNvPr id="5" name="Picture 4">
            <a:extLst>
              <a:ext uri="{FF2B5EF4-FFF2-40B4-BE49-F238E27FC236}">
                <a16:creationId xmlns:a16="http://schemas.microsoft.com/office/drawing/2014/main" id="{1222E45B-0ED8-B78A-CD9F-2A285F02D8B6}"/>
              </a:ext>
            </a:extLst>
          </p:cNvPr>
          <p:cNvPicPr>
            <a:picLocks noChangeAspect="1"/>
          </p:cNvPicPr>
          <p:nvPr/>
        </p:nvPicPr>
        <p:blipFill>
          <a:blip r:embed="rId3"/>
          <a:stretch>
            <a:fillRect/>
          </a:stretch>
        </p:blipFill>
        <p:spPr>
          <a:xfrm>
            <a:off x="2128837" y="2682875"/>
            <a:ext cx="4886325" cy="3314700"/>
          </a:xfrm>
          <a:prstGeom prst="rect">
            <a:avLst/>
          </a:prstGeom>
        </p:spPr>
      </p:pic>
    </p:spTree>
    <p:extLst>
      <p:ext uri="{BB962C8B-B14F-4D97-AF65-F5344CB8AC3E}">
        <p14:creationId xmlns:p14="http://schemas.microsoft.com/office/powerpoint/2010/main" val="3433961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a:extLst>
              <a:ext uri="{FF2B5EF4-FFF2-40B4-BE49-F238E27FC236}">
                <a16:creationId xmlns:a16="http://schemas.microsoft.com/office/drawing/2014/main" id="{304A5EB7-AEFC-2425-40F6-25D1F8ACBFBD}"/>
              </a:ext>
            </a:extLst>
          </p:cNvPr>
          <p:cNvSpPr>
            <a:spLocks noGrp="1" noChangeArrowheads="1"/>
          </p:cNvSpPr>
          <p:nvPr>
            <p:ph type="title"/>
          </p:nvPr>
        </p:nvSpPr>
        <p:spPr/>
        <p:txBody>
          <a:bodyPr/>
          <a:lstStyle/>
          <a:p>
            <a:pPr eaLnBrk="1" hangingPunct="1"/>
            <a:r>
              <a:rPr lang="en-US" altLang="en-US"/>
              <a:t>Creating Natural Joins</a:t>
            </a:r>
          </a:p>
        </p:txBody>
      </p:sp>
      <p:sp>
        <p:nvSpPr>
          <p:cNvPr id="21507" name="Rectangle 5">
            <a:extLst>
              <a:ext uri="{FF2B5EF4-FFF2-40B4-BE49-F238E27FC236}">
                <a16:creationId xmlns:a16="http://schemas.microsoft.com/office/drawing/2014/main" id="{97707EB2-C386-1EDB-F5A0-4273F4D53536}"/>
              </a:ext>
            </a:extLst>
          </p:cNvPr>
          <p:cNvSpPr>
            <a:spLocks noGrp="1" noChangeArrowheads="1"/>
          </p:cNvSpPr>
          <p:nvPr>
            <p:ph type="body" idx="1"/>
          </p:nvPr>
        </p:nvSpPr>
        <p:spPr>
          <a:xfrm>
            <a:off x="609600" y="1449388"/>
            <a:ext cx="7918450" cy="2168525"/>
          </a:xfrm>
        </p:spPr>
        <p:txBody>
          <a:bodyPr/>
          <a:lstStyle/>
          <a:p>
            <a:pPr lvl="1" eaLnBrk="1" hangingPunct="1"/>
            <a:r>
              <a:rPr lang="en-US" altLang="en-US"/>
              <a:t>The </a:t>
            </a:r>
            <a:r>
              <a:rPr lang="en-US" altLang="en-US">
                <a:latin typeface="Courier New" panose="02070309020205020404" pitchFamily="49" charset="0"/>
              </a:rPr>
              <a:t>NATURAL</a:t>
            </a:r>
            <a:r>
              <a:rPr lang="en-US" altLang="en-US"/>
              <a:t> </a:t>
            </a:r>
            <a:r>
              <a:rPr lang="en-US" altLang="en-US">
                <a:latin typeface="Courier New" panose="02070309020205020404" pitchFamily="49" charset="0"/>
              </a:rPr>
              <a:t>JOIN</a:t>
            </a:r>
            <a:r>
              <a:rPr lang="en-US" altLang="en-US"/>
              <a:t> clause is based on all columns in the two tables that have the same name.</a:t>
            </a:r>
          </a:p>
          <a:p>
            <a:pPr lvl="1" eaLnBrk="1" hangingPunct="1"/>
            <a:r>
              <a:rPr lang="en-US" altLang="en-US"/>
              <a:t>It selects rows from the two tables that have equal values in all matched columns.</a:t>
            </a:r>
          </a:p>
          <a:p>
            <a:pPr lvl="1" eaLnBrk="1" hangingPunct="1"/>
            <a:r>
              <a:rPr lang="en-US" altLang="en-US"/>
              <a:t>If the columns having the same names have different data types, an error is returned.</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154E8-4615-8FBD-173E-C99508F09E9E}"/>
              </a:ext>
            </a:extLst>
          </p:cNvPr>
          <p:cNvSpPr>
            <a:spLocks noGrp="1"/>
          </p:cNvSpPr>
          <p:nvPr>
            <p:ph type="title"/>
          </p:nvPr>
        </p:nvSpPr>
        <p:spPr/>
        <p:txBody>
          <a:bodyPr/>
          <a:lstStyle/>
          <a:p>
            <a:r>
              <a:rPr lang="en-US" dirty="0"/>
              <a:t>Sample Tables</a:t>
            </a:r>
          </a:p>
        </p:txBody>
      </p:sp>
      <p:sp>
        <p:nvSpPr>
          <p:cNvPr id="3" name="Content Placeholder 2">
            <a:extLst>
              <a:ext uri="{FF2B5EF4-FFF2-40B4-BE49-F238E27FC236}">
                <a16:creationId xmlns:a16="http://schemas.microsoft.com/office/drawing/2014/main" id="{37C3CC0B-ECFD-51F6-6000-88D36A57DDC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DB4B9F0-D0EA-3245-E6DE-CD6769BD8E0D}"/>
              </a:ext>
            </a:extLst>
          </p:cNvPr>
          <p:cNvPicPr>
            <a:picLocks noChangeAspect="1"/>
          </p:cNvPicPr>
          <p:nvPr/>
        </p:nvPicPr>
        <p:blipFill>
          <a:blip r:embed="rId2"/>
          <a:stretch>
            <a:fillRect/>
          </a:stretch>
        </p:blipFill>
        <p:spPr>
          <a:xfrm>
            <a:off x="328612" y="1057275"/>
            <a:ext cx="8486775" cy="4743450"/>
          </a:xfrm>
          <a:prstGeom prst="rect">
            <a:avLst/>
          </a:prstGeom>
        </p:spPr>
      </p:pic>
    </p:spTree>
    <p:extLst>
      <p:ext uri="{BB962C8B-B14F-4D97-AF65-F5344CB8AC3E}">
        <p14:creationId xmlns:p14="http://schemas.microsoft.com/office/powerpoint/2010/main" val="979820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7F93D-C43D-E465-8B43-62235280E1CC}"/>
              </a:ext>
            </a:extLst>
          </p:cNvPr>
          <p:cNvSpPr>
            <a:spLocks noGrp="1"/>
          </p:cNvSpPr>
          <p:nvPr>
            <p:ph type="title"/>
          </p:nvPr>
        </p:nvSpPr>
        <p:spPr/>
        <p:txBody>
          <a:bodyPr/>
          <a:lstStyle/>
          <a:p>
            <a:r>
              <a:rPr lang="en-US" dirty="0"/>
              <a:t>Inner Join</a:t>
            </a:r>
          </a:p>
        </p:txBody>
      </p:sp>
      <p:sp>
        <p:nvSpPr>
          <p:cNvPr id="3" name="Content Placeholder 2">
            <a:extLst>
              <a:ext uri="{FF2B5EF4-FFF2-40B4-BE49-F238E27FC236}">
                <a16:creationId xmlns:a16="http://schemas.microsoft.com/office/drawing/2014/main" id="{B0C1CB86-43B9-EA79-7173-C53FEB1FA1B8}"/>
              </a:ext>
            </a:extLst>
          </p:cNvPr>
          <p:cNvSpPr>
            <a:spLocks noGrp="1"/>
          </p:cNvSpPr>
          <p:nvPr>
            <p:ph idx="1"/>
          </p:nvPr>
        </p:nvSpPr>
        <p:spPr/>
        <p:txBody>
          <a:bodyPr/>
          <a:lstStyle/>
          <a:p>
            <a:pPr algn="l"/>
            <a:endParaRPr lang="en-US" sz="1800" b="0" i="0" u="none" strike="noStrike" baseline="0" dirty="0">
              <a:solidFill>
                <a:srgbClr val="000000"/>
              </a:solidFill>
              <a:latin typeface="Calibri" panose="020F0502020204030204" pitchFamily="34" charset="0"/>
            </a:endParaRPr>
          </a:p>
          <a:p>
            <a:r>
              <a:rPr lang="en-US" sz="1800" b="0" i="0" u="none" strike="noStrike" baseline="0" dirty="0">
                <a:solidFill>
                  <a:srgbClr val="2E2B1F"/>
                </a:solidFill>
                <a:latin typeface="Calibri" panose="020F0502020204030204" pitchFamily="34" charset="0"/>
              </a:rPr>
              <a:t>SELECT * FROM </a:t>
            </a:r>
            <a:r>
              <a:rPr lang="en-US" sz="1800" b="0" i="0" u="none" strike="noStrike" baseline="0" dirty="0" err="1">
                <a:solidFill>
                  <a:srgbClr val="2E2B1F"/>
                </a:solidFill>
                <a:latin typeface="Calibri" panose="020F0502020204030204" pitchFamily="34" charset="0"/>
              </a:rPr>
              <a:t>TableA</a:t>
            </a:r>
            <a:r>
              <a:rPr lang="en-US" sz="1800" b="0" i="0" u="none" strike="noStrike" baseline="0" dirty="0">
                <a:solidFill>
                  <a:srgbClr val="2E2B1F"/>
                </a:solidFill>
                <a:latin typeface="Calibri" panose="020F0502020204030204" pitchFamily="34" charset="0"/>
              </a:rPr>
              <a:t> </a:t>
            </a:r>
            <a:r>
              <a:rPr lang="en-US" sz="1800" b="1" i="0" u="none" strike="noStrike" baseline="0" dirty="0">
                <a:solidFill>
                  <a:srgbClr val="2E2B1F"/>
                </a:solidFill>
                <a:latin typeface="Calibri" panose="020F0502020204030204" pitchFamily="34" charset="0"/>
              </a:rPr>
              <a:t>INNER JOIN </a:t>
            </a:r>
            <a:r>
              <a:rPr lang="en-US" sz="1800" b="0" i="0" u="none" strike="noStrike" baseline="0" dirty="0" err="1">
                <a:solidFill>
                  <a:srgbClr val="2E2B1F"/>
                </a:solidFill>
                <a:latin typeface="Calibri" panose="020F0502020204030204" pitchFamily="34" charset="0"/>
              </a:rPr>
              <a:t>TableB</a:t>
            </a:r>
            <a:r>
              <a:rPr lang="en-US" sz="1800" b="0" i="0" u="none" strike="noStrike" baseline="0" dirty="0">
                <a:solidFill>
                  <a:srgbClr val="2E2B1F"/>
                </a:solidFill>
                <a:latin typeface="Calibri" panose="020F0502020204030204" pitchFamily="34" charset="0"/>
              </a:rPr>
              <a:t> </a:t>
            </a:r>
            <a:r>
              <a:rPr lang="en-US" sz="1800" b="1" i="0" u="none" strike="noStrike" baseline="0" dirty="0">
                <a:solidFill>
                  <a:srgbClr val="2E2B1F"/>
                </a:solidFill>
                <a:latin typeface="Calibri" panose="020F0502020204030204" pitchFamily="34" charset="0"/>
              </a:rPr>
              <a:t>ON</a:t>
            </a:r>
            <a:r>
              <a:rPr lang="en-US" sz="1800" b="0" i="0" u="none" strike="noStrike" baseline="0" dirty="0">
                <a:solidFill>
                  <a:srgbClr val="2E2B1F"/>
                </a:solidFill>
                <a:latin typeface="Calibri" panose="020F0502020204030204" pitchFamily="34" charset="0"/>
              </a:rPr>
              <a:t> TableA.PK = TableB.PK </a:t>
            </a:r>
          </a:p>
          <a:p>
            <a:endParaRPr lang="en-US" sz="1800" b="0" i="0" u="none" strike="noStrike" baseline="0" dirty="0">
              <a:solidFill>
                <a:srgbClr val="2E2B1F"/>
              </a:solidFill>
              <a:latin typeface="Calibri" panose="020F0502020204030204" pitchFamily="34" charset="0"/>
            </a:endParaRPr>
          </a:p>
          <a:p>
            <a:r>
              <a:rPr lang="en-US" sz="1800" b="0" i="0" u="none" strike="noStrike" baseline="0" dirty="0">
                <a:solidFill>
                  <a:srgbClr val="2E2B1F"/>
                </a:solidFill>
                <a:latin typeface="Calibri" panose="020F0502020204030204" pitchFamily="34" charset="0"/>
              </a:rPr>
              <a:t>This is the same as doing SELECT * FROM </a:t>
            </a:r>
            <a:r>
              <a:rPr lang="en-US" sz="1800" b="0" i="0" u="none" strike="noStrike" baseline="0" dirty="0" err="1">
                <a:solidFill>
                  <a:srgbClr val="2E2B1F"/>
                </a:solidFill>
                <a:latin typeface="Calibri" panose="020F0502020204030204" pitchFamily="34" charset="0"/>
              </a:rPr>
              <a:t>TableA</a:t>
            </a:r>
            <a:r>
              <a:rPr lang="en-US" sz="1800" b="0" i="0" u="none" strike="noStrike" baseline="0" dirty="0">
                <a:solidFill>
                  <a:srgbClr val="2E2B1F"/>
                </a:solidFill>
                <a:latin typeface="Calibri" panose="020F0502020204030204" pitchFamily="34" charset="0"/>
              </a:rPr>
              <a:t>, </a:t>
            </a:r>
            <a:r>
              <a:rPr lang="en-US" sz="1800" b="0" i="0" u="none" strike="noStrike" baseline="0" dirty="0" err="1">
                <a:solidFill>
                  <a:srgbClr val="2E2B1F"/>
                </a:solidFill>
                <a:latin typeface="Calibri" panose="020F0502020204030204" pitchFamily="34" charset="0"/>
              </a:rPr>
              <a:t>TableB</a:t>
            </a:r>
            <a:r>
              <a:rPr lang="en-US" sz="1800" b="0" i="0" u="none" strike="noStrike" baseline="0" dirty="0">
                <a:solidFill>
                  <a:srgbClr val="2E2B1F"/>
                </a:solidFill>
                <a:latin typeface="Calibri" panose="020F0502020204030204" pitchFamily="34" charset="0"/>
              </a:rPr>
              <a:t> </a:t>
            </a:r>
            <a:r>
              <a:rPr lang="en-US" sz="1800" b="1" i="0" u="none" strike="noStrike" baseline="0" dirty="0">
                <a:solidFill>
                  <a:srgbClr val="2E2B1F"/>
                </a:solidFill>
                <a:latin typeface="Calibri" panose="020F0502020204030204" pitchFamily="34" charset="0"/>
              </a:rPr>
              <a:t>WHERE </a:t>
            </a:r>
            <a:r>
              <a:rPr lang="en-US" sz="1800" b="0" i="0" u="none" strike="noStrike" baseline="0" dirty="0">
                <a:solidFill>
                  <a:srgbClr val="2E2B1F"/>
                </a:solidFill>
                <a:latin typeface="Calibri" panose="020F0502020204030204" pitchFamily="34" charset="0"/>
              </a:rPr>
              <a:t>TableA.PK = TableB.PK </a:t>
            </a:r>
          </a:p>
          <a:p>
            <a:endParaRPr lang="en-US" dirty="0"/>
          </a:p>
        </p:txBody>
      </p:sp>
      <p:pic>
        <p:nvPicPr>
          <p:cNvPr id="7" name="Picture 6">
            <a:extLst>
              <a:ext uri="{FF2B5EF4-FFF2-40B4-BE49-F238E27FC236}">
                <a16:creationId xmlns:a16="http://schemas.microsoft.com/office/drawing/2014/main" id="{1CD15098-0BC0-0866-F646-207579D24718}"/>
              </a:ext>
            </a:extLst>
          </p:cNvPr>
          <p:cNvPicPr>
            <a:picLocks noChangeAspect="1"/>
          </p:cNvPicPr>
          <p:nvPr/>
        </p:nvPicPr>
        <p:blipFill>
          <a:blip r:embed="rId2"/>
          <a:stretch>
            <a:fillRect/>
          </a:stretch>
        </p:blipFill>
        <p:spPr>
          <a:xfrm>
            <a:off x="1698732" y="2950854"/>
            <a:ext cx="6048375" cy="3228975"/>
          </a:xfrm>
          <a:prstGeom prst="rect">
            <a:avLst/>
          </a:prstGeom>
        </p:spPr>
      </p:pic>
    </p:spTree>
    <p:extLst>
      <p:ext uri="{BB962C8B-B14F-4D97-AF65-F5344CB8AC3E}">
        <p14:creationId xmlns:p14="http://schemas.microsoft.com/office/powerpoint/2010/main" val="604301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D0250-01D8-9519-941E-E98D6D410EAD}"/>
              </a:ext>
            </a:extLst>
          </p:cNvPr>
          <p:cNvSpPr>
            <a:spLocks noGrp="1"/>
          </p:cNvSpPr>
          <p:nvPr>
            <p:ph type="title"/>
          </p:nvPr>
        </p:nvSpPr>
        <p:spPr/>
        <p:txBody>
          <a:bodyPr/>
          <a:lstStyle/>
          <a:p>
            <a:r>
              <a:rPr lang="en-US" dirty="0"/>
              <a:t>Inner Join</a:t>
            </a:r>
          </a:p>
        </p:txBody>
      </p:sp>
      <p:sp>
        <p:nvSpPr>
          <p:cNvPr id="3" name="Content Placeholder 2">
            <a:extLst>
              <a:ext uri="{FF2B5EF4-FFF2-40B4-BE49-F238E27FC236}">
                <a16:creationId xmlns:a16="http://schemas.microsoft.com/office/drawing/2014/main" id="{57ADE636-5F6B-EC48-6DCB-FA3A91584BD0}"/>
              </a:ext>
            </a:extLst>
          </p:cNvPr>
          <p:cNvSpPr>
            <a:spLocks noGrp="1"/>
          </p:cNvSpPr>
          <p:nvPr>
            <p:ph idx="1"/>
          </p:nvPr>
        </p:nvSpPr>
        <p:spPr/>
        <p:txBody>
          <a:bodyPr/>
          <a:lstStyle/>
          <a:p>
            <a:r>
              <a:rPr lang="en-US" sz="1800" b="0" i="0" u="none" strike="noStrike" baseline="0" dirty="0">
                <a:solidFill>
                  <a:srgbClr val="2E2B1F"/>
                </a:solidFill>
                <a:latin typeface="Calibri" panose="020F0502020204030204" pitchFamily="34" charset="0"/>
              </a:rPr>
              <a:t>Inner Joins do not have to use equality to join the fields </a:t>
            </a:r>
          </a:p>
          <a:p>
            <a:r>
              <a:rPr lang="en-US" sz="1800" b="0" i="0" u="none" strike="noStrike" baseline="0" dirty="0">
                <a:solidFill>
                  <a:srgbClr val="2E2B1F"/>
                </a:solidFill>
                <a:latin typeface="Calibri" panose="020F0502020204030204" pitchFamily="34" charset="0"/>
              </a:rPr>
              <a:t>Can use &lt;, &gt;, &lt;&gt; </a:t>
            </a:r>
          </a:p>
          <a:p>
            <a:pPr algn="l"/>
            <a:r>
              <a:rPr lang="en-US" dirty="0"/>
              <a:t>Ex: </a:t>
            </a:r>
            <a:r>
              <a:rPr lang="en-US" sz="1800" b="0" i="0" u="none" strike="noStrike" baseline="0" dirty="0">
                <a:solidFill>
                  <a:srgbClr val="2E2B1F"/>
                </a:solidFill>
                <a:latin typeface="Calibri" panose="020F0502020204030204" pitchFamily="34" charset="0"/>
              </a:rPr>
              <a:t>SELECT * FROM </a:t>
            </a:r>
            <a:r>
              <a:rPr lang="en-US" sz="1800" b="0" i="0" u="none" strike="noStrike" baseline="0" dirty="0" err="1">
                <a:solidFill>
                  <a:srgbClr val="2E2B1F"/>
                </a:solidFill>
                <a:latin typeface="Calibri" panose="020F0502020204030204" pitchFamily="34" charset="0"/>
              </a:rPr>
              <a:t>TableA</a:t>
            </a:r>
            <a:r>
              <a:rPr lang="en-US" sz="1800" b="0" i="0" u="none" strike="noStrike" baseline="0" dirty="0">
                <a:solidFill>
                  <a:srgbClr val="2E2B1F"/>
                </a:solidFill>
                <a:latin typeface="Calibri" panose="020F0502020204030204" pitchFamily="34" charset="0"/>
              </a:rPr>
              <a:t> </a:t>
            </a:r>
            <a:r>
              <a:rPr lang="en-US" sz="1800" b="1" i="0" u="none" strike="noStrike" baseline="0" dirty="0">
                <a:solidFill>
                  <a:srgbClr val="2E2B1F"/>
                </a:solidFill>
                <a:latin typeface="Calibri" panose="020F0502020204030204" pitchFamily="34" charset="0"/>
              </a:rPr>
              <a:t>INNER JOIN </a:t>
            </a:r>
            <a:r>
              <a:rPr lang="en-US" sz="1800" b="0" i="0" u="none" strike="noStrike" baseline="0" dirty="0" err="1">
                <a:solidFill>
                  <a:srgbClr val="2E2B1F"/>
                </a:solidFill>
                <a:latin typeface="Calibri" panose="020F0502020204030204" pitchFamily="34" charset="0"/>
              </a:rPr>
              <a:t>TableB</a:t>
            </a:r>
            <a:r>
              <a:rPr lang="en-US" sz="1800" b="0" i="0" u="none" strike="noStrike" baseline="0" dirty="0">
                <a:solidFill>
                  <a:srgbClr val="2E2B1F"/>
                </a:solidFill>
                <a:latin typeface="Calibri" panose="020F0502020204030204" pitchFamily="34" charset="0"/>
              </a:rPr>
              <a:t> </a:t>
            </a:r>
            <a:r>
              <a:rPr lang="en-US" sz="1800" b="1" i="0" u="none" strike="noStrike" baseline="0" dirty="0">
                <a:solidFill>
                  <a:srgbClr val="2E2B1F"/>
                </a:solidFill>
                <a:latin typeface="Calibri" panose="020F0502020204030204" pitchFamily="34" charset="0"/>
              </a:rPr>
              <a:t>ON</a:t>
            </a:r>
            <a:r>
              <a:rPr lang="en-US" sz="1800" b="0" i="0" u="none" strike="noStrike" baseline="0" dirty="0">
                <a:solidFill>
                  <a:srgbClr val="2E2B1F"/>
                </a:solidFill>
                <a:latin typeface="Calibri" panose="020F0502020204030204" pitchFamily="34" charset="0"/>
              </a:rPr>
              <a:t> TableA.PK &gt; TableB.PK </a:t>
            </a:r>
            <a:endParaRPr lang="en-US" dirty="0"/>
          </a:p>
        </p:txBody>
      </p:sp>
      <p:pic>
        <p:nvPicPr>
          <p:cNvPr id="5" name="Picture 4">
            <a:extLst>
              <a:ext uri="{FF2B5EF4-FFF2-40B4-BE49-F238E27FC236}">
                <a16:creationId xmlns:a16="http://schemas.microsoft.com/office/drawing/2014/main" id="{1895375C-F6EB-C9D6-9A3B-04F45E20D020}"/>
              </a:ext>
            </a:extLst>
          </p:cNvPr>
          <p:cNvPicPr>
            <a:picLocks noChangeAspect="1"/>
          </p:cNvPicPr>
          <p:nvPr/>
        </p:nvPicPr>
        <p:blipFill>
          <a:blip r:embed="rId2"/>
          <a:stretch>
            <a:fillRect/>
          </a:stretch>
        </p:blipFill>
        <p:spPr>
          <a:xfrm>
            <a:off x="205942" y="2322022"/>
            <a:ext cx="4277280" cy="4162838"/>
          </a:xfrm>
          <a:prstGeom prst="rect">
            <a:avLst/>
          </a:prstGeom>
        </p:spPr>
      </p:pic>
      <p:cxnSp>
        <p:nvCxnSpPr>
          <p:cNvPr id="7" name="Straight Arrow Connector 6">
            <a:extLst>
              <a:ext uri="{FF2B5EF4-FFF2-40B4-BE49-F238E27FC236}">
                <a16:creationId xmlns:a16="http://schemas.microsoft.com/office/drawing/2014/main" id="{C40511DD-48CD-C310-6D3F-8443CEA44C05}"/>
              </a:ext>
            </a:extLst>
          </p:cNvPr>
          <p:cNvCxnSpPr/>
          <p:nvPr/>
        </p:nvCxnSpPr>
        <p:spPr bwMode="auto">
          <a:xfrm>
            <a:off x="4572000" y="4305670"/>
            <a:ext cx="234950" cy="0"/>
          </a:xfrm>
          <a:prstGeom prst="straightConnector1">
            <a:avLst/>
          </a:prstGeom>
          <a:ln>
            <a:headEnd type="none" w="med" len="med"/>
            <a:tailEnd type="triangle"/>
          </a:ln>
        </p:spPr>
        <p:style>
          <a:lnRef idx="3">
            <a:schemeClr val="dk1"/>
          </a:lnRef>
          <a:fillRef idx="0">
            <a:schemeClr val="dk1"/>
          </a:fillRef>
          <a:effectRef idx="2">
            <a:schemeClr val="dk1"/>
          </a:effectRef>
          <a:fontRef idx="minor">
            <a:schemeClr val="tx1"/>
          </a:fontRef>
        </p:style>
      </p:cxnSp>
      <p:pic>
        <p:nvPicPr>
          <p:cNvPr id="9" name="Picture 8">
            <a:extLst>
              <a:ext uri="{FF2B5EF4-FFF2-40B4-BE49-F238E27FC236}">
                <a16:creationId xmlns:a16="http://schemas.microsoft.com/office/drawing/2014/main" id="{428AB833-EF92-DE50-A02C-5FB5779946D9}"/>
              </a:ext>
            </a:extLst>
          </p:cNvPr>
          <p:cNvPicPr>
            <a:picLocks noChangeAspect="1"/>
          </p:cNvPicPr>
          <p:nvPr/>
        </p:nvPicPr>
        <p:blipFill>
          <a:blip r:embed="rId3"/>
          <a:stretch>
            <a:fillRect/>
          </a:stretch>
        </p:blipFill>
        <p:spPr>
          <a:xfrm>
            <a:off x="5045630" y="2366410"/>
            <a:ext cx="3190875" cy="4143375"/>
          </a:xfrm>
          <a:prstGeom prst="rect">
            <a:avLst/>
          </a:prstGeom>
        </p:spPr>
      </p:pic>
    </p:spTree>
    <p:extLst>
      <p:ext uri="{BB962C8B-B14F-4D97-AF65-F5344CB8AC3E}">
        <p14:creationId xmlns:p14="http://schemas.microsoft.com/office/powerpoint/2010/main" val="776149998"/>
      </p:ext>
    </p:extLst>
  </p:cSld>
  <p:clrMapOvr>
    <a:masterClrMapping/>
  </p:clrMapOvr>
</p:sld>
</file>

<file path=ppt/theme/theme1.xml><?xml version="1.0" encoding="utf-8"?>
<a:theme xmlns:a="http://schemas.openxmlformats.org/drawingml/2006/main"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2_db-5-grey">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a:ln>
              <a:noFill/>
            </a:ln>
            <a:solidFill>
              <a:schemeClr val="tx1"/>
            </a:solidFill>
            <a:effectLst/>
            <a:latin typeface="Helvetica" charset="0"/>
          </a:defRPr>
        </a:defPPr>
      </a:lstStyle>
    </a:lnDef>
  </a:objectDefaults>
  <a:extraClrSchemeLst>
    <a:extraClrScheme>
      <a:clrScheme name="2_db-5-grey 1">
        <a:dk1>
          <a:srgbClr val="333333"/>
        </a:dk1>
        <a:lt1>
          <a:srgbClr val="A9BDA9"/>
        </a:lt1>
        <a:dk2>
          <a:srgbClr val="004C2B"/>
        </a:dk2>
        <a:lt2>
          <a:srgbClr val="578963"/>
        </a:lt2>
        <a:accent1>
          <a:srgbClr val="E1B7B7"/>
        </a:accent1>
        <a:accent2>
          <a:srgbClr val="B3E1B3"/>
        </a:accent2>
        <a:accent3>
          <a:srgbClr val="D1DBD1"/>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2">
        <a:dk1>
          <a:srgbClr val="333333"/>
        </a:dk1>
        <a:lt1>
          <a:srgbClr val="FFFFFF"/>
        </a:lt1>
        <a:dk2>
          <a:srgbClr val="004C2B"/>
        </a:dk2>
        <a:lt2>
          <a:srgbClr val="578963"/>
        </a:lt2>
        <a:accent1>
          <a:srgbClr val="E1B7B7"/>
        </a:accent1>
        <a:accent2>
          <a:srgbClr val="B3E1B3"/>
        </a:accent2>
        <a:accent3>
          <a:srgbClr val="FFFFFF"/>
        </a:accent3>
        <a:accent4>
          <a:srgbClr val="2A2A2A"/>
        </a:accent4>
        <a:accent5>
          <a:srgbClr val="EED8D8"/>
        </a:accent5>
        <a:accent6>
          <a:srgbClr val="A2CCA2"/>
        </a:accent6>
        <a:hlink>
          <a:srgbClr val="BDD7E5"/>
        </a:hlink>
        <a:folHlink>
          <a:srgbClr val="D2AAD2"/>
        </a:folHlink>
      </a:clrScheme>
      <a:clrMap bg1="lt1" tx1="dk1" bg2="lt2" tx2="dk2" accent1="accent1" accent2="accent2" accent3="accent3" accent4="accent4" accent5="accent5" accent6="accent6" hlink="hlink" folHlink="folHlink"/>
    </a:extraClrScheme>
    <a:extraClrScheme>
      <a:clrScheme name="2_db-5-grey 3">
        <a:dk1>
          <a:srgbClr val="000000"/>
        </a:dk1>
        <a:lt1>
          <a:srgbClr val="FFFFFF"/>
        </a:lt1>
        <a:dk2>
          <a:srgbClr val="000000"/>
        </a:dk2>
        <a:lt2>
          <a:srgbClr val="393939"/>
        </a:lt2>
        <a:accent1>
          <a:srgbClr val="CBCBCB"/>
        </a:accent1>
        <a:accent2>
          <a:srgbClr val="808080"/>
        </a:accent2>
        <a:accent3>
          <a:srgbClr val="FFFFFF"/>
        </a:accent3>
        <a:accent4>
          <a:srgbClr val="000000"/>
        </a:accent4>
        <a:accent5>
          <a:srgbClr val="E2E2E2"/>
        </a:accent5>
        <a:accent6>
          <a:srgbClr val="737373"/>
        </a:accent6>
        <a:hlink>
          <a:srgbClr val="B2B2B2"/>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DB6</Template>
  <TotalTime>93039</TotalTime>
  <Words>1668</Words>
  <Application>Microsoft Office PowerPoint</Application>
  <PresentationFormat>On-screen Show (4:3)</PresentationFormat>
  <Paragraphs>221</Paragraphs>
  <Slides>46</Slides>
  <Notes>22</Notes>
  <HiddenSlides>2</HiddenSlides>
  <MMClips>0</MMClips>
  <ScaleCrop>false</ScaleCrop>
  <HeadingPairs>
    <vt:vector size="8" baseType="variant">
      <vt:variant>
        <vt:lpstr>Fonts Used</vt:lpstr>
      </vt:variant>
      <vt:variant>
        <vt:i4>9</vt:i4>
      </vt:variant>
      <vt:variant>
        <vt:lpstr>Theme</vt:lpstr>
      </vt:variant>
      <vt:variant>
        <vt:i4>1</vt:i4>
      </vt:variant>
      <vt:variant>
        <vt:lpstr>Slide Titles</vt:lpstr>
      </vt:variant>
      <vt:variant>
        <vt:i4>46</vt:i4>
      </vt:variant>
      <vt:variant>
        <vt:lpstr>Custom Shows</vt:lpstr>
      </vt:variant>
      <vt:variant>
        <vt:i4>1</vt:i4>
      </vt:variant>
    </vt:vector>
  </HeadingPairs>
  <TitlesOfParts>
    <vt:vector size="57" baseType="lpstr">
      <vt:lpstr>ＭＳ Ｐゴシック</vt:lpstr>
      <vt:lpstr>Arial</vt:lpstr>
      <vt:lpstr>Calibri</vt:lpstr>
      <vt:lpstr>Courier New</vt:lpstr>
      <vt:lpstr>Helvetica</vt:lpstr>
      <vt:lpstr>Monotype Sorts</vt:lpstr>
      <vt:lpstr>Times New Roman</vt:lpstr>
      <vt:lpstr>Webdings</vt:lpstr>
      <vt:lpstr>Wingdings</vt:lpstr>
      <vt:lpstr>2_db-5-grey</vt:lpstr>
      <vt:lpstr>SQL Join Operations</vt:lpstr>
      <vt:lpstr>Outline</vt:lpstr>
      <vt:lpstr>Joined Relations</vt:lpstr>
      <vt:lpstr>SQL Join Types</vt:lpstr>
      <vt:lpstr>Inner Join/Natural Join</vt:lpstr>
      <vt:lpstr>Creating Natural Joins</vt:lpstr>
      <vt:lpstr>Sample Tables</vt:lpstr>
      <vt:lpstr>Inner Join</vt:lpstr>
      <vt:lpstr>Inner Join</vt:lpstr>
      <vt:lpstr>Inner Join/Natural Join</vt:lpstr>
      <vt:lpstr>Natural Join in SQL</vt:lpstr>
      <vt:lpstr>Natural Join in SQL (Cont.)</vt:lpstr>
      <vt:lpstr>Student Relation</vt:lpstr>
      <vt:lpstr>Takes Relation</vt:lpstr>
      <vt:lpstr>student natural join takes</vt:lpstr>
      <vt:lpstr>Dangerous in Natural Join</vt:lpstr>
      <vt:lpstr>Natural Join with Using Clause</vt:lpstr>
      <vt:lpstr>Join Condition</vt:lpstr>
      <vt:lpstr>Outer Join</vt:lpstr>
      <vt:lpstr>Left Outer Join</vt:lpstr>
      <vt:lpstr>Sample Tables</vt:lpstr>
      <vt:lpstr>Left Outer Join</vt:lpstr>
      <vt:lpstr>Left Outer Join</vt:lpstr>
      <vt:lpstr>Right Outer Join</vt:lpstr>
      <vt:lpstr>Sample Tables</vt:lpstr>
      <vt:lpstr>Right Outer Join</vt:lpstr>
      <vt:lpstr>Right Outer Join</vt:lpstr>
      <vt:lpstr>Full Outer Join</vt:lpstr>
      <vt:lpstr>Sample Tables</vt:lpstr>
      <vt:lpstr>Full Outer Join</vt:lpstr>
      <vt:lpstr>Full Outer Join</vt:lpstr>
      <vt:lpstr>Full Outer Join in MySQL</vt:lpstr>
      <vt:lpstr>Left Join Excluding Inner Join</vt:lpstr>
      <vt:lpstr>Left Join Excluding Inner Join</vt:lpstr>
      <vt:lpstr>Right Join Excluding Inner Join</vt:lpstr>
      <vt:lpstr>Right Join Excluding Inner Join</vt:lpstr>
      <vt:lpstr>Full Outer Join Excluding Outer Join</vt:lpstr>
      <vt:lpstr>Full Outer Join Excluding Inner Join</vt:lpstr>
      <vt:lpstr>More Outer Join Examples</vt:lpstr>
      <vt:lpstr>Left Outer Join</vt:lpstr>
      <vt:lpstr>Right Outer Join</vt:lpstr>
      <vt:lpstr>Full Outer Join</vt:lpstr>
      <vt:lpstr>Joined Types and Conditions</vt:lpstr>
      <vt:lpstr>Joined Relations – Examples</vt:lpstr>
      <vt:lpstr>Joined Relations – Examples </vt:lpstr>
      <vt:lpstr>Joined Relations – Examples</vt:lpstr>
      <vt:lpstr>Custom Show 1</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Relational Database Design</dc:title>
  <dc:creator>Marilyn Turnamian</dc:creator>
  <cp:lastModifiedBy>CIU</cp:lastModifiedBy>
  <cp:revision>573</cp:revision>
  <cp:lastPrinted>1999-06-28T19:27:31Z</cp:lastPrinted>
  <dcterms:created xsi:type="dcterms:W3CDTF">2009-12-21T15:40:22Z</dcterms:created>
  <dcterms:modified xsi:type="dcterms:W3CDTF">2024-03-22T08:07:38Z</dcterms:modified>
</cp:coreProperties>
</file>