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handoutMasterIdLst>
    <p:handoutMasterId r:id="rId41"/>
  </p:handoutMasterIdLst>
  <p:sldIdLst>
    <p:sldId id="445" r:id="rId2"/>
    <p:sldId id="446" r:id="rId3"/>
    <p:sldId id="356" r:id="rId4"/>
    <p:sldId id="357" r:id="rId5"/>
    <p:sldId id="358" r:id="rId6"/>
    <p:sldId id="475" r:id="rId7"/>
    <p:sldId id="476" r:id="rId8"/>
    <p:sldId id="359" r:id="rId9"/>
    <p:sldId id="360" r:id="rId10"/>
    <p:sldId id="470" r:id="rId11"/>
    <p:sldId id="362" r:id="rId12"/>
    <p:sldId id="471" r:id="rId13"/>
    <p:sldId id="472" r:id="rId14"/>
    <p:sldId id="473" r:id="rId15"/>
    <p:sldId id="474" r:id="rId16"/>
    <p:sldId id="479" r:id="rId17"/>
    <p:sldId id="480" r:id="rId18"/>
    <p:sldId id="477" r:id="rId19"/>
    <p:sldId id="478" r:id="rId20"/>
    <p:sldId id="363" r:id="rId21"/>
    <p:sldId id="481" r:id="rId22"/>
    <p:sldId id="482" r:id="rId23"/>
    <p:sldId id="461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80" r:id="rId35"/>
    <p:sldId id="381" r:id="rId36"/>
    <p:sldId id="483" r:id="rId37"/>
    <p:sldId id="484" r:id="rId38"/>
    <p:sldId id="382" r:id="rId3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0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15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87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500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608772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SQL Views, Transactions, Integrity Constraints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Prof Dr </a:t>
            </a:r>
            <a:r>
              <a:rPr lang="en-US" sz="2200" dirty="0" err="1"/>
              <a:t>Melike</a:t>
            </a:r>
            <a:r>
              <a:rPr lang="en-US" sz="2200" dirty="0"/>
              <a:t> Sah </a:t>
            </a:r>
            <a:r>
              <a:rPr lang="en-US" sz="2200" dirty="0" err="1"/>
              <a:t>Direkoglu</a:t>
            </a:r>
            <a:br>
              <a:rPr lang="en-US" sz="2200" dirty="0"/>
            </a:b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>
                <a:solidFill>
                  <a:srgbClr val="FF0000"/>
                </a:solidFill>
              </a:rPr>
              <a:t>select </a:t>
            </a:r>
            <a:r>
              <a:rPr lang="en-US" altLang="en-US" sz="17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1700" dirty="0">
                <a:solidFill>
                  <a:srgbClr val="FF0000"/>
                </a:solidFill>
              </a:rPr>
              <a:t>, </a:t>
            </a:r>
            <a:r>
              <a:rPr lang="en-US" altLang="en-US" sz="1700" i="1" dirty="0" err="1">
                <a:solidFill>
                  <a:srgbClr val="FF0000"/>
                </a:solidFill>
              </a:rPr>
              <a:t>room_number</a:t>
            </a:r>
            <a:endParaRPr lang="en-US" altLang="en-US" sz="1700" i="1" dirty="0">
              <a:solidFill>
                <a:srgbClr val="FF0000"/>
              </a:solidFill>
            </a:endParaRPr>
          </a:p>
          <a:p>
            <a:r>
              <a:rPr lang="en-US" altLang="en-US" sz="1700" b="1" dirty="0"/>
              <a:t>    </a:t>
            </a:r>
            <a:r>
              <a:rPr lang="en-US" altLang="en-US" sz="1700" b="1" dirty="0">
                <a:solidFill>
                  <a:srgbClr val="FF0000"/>
                </a:solidFill>
              </a:rPr>
              <a:t>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</a:t>
            </a:r>
            <a:r>
              <a:rPr lang="en-US" altLang="en-US" sz="1700" b="1" dirty="0">
                <a:solidFill>
                  <a:srgbClr val="FF0000"/>
                </a:solidFill>
              </a:rPr>
              <a:t>where </a:t>
            </a:r>
            <a:r>
              <a:rPr lang="en-US" altLang="en-US" sz="1700" i="1" dirty="0">
                <a:solidFill>
                  <a:srgbClr val="FF0000"/>
                </a:solidFill>
              </a:rPr>
              <a:t>building</a:t>
            </a:r>
            <a:r>
              <a:rPr lang="en-US" altLang="en-US" sz="1700" dirty="0">
                <a:solidFill>
                  <a:srgbClr val="FF0000"/>
                </a:solidFill>
              </a:rPr>
              <a:t>= 'Watson'</a:t>
            </a:r>
            <a:r>
              <a:rPr lang="en-US" altLang="en-US" sz="1700" dirty="0"/>
              <a:t>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076A-D760-2ABB-AB0F-E86241BF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Example in MySQL – Customer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C509-5C08-14CB-6EF7-D3C1DE47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a view for the Customer Table where only customers from </a:t>
            </a:r>
            <a:r>
              <a:rPr lang="en-US" sz="2000" dirty="0" err="1"/>
              <a:t>Kyrenia</a:t>
            </a:r>
            <a:r>
              <a:rPr lang="en-US" sz="2000" dirty="0"/>
              <a:t> can be visualized!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69040-83FF-E191-A62C-B6BF46D9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2" t="32276" r="53398" b="48738"/>
          <a:stretch/>
        </p:blipFill>
        <p:spPr>
          <a:xfrm>
            <a:off x="1767835" y="2174636"/>
            <a:ext cx="5245524" cy="25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0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9F55-AFF4-EDA6-7C54-97EFDF89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KyreniaCustomers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B4C4-34C8-ECC8-B65C-6FB2720F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>
                <a:solidFill>
                  <a:srgbClr val="FF0000"/>
                </a:solidFill>
              </a:rPr>
              <a:t>kyreniacustomers</a:t>
            </a:r>
            <a:r>
              <a:rPr lang="en-US" dirty="0"/>
              <a:t>  as select * from customer where city= '</a:t>
            </a:r>
            <a:r>
              <a:rPr lang="en-US" dirty="0" err="1"/>
              <a:t>Kyrenia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 results will be displayed! </a:t>
            </a:r>
            <a:r>
              <a:rPr lang="en-US" dirty="0"/>
              <a:t>To view the created view you need to write a SQL query as follows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9DD08-653C-A453-5872-58106904F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8" t="12793" r="55950" b="76451"/>
          <a:stretch/>
        </p:blipFill>
        <p:spPr>
          <a:xfrm>
            <a:off x="627803" y="2964283"/>
            <a:ext cx="7847860" cy="15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3D84-725D-9C10-8E21-CB397C2B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the Created </a:t>
            </a:r>
            <a:r>
              <a:rPr lang="en-US" dirty="0" err="1"/>
              <a:t>KyreniaCustomer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251A-C83A-32CA-F9BE-BE971CD9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770088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kyreniacustomers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2C8B9-3B2B-34E6-4F23-9B5B4AAF3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2" t="36667" r="54466" b="54013"/>
          <a:stretch/>
        </p:blipFill>
        <p:spPr>
          <a:xfrm>
            <a:off x="668337" y="2246051"/>
            <a:ext cx="7632823" cy="18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46FF-D280-C3C8-B950-E95CA1DF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Creation for </a:t>
            </a:r>
            <a:r>
              <a:rPr lang="en-US" dirty="0" err="1"/>
              <a:t>NicosiaCustomers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1C71-C73E-76B3-60A0-23DB7120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>
                <a:solidFill>
                  <a:srgbClr val="FF0000"/>
                </a:solidFill>
              </a:rPr>
              <a:t>nicosiacustomers</a:t>
            </a:r>
            <a:r>
              <a:rPr lang="en-US" dirty="0"/>
              <a:t>  as select </a:t>
            </a:r>
            <a:r>
              <a:rPr lang="en-US" dirty="0" err="1">
                <a:solidFill>
                  <a:srgbClr val="FF0000"/>
                </a:solidFill>
              </a:rPr>
              <a:t>customername</a:t>
            </a:r>
            <a:r>
              <a:rPr lang="en-US" dirty="0">
                <a:solidFill>
                  <a:srgbClr val="FF0000"/>
                </a:solidFill>
              </a:rPr>
              <a:t>, address </a:t>
            </a:r>
            <a:r>
              <a:rPr lang="en-US" dirty="0"/>
              <a:t>from customer where city= ‘Nicosia’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Then to view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nicosiacustomers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FE0B0-8543-0DD8-F5BA-98619B5A3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78" t="37012" r="61650" b="54186"/>
          <a:stretch/>
        </p:blipFill>
        <p:spPr>
          <a:xfrm>
            <a:off x="2299317" y="3737499"/>
            <a:ext cx="4094160" cy="14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B427-B210-D7B0-E58F-A146F50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Views in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D69C-E7C1-9C25-9627-F7A19600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views of the database are shown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D1B4C-5F3C-ED2A-39B3-EE6F8852E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78" r="87282" b="49305"/>
          <a:stretch/>
        </p:blipFill>
        <p:spPr>
          <a:xfrm>
            <a:off x="2641538" y="1736294"/>
            <a:ext cx="3510687" cy="44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3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6531-78BD-8EC1-8B92-2343FB9B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a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3C2C-8C4E-DE09-3485-BFE5DA08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77106"/>
            <a:ext cx="7707313" cy="4903787"/>
          </a:xfrm>
        </p:spPr>
        <p:txBody>
          <a:bodyPr/>
          <a:lstStyle/>
          <a:p>
            <a:r>
              <a:rPr lang="en-US" dirty="0"/>
              <a:t>To delete a views use the definition: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Drop view 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drop view</a:t>
            </a:r>
            <a:r>
              <a:rPr lang="en-US" dirty="0"/>
              <a:t> </a:t>
            </a:r>
            <a:r>
              <a:rPr lang="en-US" dirty="0" err="1"/>
              <a:t>customers_data</a:t>
            </a:r>
            <a:r>
              <a:rPr lang="en-US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8A120-74EC-CA99-B192-5BC2DA29A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35" r="58835" b="49181"/>
          <a:stretch/>
        </p:blipFill>
        <p:spPr>
          <a:xfrm>
            <a:off x="651780" y="2520198"/>
            <a:ext cx="819377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7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C9E5-8ABB-D5A9-FAF1-DBE8A511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Customer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5B0E-8266-54B9-66FA-E2FBA761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`customer`(`</a:t>
            </a:r>
            <a:r>
              <a:rPr lang="en-US" dirty="0" err="1"/>
              <a:t>CustomerID</a:t>
            </a:r>
            <a:r>
              <a:rPr lang="en-US" dirty="0"/>
              <a:t>`, `</a:t>
            </a:r>
            <a:r>
              <a:rPr lang="en-US" dirty="0" err="1"/>
              <a:t>CustomerName</a:t>
            </a:r>
            <a:r>
              <a:rPr lang="en-US" dirty="0"/>
              <a:t>`, `Address`, `City`) VALUES ('6','Alan','Kelebek </a:t>
            </a:r>
            <a:r>
              <a:rPr lang="en-US" dirty="0" err="1"/>
              <a:t>sokak</a:t>
            </a:r>
            <a:r>
              <a:rPr lang="en-US" dirty="0"/>
              <a:t>, </a:t>
            </a:r>
            <a:r>
              <a:rPr lang="en-US" dirty="0" err="1"/>
              <a:t>Karakum</a:t>
            </a:r>
            <a:r>
              <a:rPr lang="en-US" dirty="0"/>
              <a:t>','</a:t>
            </a:r>
            <a:r>
              <a:rPr lang="en-US" dirty="0" err="1"/>
              <a:t>Kyrenia</a:t>
            </a:r>
            <a:r>
              <a:rPr lang="en-US" dirty="0"/>
              <a:t>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C347A-BB91-B67D-3583-4214FA7BA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72" t="32697" r="53204" b="42794"/>
          <a:stretch/>
        </p:blipFill>
        <p:spPr>
          <a:xfrm>
            <a:off x="1704511" y="2233425"/>
            <a:ext cx="5459769" cy="33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3D84-725D-9C10-8E21-CB397C2B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250825"/>
            <a:ext cx="8077200" cy="609600"/>
          </a:xfrm>
        </p:spPr>
        <p:txBody>
          <a:bodyPr/>
          <a:lstStyle/>
          <a:p>
            <a:r>
              <a:rPr lang="en-US" dirty="0"/>
              <a:t>What Happens to the View?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251A-C83A-32CA-F9BE-BE971CD9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Query the Created </a:t>
            </a:r>
            <a:r>
              <a:rPr lang="en-US" dirty="0" err="1"/>
              <a:t>KyreniaCustomer</a:t>
            </a:r>
            <a:r>
              <a:rPr lang="en-US" dirty="0"/>
              <a:t> View Again?</a:t>
            </a:r>
            <a:endParaRPr lang="en-US" b="0" i="0" u="none" strike="noStrike" dirty="0">
              <a:solidFill>
                <a:srgbClr val="770088"/>
              </a:solidFill>
              <a:effectLst/>
              <a:latin typeface="Courier New" panose="02070309020205020404" pitchFamily="49" charset="0"/>
              <a:hlinkClick r:id="rId2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770088"/>
                </a:solidFill>
                <a:effectLst/>
                <a:latin typeface="Courier New" panose="02070309020205020404" pitchFamily="49" charset="0"/>
                <a:hlinkClick r:id="rId2"/>
              </a:rPr>
              <a:t>select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kyreniacustomers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444444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+mj-lt"/>
              </a:rPr>
              <a:t>What is the result?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42C16-75F3-DA45-B666-016886BF8D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3" t="21478" r="54272" b="46591"/>
          <a:stretch/>
        </p:blipFill>
        <p:spPr>
          <a:xfrm>
            <a:off x="1470433" y="2666768"/>
            <a:ext cx="6303145" cy="344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</a:t>
            </a:r>
            <a:r>
              <a:rPr lang="en-US" altLang="en-US" sz="1700" dirty="0">
                <a:solidFill>
                  <a:srgbClr val="FF0000"/>
                </a:solidFill>
              </a:rPr>
              <a:t>physically stored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Materialized views are not virtual!</a:t>
            </a:r>
            <a:endParaRPr lang="en-US" altLang="en-US" sz="1700" dirty="0">
              <a:solidFill>
                <a:srgbClr val="FF0000"/>
              </a:solidFill>
            </a:endParaRP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2995-ACA5-8EE9-7515-82E2AEF9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Materalized</a:t>
            </a:r>
            <a:r>
              <a:rPr lang="en-US" dirty="0"/>
              <a:t>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A493-C7C5-E776-FCE8-AD66F610E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aco"/>
              </a:rPr>
              <a:t>CREATE TABLE info </a:t>
            </a:r>
            <a:r>
              <a:rPr lang="en-US" b="0" i="0" dirty="0">
                <a:effectLst/>
                <a:latin typeface="Monaco"/>
              </a:rPr>
              <a:t>(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   id INT PRIMARY KEY AUTO_INCREMENT,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   </a:t>
            </a:r>
            <a:r>
              <a:rPr lang="en-US" b="0" i="0" dirty="0" err="1">
                <a:effectLst/>
                <a:latin typeface="Monaco"/>
              </a:rPr>
              <a:t>seller_id</a:t>
            </a:r>
            <a:r>
              <a:rPr lang="en-US" b="0" i="0" dirty="0">
                <a:effectLst/>
                <a:latin typeface="Monaco"/>
              </a:rPr>
              <a:t> INT,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   _date </a:t>
            </a:r>
            <a:r>
              <a:rPr lang="en-US" b="0" i="0" dirty="0" err="1">
                <a:effectLst/>
                <a:latin typeface="Monaco"/>
              </a:rPr>
              <a:t>date</a:t>
            </a:r>
            <a:r>
              <a:rPr lang="en-US" b="0" i="0" dirty="0">
                <a:effectLst/>
                <a:latin typeface="Monaco"/>
              </a:rPr>
              <a:t>,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   amount INT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   );</a:t>
            </a:r>
            <a:br>
              <a:rPr lang="en-US" dirty="0"/>
            </a:br>
            <a:endParaRPr lang="en-US" dirty="0"/>
          </a:p>
          <a:p>
            <a:r>
              <a:rPr lang="en-US" b="1" i="0" dirty="0">
                <a:effectLst/>
                <a:latin typeface="Monaco"/>
              </a:rPr>
              <a:t>INSERT INTO info</a:t>
            </a:r>
            <a:r>
              <a:rPr lang="en-US" b="0" i="0" dirty="0">
                <a:effectLst/>
                <a:latin typeface="Monaco"/>
              </a:rPr>
              <a:t>(</a:t>
            </a:r>
            <a:r>
              <a:rPr lang="en-US" b="0" i="0" dirty="0" err="1">
                <a:effectLst/>
                <a:latin typeface="Monaco"/>
              </a:rPr>
              <a:t>seller_id</a:t>
            </a:r>
            <a:r>
              <a:rPr lang="en-US" b="0" i="0" dirty="0">
                <a:effectLst/>
                <a:latin typeface="Monaco"/>
              </a:rPr>
              <a:t>, _date, amount) VALUES (101, "2021-01-05", 200), (111, "2021-01-05", 600), (121, "2021-02-05</a:t>
            </a:r>
            <a:r>
              <a:rPr lang="en-US" b="0" i="0" dirty="0">
                <a:solidFill>
                  <a:srgbClr val="F8F8F8"/>
                </a:solidFill>
                <a:effectLst/>
                <a:latin typeface="Monaco"/>
              </a:rPr>
              <a:t>", 1000);</a:t>
            </a:r>
          </a:p>
          <a:p>
            <a:endParaRPr lang="en-US" altLang="en-US" dirty="0"/>
          </a:p>
          <a:p>
            <a:r>
              <a:rPr lang="en-US" b="1" i="0" dirty="0">
                <a:effectLst/>
                <a:latin typeface="Monaco"/>
              </a:rPr>
              <a:t>CREATE TABLE </a:t>
            </a:r>
            <a:r>
              <a:rPr lang="en-US" b="1" i="0" dirty="0" err="1">
                <a:effectLst/>
                <a:latin typeface="Monaco"/>
              </a:rPr>
              <a:t>materialized_view</a:t>
            </a:r>
            <a:r>
              <a:rPr lang="en-US" b="1" i="0" dirty="0">
                <a:effectLst/>
                <a:latin typeface="Monaco"/>
              </a:rPr>
              <a:t> </a:t>
            </a:r>
            <a:r>
              <a:rPr lang="en-US" b="0" i="0" dirty="0">
                <a:effectLst/>
                <a:latin typeface="Monaco"/>
              </a:rPr>
              <a:t>(</a:t>
            </a:r>
            <a:br>
              <a:rPr lang="en-US" dirty="0"/>
            </a:br>
            <a:r>
              <a:rPr lang="en-US" b="0" i="0" dirty="0">
                <a:effectLst/>
                <a:latin typeface="Monaco"/>
              </a:rPr>
              <a:t>SELECT </a:t>
            </a:r>
            <a:r>
              <a:rPr lang="en-US" b="0" i="0" dirty="0" err="1">
                <a:effectLst/>
                <a:latin typeface="Monaco"/>
              </a:rPr>
              <a:t>seller_id</a:t>
            </a:r>
            <a:r>
              <a:rPr lang="en-US" b="0" i="0" dirty="0">
                <a:effectLst/>
                <a:latin typeface="Monaco"/>
              </a:rPr>
              <a:t>, _date, SUM(amount * 12 * 8) as </a:t>
            </a:r>
            <a:r>
              <a:rPr lang="en-US" b="0" i="0" dirty="0" err="1">
                <a:effectLst/>
                <a:latin typeface="Monaco"/>
              </a:rPr>
              <a:t>total_amount</a:t>
            </a:r>
            <a:r>
              <a:rPr lang="en-US" b="0" i="0" dirty="0">
                <a:effectLst/>
                <a:latin typeface="Monaco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Monaco"/>
              </a:rPr>
              <a:t>       FROM info </a:t>
            </a:r>
          </a:p>
          <a:p>
            <a:pPr marL="0" indent="0">
              <a:buNone/>
            </a:pPr>
            <a:r>
              <a:rPr lang="en-US" dirty="0">
                <a:latin typeface="Monaco"/>
              </a:rPr>
              <a:t>       </a:t>
            </a:r>
            <a:r>
              <a:rPr lang="en-US" b="0" i="0" dirty="0">
                <a:effectLst/>
                <a:latin typeface="Monaco"/>
              </a:rPr>
              <a:t>WHERE _date &lt; CURRENT_DATE </a:t>
            </a:r>
          </a:p>
          <a:p>
            <a:pPr marL="0" indent="0">
              <a:buNone/>
            </a:pPr>
            <a:r>
              <a:rPr lang="en-US" dirty="0">
                <a:latin typeface="Monaco"/>
              </a:rPr>
              <a:t>       </a:t>
            </a:r>
            <a:r>
              <a:rPr lang="en-US" b="0" i="0" dirty="0">
                <a:effectLst/>
                <a:latin typeface="Monaco"/>
              </a:rPr>
              <a:t>ORDER BY </a:t>
            </a:r>
            <a:r>
              <a:rPr lang="en-US" b="0" i="0" dirty="0" err="1">
                <a:effectLst/>
                <a:latin typeface="Monaco"/>
              </a:rPr>
              <a:t>seller_id</a:t>
            </a:r>
            <a:br>
              <a:rPr lang="en-US" dirty="0"/>
            </a:br>
            <a:r>
              <a:rPr lang="en-US" dirty="0"/>
              <a:t>     </a:t>
            </a:r>
            <a:r>
              <a:rPr lang="en-US" b="0" i="0" dirty="0">
                <a:effectLst/>
                <a:latin typeface="Monaco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7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A823-2616-3792-9BB8-153E3EFD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3BD-AB91-7B11-9311-2F112B7C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1700" dirty="0"/>
          </a:p>
          <a:p>
            <a:r>
              <a:rPr lang="en-US" altLang="en-US" sz="1700" dirty="0"/>
              <a:t>If relations used in the query are updated, the </a:t>
            </a:r>
            <a:r>
              <a:rPr lang="en-US" altLang="en-US" sz="1700" dirty="0">
                <a:solidFill>
                  <a:srgbClr val="FF0000"/>
                </a:solidFill>
              </a:rPr>
              <a:t>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0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dirty="0"/>
              <a:t>is a </a:t>
            </a:r>
            <a:r>
              <a:rPr lang="en-US" altLang="en-US" dirty="0">
                <a:solidFill>
                  <a:srgbClr val="FF0000"/>
                </a:solidFill>
              </a:rPr>
              <a:t>“unit” of work </a:t>
            </a:r>
            <a:r>
              <a:rPr lang="en-US" altLang="en-US" dirty="0"/>
              <a:t>that </a:t>
            </a:r>
            <a:r>
              <a:rPr lang="en-US" altLang="en-US" sz="1700" dirty="0"/>
              <a:t>consists of a sequence of </a:t>
            </a:r>
          </a:p>
          <a:p>
            <a:pPr lvl="1"/>
            <a:r>
              <a:rPr lang="en-US" altLang="en-US" dirty="0"/>
              <a:t>query and/or </a:t>
            </a:r>
          </a:p>
          <a:p>
            <a:pPr lvl="1"/>
            <a:r>
              <a:rPr lang="en-US" altLang="en-US" dirty="0"/>
              <a:t>update statements and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</a:t>
            </a:r>
            <a:r>
              <a:rPr lang="en-US" altLang="en-US" sz="1700" dirty="0">
                <a:solidFill>
                  <a:srgbClr val="FF0000"/>
                </a:solidFill>
              </a:rPr>
              <a:t>accidental damage to the database</a:t>
            </a:r>
            <a:r>
              <a:rPr lang="en-US" altLang="en-US" sz="1700" dirty="0"/>
              <a:t>, by ensuring that authorized changes to the database do not result in a </a:t>
            </a:r>
            <a:r>
              <a:rPr lang="en-US" altLang="en-US" sz="1700" dirty="0">
                <a:solidFill>
                  <a:srgbClr val="FF0000"/>
                </a:solidFill>
              </a:rPr>
              <a:t>loss of data consistency</a:t>
            </a:r>
            <a:r>
              <a:rPr lang="en-US" altLang="en-US" sz="1700" dirty="0"/>
              <a:t>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</a:t>
            </a:r>
            <a:r>
              <a:rPr kumimoji="0" lang="en-US" altLang="en-US" sz="1700" dirty="0">
                <a:solidFill>
                  <a:srgbClr val="FF0000"/>
                </a:solidFill>
              </a:rPr>
              <a:t>attributes 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A</a:t>
            </a:r>
            <a:r>
              <a:rPr kumimoji="0" lang="en-US" altLang="en-US" sz="17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en-US" sz="1700" dirty="0">
                <a:solidFill>
                  <a:srgbClr val="FF0000"/>
                </a:solidFill>
              </a:rPr>
              <a:t>, 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A</a:t>
            </a:r>
            <a:r>
              <a:rPr kumimoji="0" lang="en-US" altLang="en-US" sz="17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en-US" sz="1700" dirty="0">
                <a:solidFill>
                  <a:srgbClr val="FF0000"/>
                </a:solidFill>
              </a:rPr>
              <a:t>, …, </a:t>
            </a:r>
            <a:r>
              <a:rPr kumimoji="0" lang="en-US" altLang="en-US" sz="1700" i="1" dirty="0">
                <a:solidFill>
                  <a:srgbClr val="FF0000"/>
                </a:solidFill>
              </a:rPr>
              <a:t>A</a:t>
            </a:r>
            <a:r>
              <a:rPr kumimoji="0" lang="en-US" altLang="en-US" sz="1700" baseline="-25000" dirty="0">
                <a:solidFill>
                  <a:srgbClr val="FF0000"/>
                </a:solidFill>
              </a:rPr>
              <a:t>m </a:t>
            </a:r>
            <a:r>
              <a:rPr kumimoji="0" lang="en-US" altLang="en-US" sz="1700" dirty="0">
                <a:solidFill>
                  <a:srgbClr val="FF0000"/>
                </a:solidFill>
              </a:rPr>
              <a:t> form a candidate key</a:t>
            </a:r>
            <a:r>
              <a:rPr kumimoji="0" lang="en-US" altLang="en-US" sz="1700" dirty="0"/>
              <a:t>.</a:t>
            </a:r>
          </a:p>
          <a:p>
            <a:pPr lvl="1"/>
            <a:endParaRPr kumimoji="0" lang="en-US" altLang="en-US" sz="1700" dirty="0"/>
          </a:p>
          <a:p>
            <a:pPr lvl="1"/>
            <a:r>
              <a:rPr kumimoji="0" lang="en-US" altLang="en-US" sz="1700" dirty="0"/>
              <a:t>Candidate keys are </a:t>
            </a:r>
            <a:r>
              <a:rPr kumimoji="0" lang="en-US" altLang="en-US" sz="1700" dirty="0">
                <a:solidFill>
                  <a:srgbClr val="FF0000"/>
                </a:solidFill>
              </a:rPr>
              <a:t>permitted to be null </a:t>
            </a:r>
            <a:r>
              <a:rPr kumimoji="0" lang="en-US" altLang="en-US" sz="1700" dirty="0"/>
              <a:t>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>
                <a:solidFill>
                  <a:srgbClr val="FF0000"/>
                </a:solidFill>
              </a:rPr>
              <a:t>semester </a:t>
            </a:r>
            <a:r>
              <a:rPr lang="en-US" altLang="en-US" sz="1700" b="1" dirty="0">
                <a:solidFill>
                  <a:srgbClr val="FF0000"/>
                </a:solidFill>
              </a:rPr>
              <a:t>in </a:t>
            </a:r>
            <a:r>
              <a:rPr lang="en-US" altLang="en-US" sz="1700" dirty="0">
                <a:solidFill>
                  <a:srgbClr val="FF0000"/>
                </a:solidFill>
              </a:rPr>
              <a:t>('Fall', 'Winter', 'Spring', 'Summer'))</a:t>
            </a:r>
            <a:r>
              <a:rPr lang="en-US" altLang="en-US" sz="1700" dirty="0"/>
              <a:t>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Referential Integrity </a:t>
            </a:r>
            <a:r>
              <a:rPr lang="en-US" altLang="en-US" sz="1700" dirty="0"/>
              <a:t>ensures that a value that appears in one relation for a given set of attributes also appears for a certain set of attributes in another relation </a:t>
            </a:r>
            <a:r>
              <a:rPr lang="en-US" altLang="en-US" sz="1700" dirty="0">
                <a:solidFill>
                  <a:srgbClr val="FF0000"/>
                </a:solidFill>
              </a:rPr>
              <a:t>(for foreign key alignment)</a:t>
            </a:r>
            <a:r>
              <a:rPr lang="en-US" altLang="en-US" sz="1700" dirty="0"/>
              <a:t>.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endParaRPr lang="en-US" altLang="en-US" sz="1700" dirty="0"/>
          </a:p>
          <a:p>
            <a:r>
              <a:rPr lang="en-US" altLang="en-US" sz="1700" dirty="0"/>
              <a:t>Let A be a set of attributes.  Let R and S be two relations that contain attributes A and where A is the primary key of S. </a:t>
            </a:r>
            <a:r>
              <a:rPr lang="en-US" altLang="en-US" sz="1700" dirty="0">
                <a:solidFill>
                  <a:srgbClr val="FF0000"/>
                </a:solidFill>
              </a:rPr>
              <a:t>A is said to be a</a:t>
            </a:r>
            <a:r>
              <a:rPr lang="en-US" altLang="en-US" sz="1700" dirty="0"/>
              <a:t>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of R</a:t>
            </a:r>
            <a:r>
              <a:rPr lang="en-US" altLang="en-US" sz="1700" dirty="0"/>
              <a:t> if for any values of A appearing in R these values also appear in 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endParaRPr lang="en-US" altLang="en-US" sz="1700" dirty="0"/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endParaRPr lang="en-US" altLang="en-US" sz="1700" dirty="0"/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</a:t>
            </a:r>
            <a:r>
              <a:rPr lang="en-US" altLang="en-US" sz="1700" dirty="0">
                <a:solidFill>
                  <a:srgbClr val="FF0000"/>
                </a:solidFill>
              </a:rPr>
              <a:t>“virtual relation” </a:t>
            </a:r>
            <a:r>
              <a:rPr lang="en-US" altLang="en-US" sz="1700" dirty="0"/>
              <a:t>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 </a:t>
            </a:r>
          </a:p>
          <a:p>
            <a:pPr>
              <a:buNone/>
            </a:pPr>
            <a:r>
              <a:rPr lang="en-US" altLang="en-US" sz="1700" i="1" dirty="0">
                <a:solidFill>
                  <a:srgbClr val="FF0000"/>
                </a:solidFill>
              </a:rPr>
              <a:t>        (by default primary of the department table)</a:t>
            </a:r>
          </a:p>
          <a:p>
            <a:endParaRPr lang="en-US" altLang="en-US" sz="1700" dirty="0"/>
          </a:p>
          <a:p>
            <a:r>
              <a:rPr lang="en-US" altLang="en-US" sz="1700" dirty="0"/>
              <a:t>By default, a foreign key </a:t>
            </a:r>
            <a:r>
              <a:rPr lang="en-US" altLang="en-US" sz="1700" dirty="0">
                <a:solidFill>
                  <a:srgbClr val="FF0000"/>
                </a:solidFill>
              </a:rPr>
              <a:t>reference the primary-key attributes </a:t>
            </a:r>
            <a:r>
              <a:rPr lang="en-US" altLang="en-US" sz="1700" dirty="0"/>
              <a:t>of the referenced table.</a:t>
            </a:r>
          </a:p>
          <a:p>
            <a:endParaRPr lang="en-US" altLang="en-US" sz="1700" dirty="0"/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pPr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 (user specified attribute)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>
                <a:solidFill>
                  <a:srgbClr val="FF0000"/>
                </a:solidFill>
              </a:rPr>
              <a:t>When a referential-integrity constraint is violated</a:t>
            </a:r>
            <a:r>
              <a:rPr lang="en-US" altLang="en-US" sz="1700" dirty="0"/>
              <a:t>, the normal procedure is to </a:t>
            </a:r>
            <a:r>
              <a:rPr lang="en-US" altLang="en-US" sz="1700" dirty="0">
                <a:solidFill>
                  <a:srgbClr val="FF0000"/>
                </a:solidFill>
              </a:rPr>
              <a:t>reject the action </a:t>
            </a:r>
            <a:r>
              <a:rPr lang="en-US" altLang="en-US" sz="1700" dirty="0"/>
              <a:t>that caused the violation.</a:t>
            </a:r>
          </a:p>
          <a:p>
            <a:pPr>
              <a:tabLst>
                <a:tab pos="2173288" algn="l"/>
              </a:tabLst>
            </a:pPr>
            <a:endParaRPr lang="en-US" altLang="en-US" sz="1700" dirty="0"/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</a:t>
            </a:r>
            <a:r>
              <a:rPr lang="en-US" altLang="en-US" sz="1700" dirty="0">
                <a:solidFill>
                  <a:srgbClr val="FF0000"/>
                </a:solidFill>
              </a:rPr>
              <a:t>in case of delete or update is to cascade</a:t>
            </a:r>
          </a:p>
          <a:p>
            <a:pPr>
              <a:tabLst>
                <a:tab pos="2173288" algn="l"/>
              </a:tabLst>
            </a:pPr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Cascade is </a:t>
            </a: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used to simultaneously delete or update </a:t>
            </a:r>
            <a:r>
              <a:rPr lang="en-US" b="0" i="0" dirty="0">
                <a:solidFill>
                  <a:srgbClr val="040C28"/>
                </a:solidFill>
                <a:effectLst/>
                <a:latin typeface="+mj-lt"/>
              </a:rPr>
              <a:t>an entry from both </a:t>
            </a:r>
            <a:r>
              <a:rPr lang="en-US" dirty="0">
                <a:solidFill>
                  <a:srgbClr val="040C28"/>
                </a:solidFill>
                <a:latin typeface="+mj-lt"/>
              </a:rPr>
              <a:t>tables.</a:t>
            </a:r>
          </a:p>
          <a:p>
            <a:pPr>
              <a:tabLst>
                <a:tab pos="2173288" algn="l"/>
              </a:tabLst>
            </a:pPr>
            <a:endParaRPr lang="en-US" altLang="en-US" sz="1700" dirty="0">
              <a:solidFill>
                <a:srgbClr val="FF0000"/>
              </a:solidFill>
              <a:latin typeface="+mj-lt"/>
            </a:endParaRP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On delete 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On delete 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</a:t>
            </a:r>
            <a:r>
              <a:rPr lang="en-US" altLang="en-US" sz="1700" dirty="0">
                <a:solidFill>
                  <a:srgbClr val="FF0000"/>
                </a:solidFill>
              </a:rPr>
              <a:t>has to be checked not only when a tuple is inserted or modified in </a:t>
            </a:r>
            <a:r>
              <a:rPr lang="en-US" altLang="en-US" sz="1700" i="1" dirty="0">
                <a:solidFill>
                  <a:srgbClr val="FF0000"/>
                </a:solidFill>
              </a:rPr>
              <a:t>section</a:t>
            </a:r>
            <a:r>
              <a:rPr lang="en-US" altLang="en-US" sz="1700" dirty="0">
                <a:solidFill>
                  <a:srgbClr val="FF0000"/>
                </a:solidFill>
              </a:rPr>
              <a:t> , but also when the relation </a:t>
            </a:r>
            <a:r>
              <a:rPr lang="en-US" altLang="en-US" sz="1700" i="1" dirty="0" err="1">
                <a:solidFill>
                  <a:srgbClr val="FF0000"/>
                </a:solidFill>
              </a:rPr>
              <a:t>time_slot</a:t>
            </a:r>
            <a:r>
              <a:rPr lang="en-US" altLang="en-US" sz="1700" i="1" dirty="0">
                <a:solidFill>
                  <a:srgbClr val="FF0000"/>
                </a:solidFill>
              </a:rPr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Int,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Char</a:t>
            </a:r>
          </a:p>
          <a:p>
            <a:pPr>
              <a:tabLst>
                <a:tab pos="1250950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Varchar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….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 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</a:t>
            </a:r>
            <a:r>
              <a:rPr lang="en-US" altLang="en-US" dirty="0"/>
              <a:t>). For example images.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US" sz="1700" b="1" dirty="0" err="1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endParaRPr lang="en-US" altLang="en-US" sz="1700" dirty="0"/>
          </a:p>
          <a:p>
            <a:r>
              <a:rPr lang="en-US" altLang="en-US" sz="1700" dirty="0">
                <a:solidFill>
                  <a:srgbClr val="FF0000"/>
                </a:solidFill>
              </a:rPr>
              <a:t>When a query returns a large object, a pointer is returned rather than the large object itself.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BLOB can be represented with the regular VARBINARY data types, but with a special length value called MAX: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1700" dirty="0"/>
          </a:p>
          <a:p>
            <a:pPr marL="457200" lvl="1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426D-F5BA-4C0F-B887-7E9ECBC9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94" y="392683"/>
            <a:ext cx="8077200" cy="609600"/>
          </a:xfrm>
        </p:spPr>
        <p:txBody>
          <a:bodyPr/>
          <a:lstStyle/>
          <a:p>
            <a:r>
              <a:rPr lang="en-US" dirty="0"/>
              <a:t>Large Object Types – Creating Columns with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6CE2-CE2F-D513-713D-1D64A7E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sz="17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B19EB-A72D-6951-A4BC-FA9A1E42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093788"/>
            <a:ext cx="7629926" cy="53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BLOB can be represented with the regular VARBINARY data types, but with a special length value called MAX (up to 2 GB):</a:t>
            </a:r>
            <a:endParaRPr lang="en-US" altLang="en-US" kern="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kern="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b="1" kern="0" dirty="0"/>
              <a:t>CREATE TABLE Image </a:t>
            </a:r>
            <a:r>
              <a:rPr lang="en-US" altLang="en-US" kern="0" dirty="0"/>
              <a:t>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kern="0" dirty="0"/>
              <a:t>ID INTEGER PRIMARY KEY,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kern="0" dirty="0"/>
              <a:t>Subject VARCHAR(256) NOT NULL,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kern="0" dirty="0"/>
              <a:t>Body  </a:t>
            </a:r>
            <a:r>
              <a:rPr lang="en-US" altLang="en-US" kern="0" dirty="0">
                <a:solidFill>
                  <a:srgbClr val="FF0000"/>
                </a:solidFill>
              </a:rPr>
              <a:t>VARBINARY(MAX)</a:t>
            </a:r>
            <a:r>
              <a:rPr lang="en-US" altLang="en-US" kern="0" dirty="0"/>
              <a:t>);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en-US" kern="0" dirty="0">
                <a:solidFill>
                  <a:srgbClr val="FF0000"/>
                </a:solidFill>
              </a:rPr>
              <a:t>A query returns a pointer to the image rather than the large object itself.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156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426D-F5BA-4C0F-B887-7E9ECBC9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94" y="392683"/>
            <a:ext cx="8077200" cy="609600"/>
          </a:xfrm>
        </p:spPr>
        <p:txBody>
          <a:bodyPr/>
          <a:lstStyle/>
          <a:p>
            <a:r>
              <a:rPr lang="en-US" dirty="0"/>
              <a:t>Large Object Types – Creating Columns with </a:t>
            </a:r>
            <a:r>
              <a:rPr lang="en-US" dirty="0" err="1"/>
              <a:t>Clob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6CE2-CE2F-D513-713D-1D64A7E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en-US" sz="17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B19EB-A72D-6951-A4BC-FA9A1E42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093788"/>
            <a:ext cx="7629926" cy="530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CLOB can be represented with the regular Long Byte data types</a:t>
            </a:r>
            <a:endParaRPr lang="en-US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b="1" kern="0" dirty="0">
                <a:solidFill>
                  <a:srgbClr val="000000"/>
                </a:solidFill>
                <a:latin typeface="Arial" panose="020B0604020202020204" pitchFamily="34" charset="0"/>
              </a:rPr>
              <a:t>CREATE TABLE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clob_table</a:t>
            </a: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id_num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    NUMBER,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clob_text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BYTE</a:t>
            </a:r>
            <a:r>
              <a:rPr lang="en-US" kern="0" dirty="0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10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</a:t>
            </a:r>
            <a:r>
              <a:rPr lang="en-US" altLang="en-US" sz="1700" dirty="0">
                <a:solidFill>
                  <a:srgbClr val="FF0000"/>
                </a:solidFill>
              </a:rPr>
              <a:t>any legal SQL expression</a:t>
            </a:r>
            <a:r>
              <a:rPr lang="en-US" altLang="en-US" sz="1700" dirty="0"/>
              <a:t>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</a:t>
            </a:r>
            <a:r>
              <a:rPr lang="en-US" altLang="en-US" sz="1700" dirty="0">
                <a:solidFill>
                  <a:srgbClr val="FF0000"/>
                </a:solidFill>
              </a:rPr>
              <a:t>virtual relation </a:t>
            </a:r>
            <a:r>
              <a:rPr lang="en-US" altLang="en-US" sz="1700" dirty="0"/>
              <a:t>that the view generates.</a:t>
            </a:r>
          </a:p>
          <a:p>
            <a:pPr>
              <a:tabLst>
                <a:tab pos="3432175" algn="ctr"/>
              </a:tabLst>
            </a:pP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</a:t>
            </a:r>
            <a:r>
              <a:rPr lang="en-US" altLang="en-US" sz="1700" dirty="0">
                <a:solidFill>
                  <a:srgbClr val="FF0000"/>
                </a:solidFill>
              </a:rPr>
              <a:t>is not the same as creating a new relation</a:t>
            </a:r>
            <a:r>
              <a:rPr lang="en-US" altLang="en-US" sz="1700" dirty="0"/>
              <a:t>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</a:t>
            </a:r>
            <a:r>
              <a:rPr lang="en-US" altLang="en-US" sz="1700" dirty="0">
                <a:solidFill>
                  <a:srgbClr val="FF0000"/>
                </a:solidFill>
              </a:rPr>
              <a:t>saving of an expression</a:t>
            </a:r>
            <a:r>
              <a:rPr lang="en-US" altLang="en-US" sz="1700" dirty="0"/>
              <a:t>; the expression is substituted into queries using the 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Create View 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endParaRPr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dirty="0"/>
              <a:t>Create a view of instructors </a:t>
            </a:r>
            <a:r>
              <a:rPr lang="en-US" altLang="en-US" dirty="0">
                <a:solidFill>
                  <a:srgbClr val="FF0000"/>
                </a:solidFill>
              </a:rPr>
              <a:t>without their salary</a:t>
            </a:r>
          </a:p>
          <a:p>
            <a:pPr>
              <a:tabLst>
                <a:tab pos="1370013" algn="l"/>
              </a:tabLst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tabLst>
                <a:tab pos="13700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Note that instructor relation contains;</a:t>
            </a:r>
            <a:r>
              <a:rPr lang="en-US" altLang="en-US" dirty="0"/>
              <a:t> ID, name, </a:t>
            </a:r>
            <a:r>
              <a:rPr lang="en-US" altLang="en-US" dirty="0" err="1"/>
              <a:t>dept_name</a:t>
            </a:r>
            <a:r>
              <a:rPr lang="en-US" altLang="en-US" dirty="0"/>
              <a:t>, salary</a:t>
            </a:r>
          </a:p>
          <a:p>
            <a:pPr>
              <a:tabLst>
                <a:tab pos="1370013" algn="l"/>
              </a:tabLst>
            </a:pPr>
            <a:endParaRPr lang="en-US" altLang="en-US" sz="1700" dirty="0"/>
          </a:p>
          <a:p>
            <a:pPr>
              <a:tabLst>
                <a:tab pos="1370013" algn="l"/>
              </a:tabLst>
            </a:pPr>
            <a:endParaRPr lang="en-US" altLang="en-US" dirty="0"/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CDE-D2D6-50FF-FC2B-95B19BDC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+mj-ea"/>
              </a:rPr>
              <a:t>Create View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5097-BF82-9F08-27B8-C1F49A45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for </a:t>
            </a:r>
            <a:r>
              <a:rPr lang="en-US" altLang="en-US" sz="1700" dirty="0">
                <a:solidFill>
                  <a:srgbClr val="FF0000"/>
                </a:solidFill>
              </a:rPr>
              <a:t>all instructors in the Biology department without the salary information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</a:p>
          <a:p>
            <a:pPr>
              <a:buNone/>
              <a:tabLst>
                <a:tab pos="1370013" algn="l"/>
              </a:tabLst>
            </a:pPr>
            <a:endParaRPr lang="en-US" altLang="en-US" dirty="0"/>
          </a:p>
          <a:p>
            <a:pPr>
              <a:buNone/>
              <a:tabLst>
                <a:tab pos="1370013" algn="l"/>
              </a:tabLst>
            </a:pPr>
            <a:r>
              <a:rPr lang="en-US" altLang="en-US" sz="1700" dirty="0"/>
              <a:t>		     </a:t>
            </a:r>
            <a:r>
              <a:rPr kumimoji="0" lang="en-US" altLang="en-US" sz="1700" b="1" dirty="0"/>
              <a:t>create view </a:t>
            </a:r>
            <a:r>
              <a:rPr kumimoji="0" lang="en-US" altLang="en-US" sz="1700" b="1" i="1" dirty="0" err="1">
                <a:solidFill>
                  <a:schemeClr val="bg1">
                    <a:lumMod val="25000"/>
                  </a:schemeClr>
                </a:solidFill>
              </a:rPr>
              <a:t>biology</a:t>
            </a:r>
            <a:r>
              <a:rPr lang="en-US" altLang="en-US" sz="1700" b="1" i="1" dirty="0" err="1">
                <a:solidFill>
                  <a:schemeClr val="bg1">
                    <a:lumMod val="25000"/>
                  </a:schemeClr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= </a:t>
            </a:r>
            <a:r>
              <a:rPr lang="en-US" altLang="en-US" sz="1700" dirty="0"/>
              <a:t>'Biology'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6DF-4425-4644-AF87-DED560153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+mj-ea"/>
              </a:rPr>
              <a:t>Create View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2CE3-95A6-84FC-8ADF-69B0F7E4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</a:t>
            </a:r>
            <a:r>
              <a:rPr lang="en-US" altLang="en-US" sz="1700" dirty="0">
                <a:solidFill>
                  <a:srgbClr val="FF0000"/>
                </a:solidFill>
              </a:rPr>
              <a:t>department and total salary for each department (i.e. 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     </a:t>
            </a:r>
            <a:r>
              <a:rPr lang="en-US" altLang="en-US" dirty="0" err="1"/>
              <a:t>Comp_sci</a:t>
            </a:r>
            <a:r>
              <a:rPr lang="en-US" altLang="en-US" dirty="0"/>
              <a:t>         502000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altLang="en-US" sz="1700" dirty="0"/>
              <a:t>     </a:t>
            </a:r>
            <a:r>
              <a:rPr lang="en-US" altLang="en-US" dirty="0"/>
              <a:t>Biology              256001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altLang="en-US" sz="1700" dirty="0"/>
              <a:t>      ….                     ….              </a:t>
            </a:r>
          </a:p>
          <a:p>
            <a:pPr>
              <a:tabLst>
                <a:tab pos="13700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Note that instructor relation contains;</a:t>
            </a:r>
            <a:r>
              <a:rPr lang="en-US" altLang="en-US" dirty="0"/>
              <a:t> ID, name, </a:t>
            </a:r>
            <a:r>
              <a:rPr lang="en-US" altLang="en-US" dirty="0" err="1"/>
              <a:t>dept_name</a:t>
            </a:r>
            <a:r>
              <a:rPr lang="en-US" altLang="en-US" dirty="0"/>
              <a:t>, salary</a:t>
            </a:r>
          </a:p>
          <a:p>
            <a:pPr>
              <a:tabLst>
                <a:tab pos="1370013" algn="l"/>
              </a:tabLst>
            </a:pPr>
            <a:endParaRPr lang="en-US" altLang="en-US" dirty="0"/>
          </a:p>
          <a:p>
            <a:pPr marL="0" indent="0">
              <a:buNone/>
              <a:tabLst>
                <a:tab pos="1370013" algn="l"/>
              </a:tabLst>
            </a:pP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dept_name</a:t>
            </a:r>
            <a:r>
              <a:rPr lang="en-US" altLang="en-US" sz="1700" b="1" i="1" dirty="0">
                <a:solidFill>
                  <a:srgbClr val="002060"/>
                </a:solidFill>
              </a:rPr>
              <a:t>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0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One view may be used in the expression defining another view </a:t>
            </a:r>
          </a:p>
          <a:p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if </a:t>
            </a:r>
            <a:r>
              <a:rPr lang="en-US" altLang="en-US" sz="1700" i="1" dirty="0">
                <a:solidFill>
                  <a:srgbClr val="FF0000"/>
                </a:solidFill>
              </a:rPr>
              <a:t>v</a:t>
            </a:r>
            <a:r>
              <a:rPr lang="en-US" altLang="en-US" sz="1700" baseline="-25000" dirty="0">
                <a:solidFill>
                  <a:srgbClr val="FF0000"/>
                </a:solidFill>
              </a:rPr>
              <a:t>2</a:t>
            </a:r>
            <a:r>
              <a:rPr lang="en-US" altLang="en-US" sz="1700" dirty="0">
                <a:solidFill>
                  <a:srgbClr val="FF0000"/>
                </a:solidFill>
              </a:rPr>
              <a:t> is used in the expression defining </a:t>
            </a:r>
            <a:r>
              <a:rPr lang="en-US" altLang="en-US" sz="1700" i="1" dirty="0">
                <a:solidFill>
                  <a:srgbClr val="FF0000"/>
                </a:solidFill>
              </a:rPr>
              <a:t>v</a:t>
            </a:r>
            <a:r>
              <a:rPr lang="en-US" altLang="en-US" sz="1700" baseline="-25000" dirty="0">
                <a:solidFill>
                  <a:srgbClr val="FF0000"/>
                </a:solidFill>
              </a:rPr>
              <a:t>1</a:t>
            </a:r>
            <a:endParaRPr lang="en-US" altLang="en-US" sz="1700" dirty="0">
              <a:solidFill>
                <a:srgbClr val="FF0000"/>
              </a:solidFill>
            </a:endParaRPr>
          </a:p>
          <a:p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olidFill>
                  <a:srgbClr val="FF0000"/>
                </a:solidFill>
              </a:rPr>
              <a:t>if it depends on itself.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/>
              <a:t>Create a view of </a:t>
            </a:r>
            <a:r>
              <a:rPr lang="en-US" altLang="en-US" sz="1700" dirty="0">
                <a:solidFill>
                  <a:srgbClr val="FF0000"/>
                </a:solidFill>
              </a:rPr>
              <a:t>physics courses in fall 2017</a:t>
            </a:r>
          </a:p>
          <a:p>
            <a:endParaRPr lang="en-US" altLang="en-US" b="1" dirty="0"/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pPr>
              <a:buNone/>
            </a:pPr>
            <a:endParaRPr lang="en-US" altLang="en-US" sz="800" dirty="0"/>
          </a:p>
          <a:p>
            <a:pPr>
              <a:buNone/>
            </a:pPr>
            <a:r>
              <a:rPr lang="en-US" altLang="en-US" dirty="0"/>
              <a:t>Create a view of </a:t>
            </a:r>
            <a:r>
              <a:rPr lang="en-US" altLang="en-US" dirty="0">
                <a:solidFill>
                  <a:srgbClr val="FF0000"/>
                </a:solidFill>
              </a:rPr>
              <a:t>physics courses in fall 2017 and in the Watson building; </a:t>
            </a:r>
            <a:r>
              <a:rPr lang="en-US" altLang="en-US" dirty="0"/>
              <a:t>using the </a:t>
            </a:r>
            <a:r>
              <a:rPr lang="en-US" altLang="en-US" dirty="0">
                <a:solidFill>
                  <a:srgbClr val="FF0000"/>
                </a:solidFill>
              </a:rPr>
              <a:t>view we created above</a:t>
            </a:r>
          </a:p>
          <a:p>
            <a:pPr>
              <a:buNone/>
            </a:pPr>
            <a:endParaRPr lang="en-US" altLang="en-US" sz="800" dirty="0">
              <a:solidFill>
                <a:srgbClr val="FF0000"/>
              </a:solidFill>
            </a:endParaRP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FF000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93240</TotalTime>
  <Words>2603</Words>
  <Application>Microsoft Office PowerPoint</Application>
  <PresentationFormat>On-screen Show (4:3)</PresentationFormat>
  <Paragraphs>310</Paragraphs>
  <Slides>38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Arial</vt:lpstr>
      <vt:lpstr>Courier New</vt:lpstr>
      <vt:lpstr>Helvetica</vt:lpstr>
      <vt:lpstr>Monaco</vt:lpstr>
      <vt:lpstr>Monotype Sorts</vt:lpstr>
      <vt:lpstr>Times New Roman</vt:lpstr>
      <vt:lpstr>Webdings</vt:lpstr>
      <vt:lpstr>Wingdings</vt:lpstr>
      <vt:lpstr>2_db-5-grey</vt:lpstr>
      <vt:lpstr>SQL Views, Transactions, Integrity Constraints    Prof Dr Melike Sah Direkoglu </vt:lpstr>
      <vt:lpstr>Outline</vt:lpstr>
      <vt:lpstr>Views</vt:lpstr>
      <vt:lpstr>View Definition</vt:lpstr>
      <vt:lpstr>Create View Examples</vt:lpstr>
      <vt:lpstr>Create View Examples</vt:lpstr>
      <vt:lpstr>Create View Examples</vt:lpstr>
      <vt:lpstr>Views Defined Using Other Views</vt:lpstr>
      <vt:lpstr>Views Defined Using Other Views</vt:lpstr>
      <vt:lpstr>View Expansion</vt:lpstr>
      <vt:lpstr>View Expansion (Cont.)</vt:lpstr>
      <vt:lpstr>View Example in MySQL – Customer Table</vt:lpstr>
      <vt:lpstr>KyreniaCustomers View</vt:lpstr>
      <vt:lpstr>Query the Created KyreniaCustomer View</vt:lpstr>
      <vt:lpstr>View Creation for NicosiaCustomers</vt:lpstr>
      <vt:lpstr>Accessing the Views in MySQL</vt:lpstr>
      <vt:lpstr>How to Delete a View?</vt:lpstr>
      <vt:lpstr>Edit the Customer Table</vt:lpstr>
      <vt:lpstr>What Happens to the View? </vt:lpstr>
      <vt:lpstr>Materialized Views</vt:lpstr>
      <vt:lpstr>Create Materalized View</vt:lpstr>
      <vt:lpstr>Materialized View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Built-in Data Types in SQL </vt:lpstr>
      <vt:lpstr>Large Object Types</vt:lpstr>
      <vt:lpstr>Large Object Types – Creating Columns with Blob</vt:lpstr>
      <vt:lpstr>Large Object Types – Creating Columns with Clob</vt:lpstr>
      <vt:lpstr>User-Defined Types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CIU</cp:lastModifiedBy>
  <cp:revision>664</cp:revision>
  <cp:lastPrinted>1999-06-28T19:27:31Z</cp:lastPrinted>
  <dcterms:created xsi:type="dcterms:W3CDTF">2009-12-21T15:40:22Z</dcterms:created>
  <dcterms:modified xsi:type="dcterms:W3CDTF">2023-03-27T10:20:26Z</dcterms:modified>
</cp:coreProperties>
</file>