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445" r:id="rId2"/>
    <p:sldId id="446" r:id="rId3"/>
    <p:sldId id="481" r:id="rId4"/>
    <p:sldId id="472" r:id="rId5"/>
    <p:sldId id="384" r:id="rId6"/>
    <p:sldId id="385" r:id="rId7"/>
    <p:sldId id="471" r:id="rId8"/>
    <p:sldId id="473" r:id="rId9"/>
    <p:sldId id="470" r:id="rId10"/>
    <p:sldId id="475" r:id="rId11"/>
    <p:sldId id="474" r:id="rId12"/>
    <p:sldId id="482" r:id="rId13"/>
    <p:sldId id="462" r:id="rId14"/>
    <p:sldId id="464" r:id="rId15"/>
    <p:sldId id="465" r:id="rId16"/>
    <p:sldId id="466" r:id="rId17"/>
    <p:sldId id="467" r:id="rId18"/>
    <p:sldId id="468" r:id="rId19"/>
    <p:sldId id="469" r:id="rId20"/>
    <p:sldId id="480" r:id="rId21"/>
    <p:sldId id="479" r:id="rId22"/>
    <p:sldId id="393" r:id="rId23"/>
    <p:sldId id="394" r:id="rId24"/>
    <p:sldId id="476" r:id="rId25"/>
    <p:sldId id="477" r:id="rId26"/>
    <p:sldId id="478" r:id="rId2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8" d="100"/>
          <a:sy n="108" d="100"/>
        </p:scale>
        <p:origin x="1512" y="10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15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05596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Indexing and Authorization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Prof Dr </a:t>
            </a:r>
            <a:r>
              <a:rPr lang="en-US" sz="2200" dirty="0" err="1"/>
              <a:t>Melike</a:t>
            </a:r>
            <a:r>
              <a:rPr lang="en-US" sz="2200" dirty="0"/>
              <a:t> Sah </a:t>
            </a:r>
            <a:r>
              <a:rPr lang="en-US" sz="2200" dirty="0" err="1"/>
              <a:t>Direkoglu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2DD7-DF67-03F4-6FE2-B55877B2D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Indexing Structure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55AD4-C9EA-BDE5-6E73-897CC169CA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86"/>
          <a:stretch/>
        </p:blipFill>
        <p:spPr>
          <a:xfrm>
            <a:off x="-97654" y="1032397"/>
            <a:ext cx="9144000" cy="51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1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4633-7A01-736D-A0F7-278A17A5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01560"/>
            <a:ext cx="8077200" cy="609600"/>
          </a:xfrm>
        </p:spPr>
        <p:txBody>
          <a:bodyPr/>
          <a:lstStyle/>
          <a:p>
            <a:r>
              <a:rPr lang="en-US" dirty="0"/>
              <a:t>Primary and Secondary Index on the Same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D2BA8-BDE8-343E-2635-F8408DF4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54" y="1294685"/>
            <a:ext cx="791059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2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44F3E-70B1-9016-706D-13F0F38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A5D0B-F9B0-B4D6-D1D9-72BB6D731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endParaRPr lang="en-US" altLang="en-US" sz="1700" b="1" dirty="0">
              <a:solidFill>
                <a:srgbClr val="002060"/>
              </a:solidFill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pPr lvl="1"/>
            <a:endParaRPr lang="en-US" altLang="en-US" sz="1700" dirty="0"/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Granting a privilege on a view</a:t>
            </a:r>
            <a:r>
              <a:rPr lang="en-US" altLang="en-US" sz="1700" dirty="0"/>
              <a:t> does not imply granting any privileges on the underlying relations.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The grantor of the privilege must already hold the privilege on the specified item </a:t>
            </a:r>
            <a:r>
              <a:rPr lang="en-US" altLang="en-US" sz="1700" dirty="0"/>
              <a:t>(or be the </a:t>
            </a:r>
            <a:r>
              <a:rPr lang="en-US" altLang="en-US" sz="1700" dirty="0">
                <a:solidFill>
                  <a:srgbClr val="FF0000"/>
                </a:solidFill>
              </a:rPr>
              <a:t>database administrator</a:t>
            </a:r>
            <a:r>
              <a:rPr lang="en-US" altLang="en-US" sz="1700" dirty="0"/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71846"/>
            <a:ext cx="7327138" cy="4903787"/>
          </a:xfrm>
        </p:spPr>
        <p:txBody>
          <a:bodyPr/>
          <a:lstStyle/>
          <a:p>
            <a:r>
              <a:rPr lang="en-US" altLang="en-US" sz="1700" dirty="0"/>
              <a:t>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pPr marL="0" indent="0">
              <a:buNone/>
            </a:pPr>
            <a:r>
              <a:rPr lang="en-US" altLang="en-US" sz="1700" b="1" dirty="0"/>
              <a:t>                              grant insert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pPr marL="457200" lvl="1" indent="0">
              <a:buNone/>
            </a:pPr>
            <a:r>
              <a:rPr lang="en-US" altLang="en-US" b="1" dirty="0"/>
              <a:t>		grant update on </a:t>
            </a:r>
            <a:r>
              <a:rPr lang="en-US" altLang="en-US" i="1" dirty="0"/>
              <a:t>instructor </a:t>
            </a:r>
            <a:r>
              <a:rPr lang="en-US" altLang="en-US" b="1" dirty="0"/>
              <a:t>to </a:t>
            </a:r>
            <a:r>
              <a:rPr lang="en-US" altLang="en-US" i="1" dirty="0"/>
              <a:t>U</a:t>
            </a:r>
            <a:r>
              <a:rPr lang="en-US" altLang="en-US" baseline="-25000" dirty="0"/>
              <a:t>1</a:t>
            </a:r>
            <a:r>
              <a:rPr lang="en-US" altLang="en-US" i="1" dirty="0"/>
              <a:t>, U</a:t>
            </a:r>
            <a:r>
              <a:rPr lang="en-US" altLang="en-US" baseline="-25000" dirty="0"/>
              <a:t>2</a:t>
            </a:r>
            <a:r>
              <a:rPr lang="en-US" altLang="en-US" i="1" dirty="0"/>
              <a:t>, U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sz="1700" b="1" dirty="0"/>
              <a:t>grant delete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endParaRPr lang="en-US" altLang="en-US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              </a:t>
            </a:r>
            <a:r>
              <a:rPr lang="en-US" altLang="en-US" dirty="0"/>
              <a:t>	</a:t>
            </a:r>
            <a:r>
              <a:rPr lang="en-US" altLang="en-US" sz="1700" b="1" dirty="0"/>
              <a:t>grant ALL PRIVILEGES on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.* 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</a:t>
            </a:r>
            <a:r>
              <a:rPr lang="en-US" altLang="en-US" sz="1700" dirty="0">
                <a:solidFill>
                  <a:srgbClr val="FF0000"/>
                </a:solidFill>
              </a:rPr>
              <a:t>revoke authorization</a:t>
            </a:r>
            <a:r>
              <a:rPr lang="en-US" altLang="en-US" sz="1700" dirty="0"/>
              <a:t>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endParaRPr lang="en-US" altLang="en-US" sz="1700" dirty="0"/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endParaRPr lang="en-US" altLang="en-US" sz="1700" dirty="0"/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</a:t>
            </a:r>
            <a:r>
              <a:rPr lang="en-US" altLang="en-US" sz="1700" dirty="0">
                <a:solidFill>
                  <a:srgbClr val="FF0000"/>
                </a:solidFill>
              </a:rPr>
              <a:t>distinguish among various users</a:t>
            </a:r>
            <a:r>
              <a:rPr lang="en-US" altLang="en-US" sz="1700" dirty="0"/>
              <a:t> as far as what  these users can access/update in the database.</a:t>
            </a:r>
          </a:p>
          <a:p>
            <a:endParaRPr lang="en-US" altLang="en-US" sz="1700" dirty="0"/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endParaRPr lang="en-US" altLang="en-US" sz="1700" dirty="0"/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manager</a:t>
            </a:r>
          </a:p>
          <a:p>
            <a:endParaRPr lang="en-US" altLang="en-US" sz="1700" dirty="0"/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 manager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dirty="0"/>
              <a:t>Create an </a:t>
            </a:r>
            <a:r>
              <a:rPr lang="en-US" altLang="en-US" sz="1700" b="1" dirty="0"/>
              <a:t>instructor role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assign Amit to the instructor </a:t>
            </a:r>
            <a:r>
              <a:rPr lang="en-US" altLang="en-US" sz="1700" dirty="0"/>
              <a:t>role</a:t>
            </a:r>
          </a:p>
          <a:p>
            <a:endParaRPr lang="en-US" altLang="en-US" b="1" dirty="0"/>
          </a:p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endParaRPr lang="en-US" altLang="en-US" sz="1700" dirty="0"/>
          </a:p>
          <a:p>
            <a:r>
              <a:rPr lang="en-US" altLang="en-US" sz="1700" dirty="0"/>
              <a:t>Privileges can be granted to the roles:</a:t>
            </a:r>
          </a:p>
          <a:p>
            <a:r>
              <a:rPr lang="en-US" altLang="en-US" dirty="0"/>
              <a:t>Example: </a:t>
            </a:r>
            <a:r>
              <a:rPr lang="en-US" altLang="en-US" b="1" dirty="0"/>
              <a:t>Grant select </a:t>
            </a:r>
            <a:r>
              <a:rPr lang="en-US" altLang="en-US" dirty="0"/>
              <a:t>privilege for the </a:t>
            </a:r>
            <a:r>
              <a:rPr lang="en-US" altLang="en-US" b="1" dirty="0"/>
              <a:t>takes table</a:t>
            </a:r>
            <a:r>
              <a:rPr lang="en-US" altLang="en-US" dirty="0"/>
              <a:t> for the</a:t>
            </a:r>
            <a:r>
              <a:rPr lang="en-US" altLang="en-US" b="1" dirty="0"/>
              <a:t> instructor role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on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  <a:p>
            <a:pPr marL="457200" lvl="1" indent="0">
              <a:buNone/>
            </a:pPr>
            <a:r>
              <a:rPr lang="en-US" altLang="en-US" dirty="0"/>
              <a:t>(To all instructors)</a:t>
            </a:r>
          </a:p>
          <a:p>
            <a:endParaRPr lang="en-US" altLang="en-US" b="1" dirty="0"/>
          </a:p>
          <a:p>
            <a:r>
              <a:rPr lang="en-US" altLang="en-US" dirty="0"/>
              <a:t> Example: </a:t>
            </a:r>
            <a:r>
              <a:rPr lang="en-US" altLang="en-US" b="1" dirty="0"/>
              <a:t>Grant insert </a:t>
            </a:r>
            <a:r>
              <a:rPr lang="en-US" altLang="en-US" dirty="0"/>
              <a:t>privilege for the </a:t>
            </a:r>
            <a:r>
              <a:rPr lang="en-US" altLang="en-US" b="1" dirty="0"/>
              <a:t>takes table</a:t>
            </a:r>
            <a:r>
              <a:rPr lang="en-US" altLang="en-US" dirty="0"/>
              <a:t> for the</a:t>
            </a:r>
            <a:r>
              <a:rPr lang="en-US" altLang="en-US" b="1" dirty="0"/>
              <a:t> instructor role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b="1" dirty="0"/>
              <a:t>insert</a:t>
            </a:r>
            <a:r>
              <a:rPr lang="en-US" altLang="en-US" dirty="0"/>
              <a:t> </a:t>
            </a:r>
            <a:r>
              <a:rPr lang="en-US" altLang="en-US" b="1" dirty="0"/>
              <a:t>on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0260-EBC2-7182-DEB6-FABDFD8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1EAE-6FD5-01B6-7FB5-8AFAC12D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700" dirty="0"/>
              <a:t>Roles can be granted to users, as well as to other roles</a:t>
            </a:r>
          </a:p>
          <a:p>
            <a:r>
              <a:rPr lang="en-US" altLang="en-US" dirty="0"/>
              <a:t>Example: </a:t>
            </a:r>
            <a:r>
              <a:rPr lang="en-US" altLang="en-US" b="1" dirty="0"/>
              <a:t>Create a </a:t>
            </a:r>
            <a:r>
              <a:rPr lang="en-US" altLang="en-US" b="1" dirty="0" err="1"/>
              <a:t>teaching_assistant</a:t>
            </a:r>
            <a:r>
              <a:rPr lang="en-US" altLang="en-US" b="1" dirty="0"/>
              <a:t> role </a:t>
            </a:r>
            <a:r>
              <a:rPr lang="en-US" altLang="en-US" dirty="0"/>
              <a:t>and then </a:t>
            </a:r>
            <a:r>
              <a:rPr lang="en-US" altLang="en-US" b="1" dirty="0"/>
              <a:t>grant </a:t>
            </a:r>
            <a:r>
              <a:rPr lang="en-US" altLang="en-US" b="1" dirty="0" err="1"/>
              <a:t>teaching_assistant</a:t>
            </a:r>
            <a:r>
              <a:rPr lang="en-US" altLang="en-US" b="1" dirty="0"/>
              <a:t> to instructor</a:t>
            </a:r>
          </a:p>
          <a:p>
            <a:endParaRPr lang="en-US" altLang="en-US" sz="1700" b="1" dirty="0"/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8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4FF-8867-B038-E392-2386C2D1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3A90-77E0-7684-5C0D-9B042450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85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'Geology’);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endParaRPr lang="en-US" altLang="en-US" sz="1700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endParaRPr lang="en-US" altLang="en-US" sz="1700" dirty="0"/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endParaRPr lang="en-US" altLang="en-US" sz="1700" dirty="0"/>
          </a:p>
          <a:p>
            <a:r>
              <a:rPr lang="en-US" altLang="en-US" dirty="0"/>
              <a:t>T</a:t>
            </a:r>
            <a:r>
              <a:rPr lang="en-US" altLang="en-US" sz="1700" dirty="0"/>
              <a:t>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8A55-DF37-46CD-F2B4-BE08F12C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366050"/>
            <a:ext cx="8077200" cy="609600"/>
          </a:xfrm>
        </p:spPr>
        <p:txBody>
          <a:bodyPr/>
          <a:lstStyle/>
          <a:p>
            <a:r>
              <a:rPr lang="en-US" dirty="0"/>
              <a:t>MySQL Creating New Users and Granting Privileges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C473A-18A5-E9E3-9A80-3588AD37A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83" t="6333" b="45099"/>
          <a:stretch/>
        </p:blipFill>
        <p:spPr>
          <a:xfrm>
            <a:off x="177553" y="1464318"/>
            <a:ext cx="8895426" cy="2770486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B3530C-4AAA-F7C3-86C4-C91260871AE1}"/>
              </a:ext>
            </a:extLst>
          </p:cNvPr>
          <p:cNvSpPr/>
          <p:nvPr/>
        </p:nvSpPr>
        <p:spPr bwMode="auto">
          <a:xfrm>
            <a:off x="3506680" y="1251751"/>
            <a:ext cx="807868" cy="74572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5C0347-9382-A4AF-DF20-6EA912F47875}"/>
              </a:ext>
            </a:extLst>
          </p:cNvPr>
          <p:cNvSpPr/>
          <p:nvPr/>
        </p:nvSpPr>
        <p:spPr bwMode="auto">
          <a:xfrm>
            <a:off x="71021" y="3549246"/>
            <a:ext cx="1367162" cy="74572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03BA-24FB-E580-789B-60BEF7C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B226-3477-B49D-6BED-E693C014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73358-8BD9-E92E-BDFF-1DE7FBBFC3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0" t="16990" r="36408" b="4598"/>
          <a:stretch/>
        </p:blipFill>
        <p:spPr>
          <a:xfrm>
            <a:off x="1093131" y="91364"/>
            <a:ext cx="7282519" cy="635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6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1223-9D05-3089-2407-1CF9CB97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01560"/>
            <a:ext cx="8077200" cy="609600"/>
          </a:xfrm>
        </p:spPr>
        <p:txBody>
          <a:bodyPr/>
          <a:lstStyle/>
          <a:p>
            <a:r>
              <a:rPr lang="en-US" dirty="0"/>
              <a:t>Creating and Granting Privileges to User1 As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CFD7-4459-56F7-AA30-C522E3C9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70088"/>
                </a:solidFill>
                <a:effectLst/>
                <a:latin typeface="+mj-lt"/>
              </a:rPr>
              <a:t>CREATE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  <a:r>
              <a:rPr lang="en-US" b="1" i="0" u="none" strike="noStrike" dirty="0">
                <a:solidFill>
                  <a:srgbClr val="770088"/>
                </a:solidFill>
                <a:effectLst/>
                <a:latin typeface="+mj-lt"/>
              </a:rPr>
              <a:t>USER</a:t>
            </a:r>
            <a:r>
              <a:rPr lang="en-US" b="1" i="0" dirty="0">
                <a:solidFill>
                  <a:srgbClr val="444444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AA1111"/>
                </a:solidFill>
                <a:effectLst/>
                <a:latin typeface="+mj-lt"/>
              </a:rPr>
              <a:t>'user1'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@'%' IDENTIFIED WITH </a:t>
            </a:r>
            <a:r>
              <a:rPr lang="en-US" b="0" i="0" dirty="0" err="1">
                <a:solidFill>
                  <a:srgbClr val="0055AA"/>
                </a:solidFill>
                <a:effectLst/>
                <a:latin typeface="+mj-lt"/>
              </a:rPr>
              <a:t>mysql_native_password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 BY '***’;</a:t>
            </a:r>
          </a:p>
          <a:p>
            <a:endParaRPr lang="en-US" dirty="0">
              <a:solidFill>
                <a:srgbClr val="0055AA"/>
              </a:solidFill>
              <a:latin typeface="+mj-lt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GRANT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 SELECT, INSERT, UPDATE, DELETE, CREATE, DROP, FILE, INDEX, ALTER, CREATE TEMPORARY TABLES, CREATE VIEW, EVENT, TRIGGER, SHOW VIEW, CREATE ROUTINE, ALTER ROUTINE, EXECUTE </a:t>
            </a:r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ON *.* TO 'user1'@'%’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;</a:t>
            </a:r>
          </a:p>
          <a:p>
            <a:endParaRPr lang="en-US" dirty="0">
              <a:solidFill>
                <a:srgbClr val="0055AA"/>
              </a:solidFill>
              <a:latin typeface="+mj-lt"/>
            </a:endParaRPr>
          </a:p>
          <a:p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ALTER USER 'user1'@'%' REQUIRE NONE WITH MAX_QUERIES_PER_HOUR 0 MAX_CONNECTIONS_PER_HOUR 0 MAX_UPDATES_PER_HOUR 0 MAX_USER_CONNECTIONS 0;</a:t>
            </a:r>
          </a:p>
          <a:p>
            <a:endParaRPr lang="en-US" dirty="0">
              <a:solidFill>
                <a:srgbClr val="0055AA"/>
              </a:solidFill>
              <a:latin typeface="+mj-lt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CREATE DATABASE 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IF NOT EXISTS `user1`;</a:t>
            </a:r>
          </a:p>
          <a:p>
            <a:endParaRPr lang="en-US" b="0" i="0" dirty="0">
              <a:solidFill>
                <a:srgbClr val="0055AA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GRANT ALL PRIVILEGES ON `user1`.* TO 'user1'@'%’</a:t>
            </a:r>
            <a:r>
              <a:rPr lang="en-US" b="0" i="0" dirty="0">
                <a:solidFill>
                  <a:srgbClr val="0055AA"/>
                </a:solidFill>
                <a:effectLst/>
                <a:latin typeface="+mj-lt"/>
              </a:rPr>
              <a:t>;</a:t>
            </a:r>
          </a:p>
          <a:p>
            <a:endParaRPr lang="en-US" dirty="0">
              <a:solidFill>
                <a:srgbClr val="0055AA"/>
              </a:solidFill>
              <a:latin typeface="+mj-lt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GRANT ALL PRIVILEGES ON `user1\_%`.* TO 'user1'@'%';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92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4CA7E7-46AE-8CD6-A93D-C012D3CF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60777-8B23-8D41-42B2-AB821B6CF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F8EB-2AF3-4199-8CA8-AE1267E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ED9C-92AD-BF8C-AB70-2DE7CD8B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</a:rPr>
              <a:t>An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index is a database structure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that you can use to improve the performance of database activity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 database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table can have one or more indexes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associated with it. </a:t>
            </a:r>
          </a:p>
          <a:p>
            <a:endParaRPr lang="en-US" dirty="0">
              <a:solidFill>
                <a:srgbClr val="202124"/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</a:rPr>
              <a:t>An index is defined by a field expression that you specify when you create the index using create index command:</a:t>
            </a:r>
          </a:p>
          <a:p>
            <a:endParaRPr lang="en-US" altLang="en-US" sz="1700" dirty="0"/>
          </a:p>
          <a:p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1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5067314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endParaRPr lang="en-US" altLang="en-US" sz="1700" dirty="0"/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endParaRPr lang="en-US" altLang="en-US" sz="1700" dirty="0"/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</a:t>
            </a:r>
            <a:r>
              <a:rPr lang="en-US" altLang="en-US" sz="1700" dirty="0">
                <a:solidFill>
                  <a:srgbClr val="FF0000"/>
                </a:solidFill>
              </a:rPr>
              <a:t>without scanning through all the tuples of the relation.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endParaRPr lang="en-US" altLang="en-US" sz="1700" b="1" dirty="0"/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dirty="0"/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</a:t>
            </a:r>
            <a:r>
              <a:rPr lang="en-US" altLang="en-US" sz="1700" dirty="0">
                <a:solidFill>
                  <a:srgbClr val="FF0000"/>
                </a:solidFill>
              </a:rPr>
              <a:t>can be executed by using the index to find the required record,  without actually looking at all records of </a:t>
            </a:r>
            <a:r>
              <a:rPr lang="en-US" altLang="en-US" sz="1700" i="1" dirty="0">
                <a:solidFill>
                  <a:srgbClr val="FF0000"/>
                </a:solidFill>
              </a:rPr>
              <a:t>student from the memory</a:t>
            </a:r>
            <a:endParaRPr lang="en-US" altLang="en-US" sz="17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61AB-40A6-42D5-C702-ABDC6CE7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Indexing Works?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5833F-AF81-069A-DA5B-4FEEBB19E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325" y="1036010"/>
            <a:ext cx="4805350" cy="5165752"/>
          </a:xfrm>
        </p:spPr>
      </p:pic>
    </p:spTree>
    <p:extLst>
      <p:ext uri="{BB962C8B-B14F-4D97-AF65-F5344CB8AC3E}">
        <p14:creationId xmlns:p14="http://schemas.microsoft.com/office/powerpoint/2010/main" val="204552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26EE-C9A6-EB6A-517A-2E23DCF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structure of an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4ED8-6901-ED2C-E58F-F006B8FD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09198"/>
            <a:ext cx="7707313" cy="4903787"/>
          </a:xfrm>
        </p:spPr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Indexes can be created using some database columns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first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column of the database is the search key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that contains a copy of the primary key or candidate key of the table.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values of the primary key are stored in sorted order </a:t>
            </a:r>
            <a:r>
              <a:rPr lang="en-US" b="0" i="0" dirty="0">
                <a:effectLst/>
                <a:latin typeface="arial" panose="020B0604020202020204" pitchFamily="34" charset="0"/>
              </a:rPr>
              <a:t>so that the corresponding data can be accessed easily.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2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9427-E6A6-896A-6861-F3DFEA22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Indexing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87341-9144-CD88-342B-986514B5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1143809"/>
            <a:ext cx="7147565" cy="5200312"/>
          </a:xfrm>
        </p:spPr>
      </p:pic>
    </p:spTree>
    <p:extLst>
      <p:ext uri="{BB962C8B-B14F-4D97-AF65-F5344CB8AC3E}">
        <p14:creationId xmlns:p14="http://schemas.microsoft.com/office/powerpoint/2010/main" val="4130191714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93182</TotalTime>
  <Words>1337</Words>
  <Application>Microsoft Office PowerPoint</Application>
  <PresentationFormat>On-screen Show (4:3)</PresentationFormat>
  <Paragraphs>171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Arial</vt:lpstr>
      <vt:lpstr>Courier New</vt:lpstr>
      <vt:lpstr>Helvetica</vt:lpstr>
      <vt:lpstr>Monotype Sorts</vt:lpstr>
      <vt:lpstr>Times New Roman</vt:lpstr>
      <vt:lpstr>Webdings</vt:lpstr>
      <vt:lpstr>Wingdings</vt:lpstr>
      <vt:lpstr>2_db-5-grey</vt:lpstr>
      <vt:lpstr>Indexing and Authorization   Prof Dr Melike Sah Direkoglu</vt:lpstr>
      <vt:lpstr>Outline</vt:lpstr>
      <vt:lpstr>Indexing</vt:lpstr>
      <vt:lpstr>What is an Index?</vt:lpstr>
      <vt:lpstr>Index</vt:lpstr>
      <vt:lpstr>Index Creation Example</vt:lpstr>
      <vt:lpstr>How Indexing Works?</vt:lpstr>
      <vt:lpstr>What is the structure of an index?</vt:lpstr>
      <vt:lpstr>DBMS Indexing Structure</vt:lpstr>
      <vt:lpstr>DBMS Indexing Structure (Cont.)</vt:lpstr>
      <vt:lpstr>Primary and Secondary Index on the Same Table</vt:lpstr>
      <vt:lpstr>Authorization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Roles Example</vt:lpstr>
      <vt:lpstr>Roles Example</vt:lpstr>
      <vt:lpstr>Authorization on Views</vt:lpstr>
      <vt:lpstr>Other Authorization Features</vt:lpstr>
      <vt:lpstr>MySQL Creating New Users and Granting Privileges</vt:lpstr>
      <vt:lpstr>PowerPoint Presentation</vt:lpstr>
      <vt:lpstr>Creating and Granting Privileges to User1 As a SQL Query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CIU</cp:lastModifiedBy>
  <cp:revision>616</cp:revision>
  <cp:lastPrinted>1999-06-28T19:27:31Z</cp:lastPrinted>
  <dcterms:created xsi:type="dcterms:W3CDTF">2009-12-21T15:40:22Z</dcterms:created>
  <dcterms:modified xsi:type="dcterms:W3CDTF">2023-03-27T11:03:32Z</dcterms:modified>
</cp:coreProperties>
</file>