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12"/>
  </p:notesMasterIdLst>
  <p:sldIdLst>
    <p:sldId id="256" r:id="rId2"/>
    <p:sldId id="272" r:id="rId3"/>
    <p:sldId id="274" r:id="rId4"/>
    <p:sldId id="276" r:id="rId5"/>
    <p:sldId id="273" r:id="rId6"/>
    <p:sldId id="275" r:id="rId7"/>
    <p:sldId id="270" r:id="rId8"/>
    <p:sldId id="271" r:id="rId9"/>
    <p:sldId id="278" r:id="rId10"/>
    <p:sldId id="280" r:id="rId1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139F2-A9AA-47C1-A8F0-E7E278020BD9}" type="datetimeFigureOut">
              <a:rPr lang="en-AU" smtClean="0"/>
              <a:t>19/06/2022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E319-E9AD-48DB-A5B6-3745FA18DC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8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319-E9AD-48DB-A5B6-3745FA18DCB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72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61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066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F9DE-AEF8-4A43-A10C-AF9C05623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F2160-F179-4ACC-A89E-6C773321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942C-B4F6-4901-8F7F-19FFD75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C0E6-4E75-4074-94CE-A9FB6FA9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97DF-D7DA-48E9-8B21-33344BDC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50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9E27-63C0-4864-83F6-514A18D1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EA4B0-03CF-4D7F-A168-8381D201A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4AE9-9FBA-42BC-8CC7-1FA3E629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73D7-3298-420E-B78A-E2278D54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20E18-85FA-4FE6-AA44-D3DDF3DA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02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ACB11-25CA-4ED1-A524-657596893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CB5FF-3BF9-4454-BAF1-2FF54D88A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95F2-FDED-4E3E-B30D-42D3A7A6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3CB5-9BC2-423C-84D9-FEEA9486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1BB6-A86A-4B70-8152-B1066218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548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2AFD-256D-4508-A498-E67B74C3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84AC-9B98-4C4D-A053-DE14948D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FF2C-1ACD-48AB-A902-DD0FD58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FAD5-6B46-4138-B908-55F91A12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1CFD-073A-4440-92A1-B11B3664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646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F471-9684-40AB-91C3-336CCB33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AB909-5F05-415C-9FE3-627634A2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0F05-FAFF-49FE-ACBC-041CAC28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4A4D-5543-40D9-8405-C354A36A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C1C4-F89F-4979-9077-2B791E01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294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A70D-C2BF-41B3-80FF-AA0BB235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19CE-0C15-434C-A56F-7155BB4C3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C6E33-811C-4A76-A58E-452526AEF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A0419-591C-4377-9962-6036674D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3E864-1799-46C3-9CDE-1F4E07A9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5459D-B1E5-4D4A-8843-52FCD53B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4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B36D-9562-44A6-BE18-F2FBD513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F7A19-63EA-4148-85A5-92EB8CDE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287EE-722E-4BC3-90EA-B2B1AD2CC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A0470-67AE-49E9-AD7C-067D0413B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F6DFF-3D56-4DEF-9956-503C76586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9C303-6449-48FB-9F94-212036A4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A643C-00B8-4A11-A903-A74A4824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AF5FE-2A59-4FAE-A0F5-12A93BA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294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C71C-F5AD-48A9-994C-3F601727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8A271-D1D6-4A71-B58E-C83EDE45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EE433-F344-4ACC-AA7C-1C9E1CBC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BE9CF-6107-4FF8-B34F-B8058334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1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8637E-5AAF-4737-BCF7-6FB9749F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D41E0-3E45-47A9-A1D4-47D075A2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EA84E-DB9B-4EE1-A8B0-AFF6105C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898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9BDB-5AAB-4F7A-9F8B-663E704B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3B2C-C26A-4809-B825-3EFCEA1B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5C4B4-9BCB-4141-9D1F-FA45BD3D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9B144-E85E-49D0-AE34-6278F750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B3DE6-A2E8-4CEC-AF4D-F4D0F3AC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22A2E-5DD0-4102-84DC-1121E1B1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003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F60B-0AFB-4F13-A06D-DE3054A2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48BFB-DC53-4947-A1D4-EA13DB94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CFD19-B915-42A2-8E3E-F69A6BEB0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2CCB0-8C54-491F-B6D9-0F1ED18B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4CC82-2F3F-425F-B2A0-6A13E64E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8316D-E5DE-4D68-8BA9-F150CED7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34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E3078-131C-4DF7-AEF3-D5AD3BDC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D3C85-4F58-4326-BB57-E20D2E88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14013-6B7D-45B9-A0C4-70416AC3C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CAF6-3F46-4BE8-BC14-2A87DDD3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A43C-EFB1-4621-9C49-0A3177AA4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2301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b="1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b="1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b="1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b="1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b="1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b="1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contact@lenaion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modelgenerati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A68-6CC9-4865-A725-C2E74B119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Lenaion</a:t>
            </a:r>
            <a:r>
              <a:rPr lang="en-GB" dirty="0"/>
              <a:t> Labs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1BE4A-F8C2-48E0-A52D-273D333ED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Nathan White</a:t>
            </a:r>
          </a:p>
          <a:p>
            <a:endParaRPr lang="en-US" sz="1800" b="0" spc="-1" dirty="0">
              <a:latin typeface="Arial"/>
            </a:endParaRPr>
          </a:p>
          <a:p>
            <a:endParaRPr lang="en-US" sz="1800" b="0" strike="noStrike" spc="-1" dirty="0">
              <a:solidFill>
                <a:schemeClr val="tx1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Natural language processing solutions for </a:t>
            </a:r>
            <a:r>
              <a:rPr lang="en-US" sz="1800" b="0" strike="noStrike" spc="-1" dirty="0" smtClean="0">
                <a:solidFill>
                  <a:schemeClr val="tx1"/>
                </a:solidFill>
                <a:latin typeface="Arial"/>
              </a:rPr>
              <a:t>greenwashing and ESG</a:t>
            </a:r>
            <a:endParaRPr lang="en-US" sz="1800" b="0" strike="noStrike" spc="-1" dirty="0">
              <a:solidFill>
                <a:schemeClr val="tx1"/>
              </a:solidFill>
              <a:latin typeface="Arial"/>
            </a:endParaRPr>
          </a:p>
          <a:p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505214" y="227178"/>
            <a:ext cx="9070200" cy="5879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5592" tIns="37786" rIns="75592" bIns="37786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3F3F3F"/>
              </a:buClr>
              <a:buSzPts val="4400"/>
            </a:pPr>
            <a:r>
              <a:rPr lang="en-AU" dirty="0">
                <a:cs typeface="Aharoni" panose="02010803020104030203"/>
                <a:sym typeface="Open Sans"/>
              </a:rPr>
              <a:t>Competitive Analysis</a:t>
            </a:r>
            <a:endParaRPr dirty="0">
              <a:cs typeface="Aharoni" panose="02010803020104030203"/>
              <a:sym typeface="Open Sans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9161857" y="5305634"/>
            <a:ext cx="426988" cy="3648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5592" tIns="37786" rIns="75592" bIns="37786" rtlCol="0" anchor="ctr" anchorCtr="0">
            <a:noAutofit/>
          </a:bodyPr>
          <a:lstStyle/>
          <a:p>
            <a:pPr algn="ctr"/>
            <a:fld id="{00000000-1234-1234-1234-123412341234}" type="slidenum">
              <a:rPr lang="en-AU"/>
              <a:pPr algn="ctr"/>
              <a:t>10</a:t>
            </a:fld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ftr" idx="11"/>
          </p:nvPr>
        </p:nvSpPr>
        <p:spPr>
          <a:xfrm>
            <a:off x="3339207" y="5255675"/>
            <a:ext cx="3402211" cy="3018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5592" tIns="37786" rIns="75592" bIns="37786" rtlCol="0" anchor="ctr" anchorCtr="0">
            <a:noAutofit/>
          </a:bodyPr>
          <a:lstStyle/>
          <a:p>
            <a:r>
              <a:rPr lang="en-AU"/>
              <a:t>lenaion.com</a:t>
            </a:r>
            <a:endParaRPr/>
          </a:p>
        </p:txBody>
      </p:sp>
      <p:graphicFrame>
        <p:nvGraphicFramePr>
          <p:cNvPr id="92" name="Google Shape;92;p1"/>
          <p:cNvGraphicFramePr/>
          <p:nvPr>
            <p:extLst>
              <p:ext uri="{D42A27DB-BD31-4B8C-83A1-F6EECF244321}">
                <p14:modId xmlns:p14="http://schemas.microsoft.com/office/powerpoint/2010/main" val="3381290417"/>
              </p:ext>
            </p:extLst>
          </p:nvPr>
        </p:nvGraphicFramePr>
        <p:xfrm>
          <a:off x="1141383" y="1422093"/>
          <a:ext cx="8434028" cy="41304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2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6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57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Metrics API</a:t>
                      </a:r>
                      <a:endParaRPr sz="1200" b="0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Open Sans"/>
                        <a:buNone/>
                      </a:pPr>
                      <a:r>
                        <a:rPr lang="en-AU" sz="1200" b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ESG-specific Screening</a:t>
                      </a:r>
                      <a:endParaRPr sz="1200" dirty="0"/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Quantitative Greenwashing Metrics</a:t>
                      </a:r>
                      <a:endParaRPr sz="1200" b="0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Customer-directed Analysis</a:t>
                      </a:r>
                      <a:endParaRPr sz="1200" b="0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Focused Greenwashing Analysis</a:t>
                      </a:r>
                      <a:endParaRPr sz="1200" b="0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5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1" dirty="0" err="1">
                          <a:solidFill>
                            <a:srgbClr val="59595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Lenaion</a:t>
                      </a:r>
                      <a:r>
                        <a:rPr lang="en-AU" sz="1200" b="1" dirty="0">
                          <a:solidFill>
                            <a:srgbClr val="59595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Labs</a:t>
                      </a:r>
                      <a:endParaRPr sz="1200" b="1" dirty="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 b="1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200" b="1" dirty="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 b="1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200" b="1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AU" sz="2000" b="1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2000" b="1" i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 b="1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200" b="1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 b="1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200" b="1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5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>
                          <a:solidFill>
                            <a:srgbClr val="59595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SESAMm</a:t>
                      </a:r>
                      <a:endParaRPr sz="120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AU" sz="2000" b="1" dirty="0">
                          <a:solidFill>
                            <a:schemeClr val="bg1"/>
                          </a:solidFill>
                        </a:rPr>
                        <a:t>✓</a:t>
                      </a:r>
                      <a:endParaRPr sz="2000" b="1" i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AU" sz="2000" b="1" dirty="0">
                          <a:solidFill>
                            <a:schemeClr val="bg1"/>
                          </a:solidFill>
                        </a:rPr>
                        <a:t>✓</a:t>
                      </a:r>
                      <a:endParaRPr sz="2000" b="1" i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 b="1">
                          <a:solidFill>
                            <a:srgbClr val="1155CC"/>
                          </a:solidFill>
                        </a:rPr>
                        <a:t>✓</a:t>
                      </a: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AU" sz="2000" b="1">
                          <a:solidFill>
                            <a:srgbClr val="1155CC"/>
                          </a:solidFill>
                        </a:rPr>
                        <a:t>✓</a:t>
                      </a:r>
                      <a:endParaRPr sz="2000" b="1" i="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2000" b="1" i="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5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>
                          <a:solidFill>
                            <a:srgbClr val="59595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Morningstar</a:t>
                      </a:r>
                      <a:endParaRPr sz="120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 b="1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20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 b="1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1200" dirty="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AU" sz="2000" b="1" dirty="0">
                          <a:solidFill>
                            <a:srgbClr val="1155CC"/>
                          </a:solidFill>
                        </a:rPr>
                        <a:t>✓</a:t>
                      </a:r>
                      <a:endParaRPr sz="1200" b="1" dirty="0">
                        <a:solidFill>
                          <a:srgbClr val="1155C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Open Sans"/>
                        <a:buNone/>
                      </a:pPr>
                      <a:r>
                        <a:rPr lang="en-AU" sz="1200">
                          <a:solidFill>
                            <a:srgbClr val="59595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RepRisk</a:t>
                      </a:r>
                      <a:endParaRPr sz="120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 b="1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000" b="1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9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Open Sans"/>
                        <a:buNone/>
                      </a:pPr>
                      <a:r>
                        <a:rPr lang="en-AU" sz="1200">
                          <a:solidFill>
                            <a:srgbClr val="59595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Bloomberg</a:t>
                      </a:r>
                      <a:endParaRPr sz="120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AU" sz="2000" b="1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AU" sz="2000" b="1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Open Sans"/>
                        <a:buNone/>
                      </a:pPr>
                      <a:r>
                        <a:rPr lang="en-AU" sz="1200">
                          <a:solidFill>
                            <a:srgbClr val="59595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Refinitiv</a:t>
                      </a:r>
                      <a:endParaRPr sz="120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AU" sz="2000" b="1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AU" sz="2000" b="1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✓</a:t>
                      </a: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9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Open Sans"/>
                        <a:buNone/>
                      </a:pPr>
                      <a:r>
                        <a:rPr lang="en-AU" sz="1200">
                          <a:solidFill>
                            <a:srgbClr val="59595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Straive</a:t>
                      </a:r>
                      <a:endParaRPr sz="120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AU" sz="2000" b="1">
                          <a:solidFill>
                            <a:srgbClr val="1155CC"/>
                          </a:solidFill>
                        </a:rPr>
                        <a:t>✓</a:t>
                      </a:r>
                      <a:endParaRPr sz="1200" b="1">
                        <a:solidFill>
                          <a:srgbClr val="1155C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519" marR="87519" marT="43760" marB="4376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3" name="Google Shape;93;p1"/>
          <p:cNvSpPr/>
          <p:nvPr/>
        </p:nvSpPr>
        <p:spPr>
          <a:xfrm>
            <a:off x="2432646" y="930065"/>
            <a:ext cx="7154767" cy="3991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r>
              <a:rPr lang="en-AU" sz="1654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Competitive Analysis Matrix</a:t>
            </a:r>
            <a:endParaRPr sz="1488" dirty="0"/>
          </a:p>
        </p:txBody>
      </p:sp>
      <p:sp>
        <p:nvSpPr>
          <p:cNvPr id="94" name="Google Shape;94;p1"/>
          <p:cNvSpPr/>
          <p:nvPr/>
        </p:nvSpPr>
        <p:spPr>
          <a:xfrm rot="-5400000">
            <a:off x="-660673" y="3867713"/>
            <a:ext cx="2919742" cy="4499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r>
              <a:rPr lang="en-AU" sz="1654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Competitors</a:t>
            </a:r>
            <a:endParaRPr sz="1488"/>
          </a:p>
        </p:txBody>
      </p:sp>
    </p:spTree>
    <p:extLst>
      <p:ext uri="{BB962C8B-B14F-4D97-AF65-F5344CB8AC3E}">
        <p14:creationId xmlns:p14="http://schemas.microsoft.com/office/powerpoint/2010/main" val="121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tree in a field&#10;&#10;Description automatically generated with medium confidence">
            <a:extLst>
              <a:ext uri="{FF2B5EF4-FFF2-40B4-BE49-F238E27FC236}">
                <a16:creationId xmlns:a16="http://schemas.microsoft.com/office/drawing/2014/main" id="{BF37E9D6-3402-443F-8548-C952B10B5F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5946"/>
            <a:ext cx="10080625" cy="4600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B29F9-BDF4-4010-B51C-D23AD0A9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257517"/>
            <a:ext cx="4198553" cy="1096044"/>
          </a:xfrm>
        </p:spPr>
        <p:txBody>
          <a:bodyPr/>
          <a:lstStyle/>
          <a:p>
            <a:r>
              <a:rPr lang="en-GB" dirty="0"/>
              <a:t>The Problem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C3A5B-AFF5-4DCB-A6FE-BF07016BBDF1}"/>
              </a:ext>
            </a:extLst>
          </p:cNvPr>
          <p:cNvSpPr txBox="1"/>
          <p:nvPr/>
        </p:nvSpPr>
        <p:spPr>
          <a:xfrm>
            <a:off x="5845978" y="1007334"/>
            <a:ext cx="3506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Saving the world is complicated</a:t>
            </a:r>
            <a:endParaRPr lang="en-AU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45E53-E4FF-4F2C-B7DC-A5F2739616A8}"/>
              </a:ext>
            </a:extLst>
          </p:cNvPr>
          <p:cNvSpPr txBox="1"/>
          <p:nvPr/>
        </p:nvSpPr>
        <p:spPr>
          <a:xfrm>
            <a:off x="5779395" y="2247247"/>
            <a:ext cx="3639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Greenwashing </a:t>
            </a:r>
            <a:br>
              <a:rPr lang="en-GB" sz="2800" b="1" dirty="0"/>
            </a:br>
            <a:r>
              <a:rPr lang="en-GB" sz="2800" b="1" dirty="0"/>
              <a:t>and spin</a:t>
            </a:r>
            <a:endParaRPr lang="en-AU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3D7A4-BE56-4BC6-96FA-C5DB15553898}"/>
              </a:ext>
            </a:extLst>
          </p:cNvPr>
          <p:cNvSpPr txBox="1"/>
          <p:nvPr/>
        </p:nvSpPr>
        <p:spPr>
          <a:xfrm>
            <a:off x="577049" y="1470542"/>
            <a:ext cx="3915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Environment and Climate 2050</a:t>
            </a:r>
            <a:endParaRPr lang="en-AU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3A86F-CF3F-40ED-A959-C757B4B9B0EE}"/>
              </a:ext>
            </a:extLst>
          </p:cNvPr>
          <p:cNvSpPr txBox="1"/>
          <p:nvPr/>
        </p:nvSpPr>
        <p:spPr>
          <a:xfrm>
            <a:off x="5845978" y="3483276"/>
            <a:ext cx="350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NLP for investing: </a:t>
            </a:r>
            <a:br>
              <a:rPr lang="en-GB" sz="2800" b="1" dirty="0"/>
            </a:br>
            <a:r>
              <a:rPr lang="en-GB" sz="2800" b="1" dirty="0"/>
              <a:t>A solution?</a:t>
            </a:r>
            <a:endParaRPr lang="en-AU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831F0-8D3E-4153-8A45-38F2A9C0DC7D}"/>
              </a:ext>
            </a:extLst>
          </p:cNvPr>
          <p:cNvSpPr txBox="1"/>
          <p:nvPr/>
        </p:nvSpPr>
        <p:spPr>
          <a:xfrm>
            <a:off x="825623" y="2785632"/>
            <a:ext cx="340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Social responsibility and equality</a:t>
            </a:r>
            <a:endParaRPr lang="en-AU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19F32-3399-4354-A809-001AFFD395B4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57329-E573-47E8-A29F-37F7235C9107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99572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0DA7-0C6B-4917-AAF8-CD6711A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E73892-F4E2-45A6-8E56-B6D25FB69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45" y="1509713"/>
            <a:ext cx="4267536" cy="35972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D958A-775E-4DAD-8E6E-7AD0E7857800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17319-A4B2-4359-B6A8-AE2B2ECF73BB}"/>
              </a:ext>
            </a:extLst>
          </p:cNvPr>
          <p:cNvSpPr txBox="1"/>
          <p:nvPr/>
        </p:nvSpPr>
        <p:spPr>
          <a:xfrm>
            <a:off x="199778" y="5162359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67987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7D53EDF-F4A3-4F99-B8FA-640386E4D558}"/>
              </a:ext>
            </a:extLst>
          </p:cNvPr>
          <p:cNvSpPr/>
          <p:nvPr/>
        </p:nvSpPr>
        <p:spPr>
          <a:xfrm>
            <a:off x="6279195" y="1077720"/>
            <a:ext cx="1764000" cy="1764000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4E2DC5-59CF-48C2-8322-C86686068B6A}"/>
              </a:ext>
            </a:extLst>
          </p:cNvPr>
          <p:cNvSpPr/>
          <p:nvPr/>
        </p:nvSpPr>
        <p:spPr>
          <a:xfrm>
            <a:off x="3871866" y="1077720"/>
            <a:ext cx="1764000" cy="1764000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4A8C7-B041-4861-8F38-182C7C6B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</a:t>
            </a:r>
            <a:endParaRPr lang="en-AU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71AA14-4F2A-4A61-A75C-81DC91ABD29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9966" y="1397949"/>
            <a:ext cx="1123542" cy="1123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0205B-1193-4DDC-8796-94C7CB3A430B}"/>
              </a:ext>
            </a:extLst>
          </p:cNvPr>
          <p:cNvSpPr txBox="1"/>
          <p:nvPr/>
        </p:nvSpPr>
        <p:spPr>
          <a:xfrm>
            <a:off x="3684547" y="3080324"/>
            <a:ext cx="2138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Our </a:t>
            </a:r>
            <a:r>
              <a:rPr lang="en-GB" sz="2400" b="1" dirty="0" smtClean="0"/>
              <a:t>NLP-based greenwashing API</a:t>
            </a:r>
            <a:endParaRPr lang="en-AU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FCEF6-3A8B-474B-A5AA-5E6ECE3BB46F}"/>
              </a:ext>
            </a:extLst>
          </p:cNvPr>
          <p:cNvSpPr/>
          <p:nvPr/>
        </p:nvSpPr>
        <p:spPr>
          <a:xfrm>
            <a:off x="6551719" y="1601683"/>
            <a:ext cx="1230074" cy="646331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397E8-2254-4054-AA8F-C2F68074B068}"/>
              </a:ext>
            </a:extLst>
          </p:cNvPr>
          <p:cNvSpPr txBox="1"/>
          <p:nvPr/>
        </p:nvSpPr>
        <p:spPr>
          <a:xfrm>
            <a:off x="6658251" y="1630738"/>
            <a:ext cx="112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0.9     0.2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-0.6    0.3</a:t>
            </a:r>
            <a:endParaRPr lang="en-A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4B864-38C8-4B22-9ECA-E3B70FA49F4F}"/>
              </a:ext>
            </a:extLst>
          </p:cNvPr>
          <p:cNvSpPr txBox="1"/>
          <p:nvPr/>
        </p:nvSpPr>
        <p:spPr>
          <a:xfrm>
            <a:off x="6029292" y="3080324"/>
            <a:ext cx="2263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Quantitative investment signals</a:t>
            </a:r>
            <a:endParaRPr lang="en-AU" sz="2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4D8382-63CB-4218-8F62-2CFC2900ACE3}"/>
              </a:ext>
            </a:extLst>
          </p:cNvPr>
          <p:cNvSpPr/>
          <p:nvPr/>
        </p:nvSpPr>
        <p:spPr>
          <a:xfrm>
            <a:off x="1464537" y="1077720"/>
            <a:ext cx="1764000" cy="1764000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CAB5C-8560-4BE6-89C4-336E596D0E64}"/>
              </a:ext>
            </a:extLst>
          </p:cNvPr>
          <p:cNvSpPr txBox="1"/>
          <p:nvPr/>
        </p:nvSpPr>
        <p:spPr>
          <a:xfrm>
            <a:off x="1464537" y="3080324"/>
            <a:ext cx="176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Reports and documents</a:t>
            </a:r>
            <a:endParaRPr lang="en-AU" sz="2400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FF60C63-FBF7-4D66-9260-E25482C07669}"/>
              </a:ext>
            </a:extLst>
          </p:cNvPr>
          <p:cNvSpPr/>
          <p:nvPr/>
        </p:nvSpPr>
        <p:spPr>
          <a:xfrm>
            <a:off x="3355759" y="1713390"/>
            <a:ext cx="425304" cy="534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5B8C40-A791-4696-8AC5-66709C5AFA31}"/>
              </a:ext>
            </a:extLst>
          </p:cNvPr>
          <p:cNvSpPr/>
          <p:nvPr/>
        </p:nvSpPr>
        <p:spPr>
          <a:xfrm>
            <a:off x="5731422" y="1665272"/>
            <a:ext cx="425304" cy="534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98F15-4B2D-4E54-A639-B59ECFE4DCD0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09FD2-4B75-4080-B28C-E41E8F49AA15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F2051A-06CA-4362-A909-927D79080D2A}"/>
              </a:ext>
            </a:extLst>
          </p:cNvPr>
          <p:cNvSpPr/>
          <p:nvPr/>
        </p:nvSpPr>
        <p:spPr>
          <a:xfrm>
            <a:off x="1882066" y="1245661"/>
            <a:ext cx="932155" cy="1412204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53BA02C0-1C21-4848-966E-75A17A959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35" y="1247801"/>
            <a:ext cx="1412204" cy="141220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B87F37C-2C51-4372-856E-1BAEC60DD565}"/>
              </a:ext>
            </a:extLst>
          </p:cNvPr>
          <p:cNvSpPr/>
          <p:nvPr/>
        </p:nvSpPr>
        <p:spPr>
          <a:xfrm>
            <a:off x="-234358" y="2112885"/>
            <a:ext cx="4792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27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FE0E-554A-471C-A950-AB85D72C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Strengths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BDEB3-7778-40F6-9D84-49AA695757C4}"/>
              </a:ext>
            </a:extLst>
          </p:cNvPr>
          <p:cNvSpPr txBox="1"/>
          <p:nvPr/>
        </p:nvSpPr>
        <p:spPr>
          <a:xfrm>
            <a:off x="583986" y="1644241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Speed</a:t>
            </a:r>
          </a:p>
          <a:p>
            <a:pPr algn="ctr"/>
            <a:endParaRPr lang="en-GB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GB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Automated analysis in seconds</a:t>
            </a:r>
            <a:endParaRPr lang="en-AU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161C5-FDE5-4D20-94B2-5F062E30C087}"/>
              </a:ext>
            </a:extLst>
          </p:cNvPr>
          <p:cNvSpPr txBox="1"/>
          <p:nvPr/>
        </p:nvSpPr>
        <p:spPr>
          <a:xfrm>
            <a:off x="3621003" y="1644241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Focus</a:t>
            </a:r>
            <a:endParaRPr lang="en-GB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GB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GB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Dedicated API for greenwashing signals</a:t>
            </a:r>
            <a:endParaRPr lang="en-AU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93B1B-DA4A-4891-843F-EC4E8EC18D23}"/>
              </a:ext>
            </a:extLst>
          </p:cNvPr>
          <p:cNvSpPr txBox="1"/>
          <p:nvPr/>
        </p:nvSpPr>
        <p:spPr>
          <a:xfrm>
            <a:off x="6658020" y="1644241"/>
            <a:ext cx="2857500" cy="19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Freedom</a:t>
            </a:r>
          </a:p>
          <a:p>
            <a:pPr algn="ctr"/>
            <a:endParaRPr lang="en-GB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GB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No longer limited to third party analyses</a:t>
            </a:r>
            <a:endParaRPr lang="en-AU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DF715-D08B-43A0-B498-848F5014E490}"/>
              </a:ext>
            </a:extLst>
          </p:cNvPr>
          <p:cNvCxnSpPr/>
          <p:nvPr/>
        </p:nvCxnSpPr>
        <p:spPr>
          <a:xfrm>
            <a:off x="1118586" y="2166151"/>
            <a:ext cx="17577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9F250D-E404-4FBD-A7F0-F3F85797E92B}"/>
              </a:ext>
            </a:extLst>
          </p:cNvPr>
          <p:cNvCxnSpPr/>
          <p:nvPr/>
        </p:nvCxnSpPr>
        <p:spPr>
          <a:xfrm>
            <a:off x="4161422" y="2167630"/>
            <a:ext cx="17577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2A4B21-CE17-4C56-8055-8B3DC05952CA}"/>
              </a:ext>
            </a:extLst>
          </p:cNvPr>
          <p:cNvCxnSpPr/>
          <p:nvPr/>
        </p:nvCxnSpPr>
        <p:spPr>
          <a:xfrm>
            <a:off x="7174637" y="2166151"/>
            <a:ext cx="17577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79C127-5A7F-4A39-8B70-D7A5E384BA52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BBE3AC-5B73-4A1F-9C75-A804C65BFC23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19031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0C60-9339-4137-ABC1-D09D8F6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6051-C0A6-4D8A-AF48-892917E2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Our </a:t>
            </a:r>
            <a:r>
              <a:rPr lang="en-GB" sz="2800" dirty="0" smtClean="0"/>
              <a:t>API provides concerned entities</a:t>
            </a: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NLP-based </a:t>
            </a:r>
            <a:r>
              <a:rPr lang="en-GB" sz="2800" dirty="0" smtClean="0"/>
              <a:t>tools</a:t>
            </a: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that analyse </a:t>
            </a:r>
            <a:r>
              <a:rPr lang="en-GB" sz="2800" dirty="0" smtClean="0"/>
              <a:t>greenwashing exposure</a:t>
            </a: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to maximise impact</a:t>
            </a:r>
            <a:endParaRPr lang="en-A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C3811-DA3B-49A6-BCBD-BBEC179D15B4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F5F22-3C63-464B-8FC3-E7BC998A1D38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23713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6A4A-33E1-4868-B3ED-104503CF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need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6D1E-9C40-4A66-8DFC-8A0867E7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Pre-seed investing:</a:t>
            </a:r>
          </a:p>
          <a:p>
            <a:pPr marL="0" indent="0">
              <a:buNone/>
            </a:pPr>
            <a:r>
              <a:rPr lang="en-GB" sz="2800" dirty="0" smtClean="0"/>
              <a:t>Expand our MVP into a </a:t>
            </a:r>
            <a:r>
              <a:rPr lang="en-GB" sz="2800" dirty="0" err="1" smtClean="0"/>
              <a:t>commercialisable</a:t>
            </a:r>
            <a:r>
              <a:rPr lang="en-GB" sz="2800" dirty="0" smtClean="0"/>
              <a:t>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5CA89-2767-416C-AD18-C4C158B4DC2D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7F90F-B853-4243-A7CE-1B51E5968CA8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36681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30BB-27E1-4352-A23B-1DBB9784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C79C-47B2-43E9-9BBB-88BE9D2C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Nathan White</a:t>
            </a:r>
            <a:r>
              <a:rPr lang="en-AU" dirty="0"/>
              <a:t>, Founder, </a:t>
            </a:r>
            <a:r>
              <a:rPr lang="en-AU" dirty="0" err="1"/>
              <a:t>Lenaion</a:t>
            </a:r>
            <a:r>
              <a:rPr lang="en-AU" dirty="0"/>
              <a:t> Labs</a:t>
            </a:r>
          </a:p>
          <a:p>
            <a:pPr marL="0" indent="0">
              <a:buNone/>
            </a:pPr>
            <a:r>
              <a:rPr lang="en-AU" dirty="0"/>
              <a:t>Phone: 0410 432 092</a:t>
            </a:r>
          </a:p>
          <a:p>
            <a:pPr marL="0" indent="0">
              <a:buNone/>
            </a:pPr>
            <a:r>
              <a:rPr lang="en-AU" dirty="0"/>
              <a:t>Email: </a:t>
            </a:r>
            <a:r>
              <a:rPr lang="en-AU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contact@lenaion.com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LinkedIn: linkedin.com/in/</a:t>
            </a:r>
            <a:r>
              <a:rPr lang="en-AU" dirty="0" err="1"/>
              <a:t>nathanmwhite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1354D-5540-4A42-BD11-F2D1DE2DE0CD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334A0-8FFB-4E51-BD24-FF7BDB2E74E7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16137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693043" y="59160"/>
            <a:ext cx="8694539" cy="10960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5592" tIns="37786" rIns="75592" bIns="37786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4400"/>
            </a:pPr>
            <a:r>
              <a:rPr lang="en-US" dirty="0">
                <a:cs typeface="Aharoni" panose="02010803020104030203"/>
              </a:rPr>
              <a:t>Business Model Canvas</a:t>
            </a:r>
            <a:endParaRPr dirty="0">
              <a:cs typeface="Aharoni" panose="02010803020104030203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04031" y="945158"/>
            <a:ext cx="9072563" cy="4284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03374" y="945158"/>
            <a:ext cx="1814514" cy="2961184"/>
          </a:xfrm>
          <a:prstGeom prst="rect">
            <a:avLst/>
          </a:prstGeom>
          <a:solidFill>
            <a:srgbClr val="D8D8D8">
              <a:alpha val="20000"/>
            </a:srgbClr>
          </a:solidFill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317888" y="945158"/>
            <a:ext cx="1814514" cy="149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133707" y="945158"/>
            <a:ext cx="1814514" cy="2961184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762736" y="945158"/>
            <a:ext cx="1814514" cy="2961184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317888" y="2436250"/>
            <a:ext cx="1814514" cy="1470091"/>
          </a:xfrm>
          <a:prstGeom prst="rect">
            <a:avLst/>
          </a:prstGeom>
          <a:solidFill>
            <a:srgbClr val="D8D8D8">
              <a:alpha val="20000"/>
            </a:srgbClr>
          </a:solidFill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949041" y="945158"/>
            <a:ext cx="1814514" cy="1491092"/>
          </a:xfrm>
          <a:prstGeom prst="rect">
            <a:avLst/>
          </a:prstGeom>
          <a:solidFill>
            <a:srgbClr val="D8D8D8">
              <a:alpha val="20000"/>
            </a:srgbClr>
          </a:solidFill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949041" y="2436250"/>
            <a:ext cx="1814514" cy="1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03374" y="3906341"/>
            <a:ext cx="4536938" cy="1323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039655" y="3906341"/>
            <a:ext cx="4536938" cy="1323082"/>
          </a:xfrm>
          <a:prstGeom prst="rect">
            <a:avLst/>
          </a:prstGeom>
          <a:solidFill>
            <a:srgbClr val="D8D8D8">
              <a:alpha val="20000"/>
            </a:srgbClr>
          </a:solidFill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642639" y="1043143"/>
            <a:ext cx="873704" cy="5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Key 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Partners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457152" y="1043143"/>
            <a:ext cx="905513" cy="5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Key 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Activities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263002" y="1043143"/>
            <a:ext cx="1106974" cy="5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Value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Proposition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6060975" y="1043143"/>
            <a:ext cx="1297831" cy="5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Customer 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Relationships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876457" y="1043143"/>
            <a:ext cx="1032751" cy="5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Customer 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Segments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445520" y="2543605"/>
            <a:ext cx="1064561" cy="5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Key 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Resources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061944" y="2518403"/>
            <a:ext cx="958529" cy="30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Channels</a:t>
            </a:r>
            <a:endParaRPr sz="1488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30040" y="4016795"/>
            <a:ext cx="1372054" cy="30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Cost Structure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5162679" y="4016795"/>
            <a:ext cx="1679546" cy="30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Revenue Streams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grpSp>
        <p:nvGrpSpPr>
          <p:cNvPr id="104" name="Google Shape;104;p1"/>
          <p:cNvGrpSpPr/>
          <p:nvPr/>
        </p:nvGrpSpPr>
        <p:grpSpPr>
          <a:xfrm>
            <a:off x="1890118" y="1134170"/>
            <a:ext cx="255054" cy="270245"/>
            <a:chOff x="5884863" y="0"/>
            <a:chExt cx="506413" cy="536576"/>
          </a:xfrm>
        </p:grpSpPr>
        <p:sp>
          <p:nvSpPr>
            <p:cNvPr id="105" name="Google Shape;105;p1"/>
            <p:cNvSpPr/>
            <p:nvPr/>
          </p:nvSpPr>
          <p:spPr>
            <a:xfrm>
              <a:off x="6057901" y="0"/>
              <a:ext cx="333375" cy="371475"/>
            </a:xfrm>
            <a:custGeom>
              <a:avLst/>
              <a:gdLst/>
              <a:ahLst/>
              <a:cxnLst/>
              <a:rect l="l" t="t" r="r" b="b"/>
              <a:pathLst>
                <a:path w="210" h="234" extrusionOk="0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884863" y="166688"/>
              <a:ext cx="331788" cy="369888"/>
            </a:xfrm>
            <a:custGeom>
              <a:avLst/>
              <a:gdLst/>
              <a:ahLst/>
              <a:cxnLst/>
              <a:rect l="l" t="t" r="r" b="b"/>
              <a:pathLst>
                <a:path w="209" h="233" extrusionOk="0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5521081" y="1134171"/>
            <a:ext cx="269446" cy="266248"/>
          </a:xfrm>
          <a:custGeom>
            <a:avLst/>
            <a:gdLst/>
            <a:ahLst/>
            <a:cxnLst/>
            <a:rect l="l" t="t" r="r" b="b"/>
            <a:pathLst>
              <a:path w="337" h="333" extrusionOk="0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75592" tIns="37786" rIns="75592" bIns="37786" anchor="t" anchorCtr="0">
            <a:noAutofit/>
          </a:bodyPr>
          <a:lstStyle/>
          <a:p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7354980" y="1134171"/>
            <a:ext cx="264648" cy="227070"/>
          </a:xfrm>
          <a:custGeom>
            <a:avLst/>
            <a:gdLst/>
            <a:ahLst/>
            <a:cxnLst/>
            <a:rect l="l" t="t" r="r" b="b"/>
            <a:pathLst>
              <a:path w="331" h="284" extrusionOk="0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75592" tIns="37786" rIns="75592" bIns="37786" anchor="t" anchorCtr="0">
            <a:noAutofit/>
          </a:bodyPr>
          <a:lstStyle/>
          <a:p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grpSp>
        <p:nvGrpSpPr>
          <p:cNvPr id="109" name="Google Shape;109;p1"/>
          <p:cNvGrpSpPr/>
          <p:nvPr/>
        </p:nvGrpSpPr>
        <p:grpSpPr>
          <a:xfrm>
            <a:off x="3612373" y="2611390"/>
            <a:ext cx="380582" cy="278244"/>
            <a:chOff x="5715001" y="3627438"/>
            <a:chExt cx="755650" cy="552450"/>
          </a:xfrm>
        </p:grpSpPr>
        <p:sp>
          <p:nvSpPr>
            <p:cNvPr id="110" name="Google Shape;110;p1"/>
            <p:cNvSpPr/>
            <p:nvPr/>
          </p:nvSpPr>
          <p:spPr>
            <a:xfrm>
              <a:off x="6283326" y="3627438"/>
              <a:ext cx="161925" cy="61913"/>
            </a:xfrm>
            <a:custGeom>
              <a:avLst/>
              <a:gdLst/>
              <a:ahLst/>
              <a:cxnLst/>
              <a:rect l="l" t="t" r="r" b="b"/>
              <a:pathLst>
                <a:path w="102" h="39" extrusionOk="0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122988" y="3689350"/>
              <a:ext cx="158750" cy="63500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6062663" y="3705225"/>
              <a:ext cx="407988" cy="444500"/>
            </a:xfrm>
            <a:custGeom>
              <a:avLst/>
              <a:gdLst/>
              <a:ahLst/>
              <a:cxnLst/>
              <a:rect l="l" t="t" r="r" b="b"/>
              <a:pathLst>
                <a:path w="257" h="280" extrusionOk="0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965826" y="3627438"/>
              <a:ext cx="158750" cy="61913"/>
            </a:xfrm>
            <a:custGeom>
              <a:avLst/>
              <a:gdLst/>
              <a:ahLst/>
              <a:cxnLst/>
              <a:rect l="l" t="t" r="r" b="b"/>
              <a:pathLst>
                <a:path w="100" h="39" extrusionOk="0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5715001" y="3843338"/>
              <a:ext cx="393700" cy="336550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</p:grpSp>
      <p:sp>
        <p:nvSpPr>
          <p:cNvPr id="115" name="Google Shape;115;p1"/>
          <p:cNvSpPr/>
          <p:nvPr/>
        </p:nvSpPr>
        <p:spPr>
          <a:xfrm>
            <a:off x="7320084" y="2588106"/>
            <a:ext cx="319018" cy="223073"/>
          </a:xfrm>
          <a:custGeom>
            <a:avLst/>
            <a:gdLst/>
            <a:ahLst/>
            <a:cxnLst/>
            <a:rect l="l" t="t" r="r" b="b"/>
            <a:pathLst>
              <a:path w="399" h="279" extrusionOk="0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75592" tIns="37786" rIns="75592" bIns="37786" anchor="t" anchorCtr="0">
            <a:noAutofit/>
          </a:bodyPr>
          <a:lstStyle/>
          <a:p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grpSp>
        <p:nvGrpSpPr>
          <p:cNvPr id="116" name="Google Shape;116;p1"/>
          <p:cNvGrpSpPr/>
          <p:nvPr/>
        </p:nvGrpSpPr>
        <p:grpSpPr>
          <a:xfrm>
            <a:off x="4599284" y="4095353"/>
            <a:ext cx="273444" cy="315020"/>
            <a:chOff x="5773738" y="5307013"/>
            <a:chExt cx="542925" cy="625475"/>
          </a:xfrm>
        </p:grpSpPr>
        <p:sp>
          <p:nvSpPr>
            <p:cNvPr id="117" name="Google Shape;117;p1"/>
            <p:cNvSpPr/>
            <p:nvPr/>
          </p:nvSpPr>
          <p:spPr>
            <a:xfrm>
              <a:off x="5773738" y="5307013"/>
              <a:ext cx="501650" cy="355600"/>
            </a:xfrm>
            <a:custGeom>
              <a:avLst/>
              <a:gdLst/>
              <a:ahLst/>
              <a:cxnLst/>
              <a:rect l="l" t="t" r="r" b="b"/>
              <a:pathLst>
                <a:path w="316" h="224" extrusionOk="0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815013" y="5430838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316" h="316" extrusionOk="0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</p:grpSp>
      <p:sp>
        <p:nvSpPr>
          <p:cNvPr id="119" name="Google Shape;119;p1"/>
          <p:cNvSpPr/>
          <p:nvPr/>
        </p:nvSpPr>
        <p:spPr>
          <a:xfrm>
            <a:off x="9133402" y="4072089"/>
            <a:ext cx="239063" cy="315020"/>
          </a:xfrm>
          <a:custGeom>
            <a:avLst/>
            <a:gdLst/>
            <a:ahLst/>
            <a:cxnLst/>
            <a:rect l="l" t="t" r="r" b="b"/>
            <a:pathLst>
              <a:path w="299" h="394" extrusionOk="0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75592" tIns="37786" rIns="75592" bIns="37786" anchor="t" anchorCtr="0">
            <a:noAutofit/>
          </a:bodyPr>
          <a:lstStyle/>
          <a:p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3730863" y="1136241"/>
            <a:ext cx="248657" cy="249944"/>
            <a:chOff x="2917825" y="3073401"/>
            <a:chExt cx="920750" cy="925513"/>
          </a:xfrm>
        </p:grpSpPr>
        <p:sp>
          <p:nvSpPr>
            <p:cNvPr id="121" name="Google Shape;121;p1"/>
            <p:cNvSpPr/>
            <p:nvPr/>
          </p:nvSpPr>
          <p:spPr>
            <a:xfrm>
              <a:off x="2917825" y="3073401"/>
              <a:ext cx="920750" cy="925513"/>
            </a:xfrm>
            <a:custGeom>
              <a:avLst/>
              <a:gdLst/>
              <a:ahLst/>
              <a:cxnLst/>
              <a:rect l="l" t="t" r="r" b="b"/>
              <a:pathLst>
                <a:path w="580" h="583" extrusionOk="0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084513" y="3319715"/>
              <a:ext cx="584200" cy="457200"/>
            </a:xfrm>
            <a:custGeom>
              <a:avLst/>
              <a:gdLst/>
              <a:ahLst/>
              <a:cxnLst/>
              <a:rect l="l" t="t" r="r" b="b"/>
              <a:pathLst>
                <a:path w="368" h="288" extrusionOk="0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</p:grpSp>
      <p:grpSp>
        <p:nvGrpSpPr>
          <p:cNvPr id="123" name="Google Shape;123;p1"/>
          <p:cNvGrpSpPr/>
          <p:nvPr/>
        </p:nvGrpSpPr>
        <p:grpSpPr>
          <a:xfrm>
            <a:off x="9056991" y="1170486"/>
            <a:ext cx="350451" cy="194199"/>
            <a:chOff x="5961063" y="2919413"/>
            <a:chExt cx="1744662" cy="966788"/>
          </a:xfrm>
        </p:grpSpPr>
        <p:sp>
          <p:nvSpPr>
            <p:cNvPr id="124" name="Google Shape;124;p1"/>
            <p:cNvSpPr/>
            <p:nvPr/>
          </p:nvSpPr>
          <p:spPr>
            <a:xfrm>
              <a:off x="6635750" y="2971801"/>
              <a:ext cx="401638" cy="454025"/>
            </a:xfrm>
            <a:custGeom>
              <a:avLst/>
              <a:gdLst/>
              <a:ahLst/>
              <a:cxnLst/>
              <a:rect l="l" t="t" r="r" b="b"/>
              <a:pathLst>
                <a:path w="253" h="286" extrusionOk="0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7161213" y="2919413"/>
              <a:ext cx="334963" cy="379413"/>
            </a:xfrm>
            <a:custGeom>
              <a:avLst/>
              <a:gdLst/>
              <a:ahLst/>
              <a:cxnLst/>
              <a:rect l="l" t="t" r="r" b="b"/>
              <a:pathLst>
                <a:path w="211" h="239" extrusionOk="0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173788" y="2919413"/>
              <a:ext cx="336550" cy="379413"/>
            </a:xfrm>
            <a:custGeom>
              <a:avLst/>
              <a:gdLst/>
              <a:ahLst/>
              <a:cxnLst/>
              <a:rect l="l" t="t" r="r" b="b"/>
              <a:pathLst>
                <a:path w="212" h="239" extrusionOk="0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961063" y="3308351"/>
              <a:ext cx="674688" cy="35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6383338" y="3449638"/>
              <a:ext cx="900113" cy="436563"/>
            </a:xfrm>
            <a:custGeom>
              <a:avLst/>
              <a:gdLst/>
              <a:ahLst/>
              <a:cxnLst/>
              <a:rect l="l" t="t" r="r" b="b"/>
              <a:pathLst>
                <a:path w="567" h="275" extrusionOk="0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7038975" y="3311526"/>
              <a:ext cx="666750" cy="354013"/>
            </a:xfrm>
            <a:custGeom>
              <a:avLst/>
              <a:gdLst/>
              <a:ahLst/>
              <a:cxnLst/>
              <a:rect l="l" t="t" r="r" b="b"/>
              <a:pathLst>
                <a:path w="420" h="223" extrusionOk="0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</p:grpSp>
      <p:sp>
        <p:nvSpPr>
          <p:cNvPr id="130" name="Google Shape;130;p1"/>
          <p:cNvSpPr txBox="1"/>
          <p:nvPr/>
        </p:nvSpPr>
        <p:spPr>
          <a:xfrm>
            <a:off x="630038" y="1704520"/>
            <a:ext cx="1512094" cy="175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/>
          </a:bodyPr>
          <a:lstStyle/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Talent sources—universities, consultancies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pPr>
              <a:spcBef>
                <a:spcPts val="265"/>
              </a:spcBef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Legal protection and planning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pPr>
              <a:spcBef>
                <a:spcPts val="265"/>
              </a:spcBef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Financial firms in ESG space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6090793" y="1704520"/>
            <a:ext cx="1512094" cy="81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/>
          </a:bodyPr>
          <a:lstStyle/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Automated services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pPr>
              <a:spcBef>
                <a:spcPts val="265"/>
              </a:spcBef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Co-creation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6090793" y="3027602"/>
            <a:ext cx="1512094" cy="81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 fontScale="92500" lnSpcReduction="10000"/>
          </a:bodyPr>
          <a:lstStyle/>
          <a:p>
            <a:pPr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323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Online delivery</a:t>
            </a:r>
            <a:endParaRPr sz="1488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pPr>
              <a:spcBef>
                <a:spcPts val="245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323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Social media and e-mail communication</a:t>
            </a:r>
            <a:endParaRPr sz="1488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4268998" y="1704520"/>
            <a:ext cx="1512094" cy="7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/>
          </a:bodyPr>
          <a:lstStyle/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Greenwashing API for ESG screening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7901325" y="1704521"/>
            <a:ext cx="1512094" cy="142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 lnSpcReduction="10000"/>
          </a:bodyPr>
          <a:lstStyle/>
          <a:p>
            <a:pPr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B2B in Finance: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pPr>
              <a:spcBef>
                <a:spcPts val="245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Fund Management Firms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pPr>
              <a:spcBef>
                <a:spcPts val="245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Investment and Trading Firms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pPr>
              <a:spcBef>
                <a:spcPts val="245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Government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pPr indent="77703">
              <a:spcBef>
                <a:spcPts val="245"/>
              </a:spcBef>
              <a:buClr>
                <a:schemeClr val="dk2"/>
              </a:buClr>
              <a:buSzPct val="100000"/>
            </a:pPr>
            <a:endParaRPr sz="1323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630039" y="4392099"/>
            <a:ext cx="4352672" cy="8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 fontScale="92500" lnSpcReduction="10000"/>
          </a:bodyPr>
          <a:lstStyle/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Staff—remote/WFH</a:t>
            </a:r>
            <a:endParaRPr lang="en-US" sz="1323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Consulting–environmental </a:t>
            </a: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  <a:endParaRPr sz="1323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65"/>
              </a:spcBef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AI </a:t>
            </a: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&amp; hosting (AWS, etc</a:t>
            </a: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.); equipment </a:t>
            </a: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AI training</a:t>
            </a:r>
            <a:endParaRPr sz="1323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Google Shape;136;p1"/>
          <p:cNvCxnSpPr/>
          <p:nvPr/>
        </p:nvCxnSpPr>
        <p:spPr>
          <a:xfrm>
            <a:off x="693042" y="1614989"/>
            <a:ext cx="1386086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1"/>
          <p:cNvCxnSpPr/>
          <p:nvPr/>
        </p:nvCxnSpPr>
        <p:spPr>
          <a:xfrm>
            <a:off x="2547997" y="1614989"/>
            <a:ext cx="1386086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" name="Google Shape;138;p1"/>
          <p:cNvCxnSpPr/>
          <p:nvPr/>
        </p:nvCxnSpPr>
        <p:spPr>
          <a:xfrm>
            <a:off x="4325370" y="1614989"/>
            <a:ext cx="1386086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" name="Google Shape;139;p1"/>
          <p:cNvCxnSpPr/>
          <p:nvPr/>
        </p:nvCxnSpPr>
        <p:spPr>
          <a:xfrm>
            <a:off x="6089479" y="1614989"/>
            <a:ext cx="1386086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1"/>
          <p:cNvCxnSpPr/>
          <p:nvPr/>
        </p:nvCxnSpPr>
        <p:spPr>
          <a:xfrm>
            <a:off x="7986228" y="1588461"/>
            <a:ext cx="1386086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"/>
          <p:cNvCxnSpPr/>
          <p:nvPr/>
        </p:nvCxnSpPr>
        <p:spPr>
          <a:xfrm>
            <a:off x="2547997" y="3146978"/>
            <a:ext cx="1386086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"/>
          <p:cNvCxnSpPr/>
          <p:nvPr/>
        </p:nvCxnSpPr>
        <p:spPr>
          <a:xfrm>
            <a:off x="6142535" y="2921492"/>
            <a:ext cx="1386086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1"/>
          <p:cNvSpPr txBox="1"/>
          <p:nvPr/>
        </p:nvSpPr>
        <p:spPr>
          <a:xfrm>
            <a:off x="2444501" y="1704513"/>
            <a:ext cx="1583283" cy="73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/>
          </a:bodyPr>
          <a:lstStyle/>
          <a:p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Greenwashing API development and deployment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</p:txBody>
      </p:sp>
      <p:cxnSp>
        <p:nvCxnSpPr>
          <p:cNvPr id="144" name="Google Shape;144;p1"/>
          <p:cNvCxnSpPr/>
          <p:nvPr/>
        </p:nvCxnSpPr>
        <p:spPr>
          <a:xfrm>
            <a:off x="708933" y="4400424"/>
            <a:ext cx="3890352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"/>
          <p:cNvCxnSpPr/>
          <p:nvPr/>
        </p:nvCxnSpPr>
        <p:spPr>
          <a:xfrm>
            <a:off x="5186839" y="4400424"/>
            <a:ext cx="3890352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"/>
          <p:cNvSpPr txBox="1"/>
          <p:nvPr/>
        </p:nvSpPr>
        <p:spPr>
          <a:xfrm>
            <a:off x="5177585" y="4476684"/>
            <a:ext cx="4345533" cy="6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/>
          </a:bodyPr>
          <a:lstStyle/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haroni" panose="02010803020104030203"/>
              </a:rPr>
              <a:t>B2B model</a:t>
            </a:r>
            <a:endParaRPr sz="1323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haroni" panose="02010803020104030203"/>
            </a:endParaRPr>
          </a:p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rial"/>
                <a:cs typeface="Aharoni" panose="02010803020104030203"/>
                <a:sym typeface="Arial"/>
              </a:rPr>
              <a:t>Greenwashing/ESG API </a:t>
            </a: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rial"/>
                <a:cs typeface="Aharoni" panose="02010803020104030203"/>
                <a:sym typeface="Arial"/>
              </a:rPr>
              <a:t>subscriptions</a:t>
            </a:r>
            <a:endParaRPr lang="en-US" sz="1323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rial"/>
              <a:cs typeface="Aharoni" panose="02010803020104030203"/>
              <a:sym typeface="Arial"/>
            </a:endParaRPr>
          </a:p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haroni" panose="02010803020104030203"/>
              </a:rPr>
              <a:t>ESG </a:t>
            </a: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haroni" panose="02010803020104030203"/>
              </a:rPr>
              <a:t>vetting services (government, corporate, etc.)</a:t>
            </a:r>
            <a:endParaRPr sz="1323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haroni" panose="02010803020104030203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2444502" y="3148290"/>
            <a:ext cx="1583283" cy="81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/>
          </a:bodyPr>
          <a:lstStyle/>
          <a:p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Qualified staff: environmental, AI, marketing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502718" y="5223052"/>
            <a:ext cx="2962497" cy="45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827" u="sng" dirty="0">
                <a:solidFill>
                  <a:schemeClr val="bg1"/>
                </a:solidFill>
                <a:latin typeface="Calibri"/>
                <a:ea typeface="Calibri"/>
                <a:cs typeface="Aharoni" panose="02010803020104030203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http://www.businessmodelgeneration.com</a:t>
            </a:r>
            <a:endParaRPr sz="827" dirty="0">
              <a:solidFill>
                <a:schemeClr val="bg1"/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  <a:p>
            <a:r>
              <a:rPr lang="en-US" sz="827" b="1" dirty="0">
                <a:solidFill>
                  <a:schemeClr val="bg1"/>
                </a:solidFill>
                <a:latin typeface="Calibri"/>
                <a:ea typeface="Calibri"/>
                <a:cs typeface="Aharoni" panose="02010803020104030203"/>
                <a:sym typeface="Calibri"/>
              </a:rPr>
              <a:t>Designed by</a:t>
            </a:r>
            <a:r>
              <a:rPr lang="en-US" sz="827" dirty="0">
                <a:solidFill>
                  <a:schemeClr val="bg1"/>
                </a:solidFill>
                <a:latin typeface="Calibri"/>
                <a:ea typeface="Calibri"/>
                <a:cs typeface="Aharoni" panose="02010803020104030203"/>
                <a:sym typeface="Calibri"/>
              </a:rPr>
              <a:t>: Business Model Foundry AG</a:t>
            </a:r>
            <a:endParaRPr sz="827" dirty="0">
              <a:solidFill>
                <a:schemeClr val="bg1"/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  <a:p>
            <a:r>
              <a:rPr lang="en-US" sz="827" dirty="0">
                <a:solidFill>
                  <a:schemeClr val="bg1"/>
                </a:solidFill>
                <a:latin typeface="Calibri"/>
                <a:ea typeface="Calibri"/>
                <a:cs typeface="Aharoni" panose="02010803020104030203"/>
                <a:sym typeface="Calibri"/>
              </a:rPr>
              <a:t>The makers of Business Model Generation and </a:t>
            </a:r>
            <a:r>
              <a:rPr lang="en-US" sz="827" dirty="0" err="1">
                <a:solidFill>
                  <a:schemeClr val="bg1"/>
                </a:solidFill>
                <a:latin typeface="Calibri"/>
                <a:ea typeface="Calibri"/>
                <a:cs typeface="Aharoni" panose="02010803020104030203"/>
                <a:sym typeface="Calibri"/>
              </a:rPr>
              <a:t>Strategyze</a:t>
            </a:r>
            <a:endParaRPr sz="827" dirty="0">
              <a:solidFill>
                <a:schemeClr val="bg1"/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36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319</Words>
  <Application>Microsoft Office PowerPoint</Application>
  <PresentationFormat>Custom</PresentationFormat>
  <Paragraphs>132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Open Sans</vt:lpstr>
      <vt:lpstr>Arial</vt:lpstr>
      <vt:lpstr>Calibri</vt:lpstr>
      <vt:lpstr>Times New Roman</vt:lpstr>
      <vt:lpstr>Office Theme</vt:lpstr>
      <vt:lpstr>Lenaion Labs</vt:lpstr>
      <vt:lpstr>The Problem</vt:lpstr>
      <vt:lpstr>The Problem</vt:lpstr>
      <vt:lpstr>The Solution</vt:lpstr>
      <vt:lpstr>Solution Strengths</vt:lpstr>
      <vt:lpstr>The Solution</vt:lpstr>
      <vt:lpstr>What we need</vt:lpstr>
      <vt:lpstr>Contact</vt:lpstr>
      <vt:lpstr>Business Model Canvas</vt:lpstr>
      <vt:lpstr>Competitive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Lenaion Labs</dc:title>
  <dc:creator>Nathan White</dc:creator>
  <cp:lastModifiedBy>Nathan White</cp:lastModifiedBy>
  <cp:revision>159</cp:revision>
  <dcterms:modified xsi:type="dcterms:W3CDTF">2022-06-19T11:29:47Z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2021-11-09T13:44:05Z</dcterms:created>
  <dc:creator/>
  <dc:description/>
  <dc:language>en-US</dc:language>
  <cp:lastModifiedBy/>
  <dcterms:modified xsi:type="dcterms:W3CDTF">2021-11-09T13:56:47Z</dcterms:modified>
  <cp:revision>2</cp:revision>
  <dc:subject/>
  <dc:title/>
</cp:coreProperties>
</file>