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9962-9C7D-4CDF-97C1-7D6B0F6A90B8}" type="datetimeFigureOut">
              <a:rPr lang="en-AU" smtClean="0"/>
              <a:t>29/10/2021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2EF8-A4A5-47D2-846B-CD837C117B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126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9962-9C7D-4CDF-97C1-7D6B0F6A90B8}" type="datetimeFigureOut">
              <a:rPr lang="en-AU" smtClean="0"/>
              <a:t>29/10/2021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2EF8-A4A5-47D2-846B-CD837C117B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082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9962-9C7D-4CDF-97C1-7D6B0F6A90B8}" type="datetimeFigureOut">
              <a:rPr lang="en-AU" smtClean="0"/>
              <a:t>29/10/2021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2EF8-A4A5-47D2-846B-CD837C117B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867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9962-9C7D-4CDF-97C1-7D6B0F6A90B8}" type="datetimeFigureOut">
              <a:rPr lang="en-AU" smtClean="0"/>
              <a:t>29/10/2021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2EF8-A4A5-47D2-846B-CD837C117BAE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0054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9962-9C7D-4CDF-97C1-7D6B0F6A90B8}" type="datetimeFigureOut">
              <a:rPr lang="en-AU" smtClean="0"/>
              <a:t>29/10/2021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2EF8-A4A5-47D2-846B-CD837C117B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1561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9962-9C7D-4CDF-97C1-7D6B0F6A90B8}" type="datetimeFigureOut">
              <a:rPr lang="en-AU" smtClean="0"/>
              <a:t>29/10/2021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2EF8-A4A5-47D2-846B-CD837C117B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334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9962-9C7D-4CDF-97C1-7D6B0F6A90B8}" type="datetimeFigureOut">
              <a:rPr lang="en-AU" smtClean="0"/>
              <a:t>29/10/2021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2EF8-A4A5-47D2-846B-CD837C117B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8626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9962-9C7D-4CDF-97C1-7D6B0F6A90B8}" type="datetimeFigureOut">
              <a:rPr lang="en-AU" smtClean="0"/>
              <a:t>29/10/2021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2EF8-A4A5-47D2-846B-CD837C117B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938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9962-9C7D-4CDF-97C1-7D6B0F6A90B8}" type="datetimeFigureOut">
              <a:rPr lang="en-AU" smtClean="0"/>
              <a:t>29/10/2021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2EF8-A4A5-47D2-846B-CD837C117B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651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9962-9C7D-4CDF-97C1-7D6B0F6A90B8}" type="datetimeFigureOut">
              <a:rPr lang="en-AU" smtClean="0"/>
              <a:t>29/10/2021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2EF8-A4A5-47D2-846B-CD837C117B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113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9962-9C7D-4CDF-97C1-7D6B0F6A90B8}" type="datetimeFigureOut">
              <a:rPr lang="en-AU" smtClean="0"/>
              <a:t>29/10/2021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2EF8-A4A5-47D2-846B-CD837C117B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30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9962-9C7D-4CDF-97C1-7D6B0F6A90B8}" type="datetimeFigureOut">
              <a:rPr lang="en-AU" smtClean="0"/>
              <a:t>29/10/2021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2EF8-A4A5-47D2-846B-CD837C117B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717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9962-9C7D-4CDF-97C1-7D6B0F6A90B8}" type="datetimeFigureOut">
              <a:rPr lang="en-AU" smtClean="0"/>
              <a:t>29/10/2021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2EF8-A4A5-47D2-846B-CD837C117B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593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9962-9C7D-4CDF-97C1-7D6B0F6A90B8}" type="datetimeFigureOut">
              <a:rPr lang="en-AU" smtClean="0"/>
              <a:t>29/10/2021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2EF8-A4A5-47D2-846B-CD837C117B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291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9962-9C7D-4CDF-97C1-7D6B0F6A90B8}" type="datetimeFigureOut">
              <a:rPr lang="en-AU" smtClean="0"/>
              <a:t>29/10/2021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2EF8-A4A5-47D2-846B-CD837C117B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381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9962-9C7D-4CDF-97C1-7D6B0F6A90B8}" type="datetimeFigureOut">
              <a:rPr lang="en-AU" smtClean="0"/>
              <a:t>29/10/2021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2EF8-A4A5-47D2-846B-CD837C117B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765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9962-9C7D-4CDF-97C1-7D6B0F6A90B8}" type="datetimeFigureOut">
              <a:rPr lang="en-AU" smtClean="0"/>
              <a:t>29/10/2021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2EF8-A4A5-47D2-846B-CD837C117B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574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A2A9962-9C7D-4CDF-97C1-7D6B0F6A90B8}" type="datetimeFigureOut">
              <a:rPr lang="en-AU" smtClean="0"/>
              <a:t>29/10/2021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52EF8-A4A5-47D2-846B-CD837C117B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4524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Language and Ideology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Salzmann et al. (2011: 257-289)</a:t>
            </a:r>
          </a:p>
          <a:p>
            <a:endParaRPr lang="en-US" dirty="0"/>
          </a:p>
          <a:p>
            <a:r>
              <a:rPr lang="en-US" dirty="0" smtClean="0"/>
              <a:t>Nathan M. White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581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vs. non-standard language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92261"/>
          </a:xfrm>
        </p:spPr>
        <p:txBody>
          <a:bodyPr/>
          <a:lstStyle/>
          <a:p>
            <a:r>
              <a:rPr lang="en-US" dirty="0" smtClean="0"/>
              <a:t>Which of these are grammatical?</a:t>
            </a:r>
          </a:p>
          <a:p>
            <a:r>
              <a:rPr lang="en-US" dirty="0" smtClean="0"/>
              <a:t>The committee has decided to move forward with the plan.</a:t>
            </a:r>
          </a:p>
          <a:p>
            <a:r>
              <a:rPr lang="en-US" dirty="0" smtClean="0"/>
              <a:t>The committee have decided to move forward with the plan.</a:t>
            </a:r>
          </a:p>
          <a:p>
            <a:r>
              <a:rPr lang="en-US" dirty="0" smtClean="0"/>
              <a:t>The citations appear in an applications research output listing.</a:t>
            </a:r>
          </a:p>
          <a:p>
            <a:r>
              <a:rPr lang="en-US" dirty="0" smtClean="0"/>
              <a:t>The </a:t>
            </a:r>
            <a:r>
              <a:rPr lang="en-US" dirty="0"/>
              <a:t>citations appear </a:t>
            </a:r>
            <a:r>
              <a:rPr lang="en-US" dirty="0" smtClean="0"/>
              <a:t>in an application research output listing.</a:t>
            </a:r>
          </a:p>
          <a:p>
            <a:r>
              <a:rPr lang="en-US" dirty="0" smtClean="0"/>
              <a:t>He doesn’t want to go.</a:t>
            </a:r>
          </a:p>
          <a:p>
            <a:r>
              <a:rPr lang="en-US" dirty="0" smtClean="0"/>
              <a:t>He don’t want to go.</a:t>
            </a:r>
          </a:p>
          <a:p>
            <a:r>
              <a:rPr lang="en-US" dirty="0" smtClean="0"/>
              <a:t>I should have gone to the party.</a:t>
            </a:r>
          </a:p>
          <a:p>
            <a:r>
              <a:rPr lang="en-US" dirty="0" smtClean="0"/>
              <a:t>I should have went to the party.</a:t>
            </a:r>
          </a:p>
          <a:p>
            <a:r>
              <a:rPr lang="en-US" dirty="0" smtClean="0"/>
              <a:t>What does this say about standard and non-standard language?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345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language ideology?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ideology: “beliefs about a language expressed by speakers as their conceptualization of the nature and function of language”</a:t>
            </a:r>
          </a:p>
          <a:p>
            <a:pPr lvl="1"/>
            <a:r>
              <a:rPr lang="en-US" dirty="0" smtClean="0"/>
              <a:t>Link between speech forms and social forms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197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geographical separation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9343"/>
          </a:xfrm>
        </p:spPr>
        <p:txBody>
          <a:bodyPr>
            <a:normAutofit/>
          </a:bodyPr>
          <a:lstStyle/>
          <a:p>
            <a:r>
              <a:rPr lang="en-US" dirty="0" smtClean="0"/>
              <a:t>Languages descend from dialects that split into different languages due to geographical isolation from one another</a:t>
            </a:r>
          </a:p>
          <a:p>
            <a:r>
              <a:rPr lang="en-US" dirty="0" smtClean="0"/>
              <a:t>English, Dutch, and German were dialects of the same language 2000 years ago. We call this language “Proto-West-Germanic”.</a:t>
            </a:r>
          </a:p>
          <a:p>
            <a:r>
              <a:rPr lang="en-US" dirty="0" smtClean="0"/>
              <a:t>Spanish, French, and Italian were dialects of the same language 2000 years ago. This language was Latin.</a:t>
            </a:r>
          </a:p>
          <a:p>
            <a:r>
              <a:rPr lang="en-US" dirty="0" smtClean="0"/>
              <a:t>All of these descend from dialects of the same language 5000 years ago. We call this language “Proto-Indo-European”.</a:t>
            </a:r>
          </a:p>
          <a:p>
            <a:r>
              <a:rPr lang="en-US" dirty="0" smtClean="0"/>
              <a:t>Are language variety differences due to racial or gender-based isolation in the same way?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76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Labov’s</a:t>
            </a:r>
            <a:r>
              <a:rPr lang="en-US" dirty="0" smtClean="0"/>
              <a:t> </a:t>
            </a:r>
            <a:r>
              <a:rPr lang="en-US" dirty="0" smtClean="0"/>
              <a:t>experiment on class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Hypothesis: </a:t>
            </a:r>
            <a:br>
              <a:rPr lang="en-US" dirty="0" smtClean="0"/>
            </a:br>
            <a:r>
              <a:rPr lang="en-US" dirty="0" smtClean="0"/>
              <a:t>“sales people in the highest-ranked store will have the highest values of (r); </a:t>
            </a:r>
            <a:br>
              <a:rPr lang="en-US" dirty="0" smtClean="0"/>
            </a:br>
            <a:r>
              <a:rPr lang="en-US" dirty="0" smtClean="0"/>
              <a:t>those in the middle-ranked store will have intermediate values of (r);</a:t>
            </a:r>
            <a:br>
              <a:rPr lang="en-US" dirty="0" smtClean="0"/>
            </a:br>
            <a:r>
              <a:rPr lang="en-US" dirty="0" smtClean="0"/>
              <a:t>and those in the lowest-ranked store will show the lowest values” (</a:t>
            </a:r>
            <a:r>
              <a:rPr lang="en-US" dirty="0" err="1" smtClean="0"/>
              <a:t>Labov</a:t>
            </a:r>
            <a:r>
              <a:rPr lang="en-US" dirty="0" smtClean="0"/>
              <a:t> 1972: 45)</a:t>
            </a:r>
          </a:p>
          <a:p>
            <a:r>
              <a:rPr lang="en-US" dirty="0" smtClean="0"/>
              <a:t>Question that elicits “[On the] fourth floor”</a:t>
            </a:r>
          </a:p>
          <a:p>
            <a:r>
              <a:rPr lang="en-US" dirty="0" smtClean="0"/>
              <a:t>Saks Fifth Avenue: 30% all </a:t>
            </a:r>
            <a:r>
              <a:rPr lang="en-US" i="1" dirty="0" err="1" smtClean="0"/>
              <a:t>r</a:t>
            </a:r>
            <a:r>
              <a:rPr lang="en-US" dirty="0" err="1" smtClean="0"/>
              <a:t>s</a:t>
            </a:r>
            <a:r>
              <a:rPr lang="en-US" dirty="0" smtClean="0"/>
              <a:t>, 32% sometimes</a:t>
            </a:r>
          </a:p>
          <a:p>
            <a:r>
              <a:rPr lang="en-US" dirty="0" smtClean="0"/>
              <a:t>Macy’s: 20% all </a:t>
            </a:r>
            <a:r>
              <a:rPr lang="en-US" i="1" dirty="0" err="1" smtClean="0"/>
              <a:t>r</a:t>
            </a:r>
            <a:r>
              <a:rPr lang="en-US" dirty="0" err="1" smtClean="0"/>
              <a:t>s</a:t>
            </a:r>
            <a:r>
              <a:rPr lang="en-US" dirty="0" smtClean="0"/>
              <a:t>, 31% sometimes</a:t>
            </a:r>
          </a:p>
          <a:p>
            <a:r>
              <a:rPr lang="en-US" dirty="0" smtClean="0"/>
              <a:t>Klein’s: 4% all </a:t>
            </a:r>
            <a:r>
              <a:rPr lang="en-US" i="1" dirty="0" err="1" smtClean="0"/>
              <a:t>r</a:t>
            </a:r>
            <a:r>
              <a:rPr lang="en-US" dirty="0" err="1" smtClean="0"/>
              <a:t>s</a:t>
            </a:r>
            <a:r>
              <a:rPr lang="en-US" dirty="0" smtClean="0"/>
              <a:t>, 17% sometimes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57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Sociolinguistics of class in Australia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you noticed any differences in English speech here in Australia?</a:t>
            </a:r>
          </a:p>
          <a:p>
            <a:r>
              <a:rPr lang="en-US" dirty="0" smtClean="0"/>
              <a:t>Have you noticed any differences by region or geography?</a:t>
            </a:r>
          </a:p>
          <a:p>
            <a:r>
              <a:rPr lang="en-US" dirty="0" smtClean="0"/>
              <a:t>Have you noticed any differences by social class?</a:t>
            </a:r>
          </a:p>
          <a:p>
            <a:r>
              <a:rPr lang="en-US" dirty="0" smtClean="0"/>
              <a:t>Does the prime minister talk like a </a:t>
            </a:r>
            <a:r>
              <a:rPr lang="en-US" dirty="0" err="1" smtClean="0"/>
              <a:t>tradie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Who would you say belong to the working class vs. the middle class?</a:t>
            </a:r>
          </a:p>
          <a:p>
            <a:endParaRPr lang="en-US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72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Gender-based “differences”: Am. English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Charming, delightful, spectacular, lovely</a:t>
            </a:r>
            <a:r>
              <a:rPr lang="en-US" dirty="0" smtClean="0"/>
              <a:t> vs. </a:t>
            </a:r>
            <a:r>
              <a:rPr lang="en-US" i="1" dirty="0" smtClean="0"/>
              <a:t>fine, great, good</a:t>
            </a:r>
          </a:p>
          <a:p>
            <a:r>
              <a:rPr lang="en-US" i="1" dirty="0" smtClean="0"/>
              <a:t>Beige, fuchsia, magenta </a:t>
            </a:r>
            <a:r>
              <a:rPr lang="en-US" dirty="0" smtClean="0"/>
              <a:t>vs. basic color terms </a:t>
            </a:r>
            <a:r>
              <a:rPr lang="en-US" i="1" dirty="0" smtClean="0"/>
              <a:t>grey, purple, </a:t>
            </a:r>
            <a:r>
              <a:rPr lang="en-US" dirty="0" smtClean="0"/>
              <a:t>etc.</a:t>
            </a:r>
          </a:p>
          <a:p>
            <a:r>
              <a:rPr lang="en-US" dirty="0" smtClean="0"/>
              <a:t>“Until a decade ago, </a:t>
            </a:r>
            <a:r>
              <a:rPr lang="en-US" i="1" dirty="0" smtClean="0"/>
              <a:t>sweet </a:t>
            </a:r>
            <a:r>
              <a:rPr lang="en-US" dirty="0" smtClean="0"/>
              <a:t>and </a:t>
            </a:r>
            <a:r>
              <a:rPr lang="en-US" i="1" dirty="0" smtClean="0"/>
              <a:t>awesome</a:t>
            </a:r>
            <a:r>
              <a:rPr lang="en-US" dirty="0" smtClean="0"/>
              <a:t> were slang terms exclusively used by young women”</a:t>
            </a:r>
          </a:p>
          <a:p>
            <a:pPr lvl="1"/>
            <a:r>
              <a:rPr lang="en-US" dirty="0" smtClean="0"/>
              <a:t>Correction: Maybe 30 years earlier, not 10…</a:t>
            </a:r>
          </a:p>
          <a:p>
            <a:r>
              <a:rPr lang="en-US" dirty="0" smtClean="0"/>
              <a:t>Tag questions as a softener</a:t>
            </a:r>
          </a:p>
          <a:p>
            <a:pPr lvl="1"/>
            <a:r>
              <a:rPr lang="en-US" dirty="0" smtClean="0"/>
              <a:t>“Answer the phone, would you?”</a:t>
            </a:r>
          </a:p>
          <a:p>
            <a:r>
              <a:rPr lang="en-US" dirty="0" smtClean="0"/>
              <a:t>Idea that men use tags to obtain or confirm information</a:t>
            </a:r>
          </a:p>
          <a:p>
            <a:pPr lvl="1"/>
            <a:r>
              <a:rPr lang="en-US" dirty="0" smtClean="0"/>
              <a:t>Issue is probably more complex than this</a:t>
            </a:r>
          </a:p>
          <a:p>
            <a:endParaRPr lang="en-AU" i="1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2438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 and language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textbook talks about American English</a:t>
            </a:r>
          </a:p>
          <a:p>
            <a:r>
              <a:rPr lang="en-US" dirty="0" smtClean="0"/>
              <a:t>Are there any differences between stereotypical men’s speech vs. women’s speech here in Australia?</a:t>
            </a:r>
          </a:p>
          <a:p>
            <a:r>
              <a:rPr lang="en-US" dirty="0" smtClean="0"/>
              <a:t>Do you think these stereotypes are accurate?</a:t>
            </a:r>
          </a:p>
          <a:p>
            <a:r>
              <a:rPr lang="en-US" dirty="0" smtClean="0"/>
              <a:t>Are there any genuine differences, or at least tendencies, that you have noticed?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308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Grammatical priority and English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56429"/>
          </a:xfrm>
        </p:spPr>
        <p:txBody>
          <a:bodyPr>
            <a:normAutofit/>
          </a:bodyPr>
          <a:lstStyle/>
          <a:p>
            <a:r>
              <a:rPr lang="en-US" dirty="0" smtClean="0"/>
              <a:t>Something you can say in English, or not?</a:t>
            </a:r>
          </a:p>
          <a:p>
            <a:r>
              <a:rPr lang="en-US" i="1" dirty="0" smtClean="0"/>
              <a:t>Man </a:t>
            </a:r>
            <a:r>
              <a:rPr lang="en-US" i="1" dirty="0" smtClean="0"/>
              <a:t>is a primate</a:t>
            </a:r>
            <a:endParaRPr lang="en-US" dirty="0" smtClean="0"/>
          </a:p>
          <a:p>
            <a:r>
              <a:rPr lang="en-US" i="1" dirty="0" smtClean="0"/>
              <a:t>Early man</a:t>
            </a:r>
          </a:p>
          <a:p>
            <a:r>
              <a:rPr lang="en-US" i="1" dirty="0" smtClean="0"/>
              <a:t>Early man and his wife</a:t>
            </a:r>
          </a:p>
          <a:p>
            <a:r>
              <a:rPr lang="en-US" i="1" dirty="0" smtClean="0"/>
              <a:t>Man is the only animal that menstruates</a:t>
            </a:r>
          </a:p>
          <a:p>
            <a:r>
              <a:rPr lang="en-US" i="1" dirty="0" smtClean="0"/>
              <a:t>Early woman and her husband</a:t>
            </a:r>
          </a:p>
          <a:p>
            <a:r>
              <a:rPr lang="en-US" i="1" dirty="0" smtClean="0"/>
              <a:t>Man overboard</a:t>
            </a:r>
          </a:p>
          <a:p>
            <a:r>
              <a:rPr lang="en-US" i="1" dirty="0" smtClean="0"/>
              <a:t>Manslaughter</a:t>
            </a:r>
          </a:p>
          <a:p>
            <a:r>
              <a:rPr lang="en-US" i="1" dirty="0" smtClean="0"/>
              <a:t>Men </a:t>
            </a:r>
            <a:r>
              <a:rPr lang="en-US" i="1" dirty="0" smtClean="0"/>
              <a:t>only</a:t>
            </a:r>
          </a:p>
          <a:p>
            <a:r>
              <a:rPr lang="en-US" dirty="0" smtClean="0"/>
              <a:t>What does this say about how we should use English?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506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approaches to gender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Genderlects</a:t>
            </a:r>
            <a:r>
              <a:rPr lang="en-US" dirty="0" smtClean="0"/>
              <a:t>” (</a:t>
            </a:r>
            <a:r>
              <a:rPr lang="en-US" dirty="0" err="1" smtClean="0"/>
              <a:t>Tannen</a:t>
            </a:r>
            <a:r>
              <a:rPr lang="en-US" dirty="0" smtClean="0"/>
              <a:t> 1986, 1990)</a:t>
            </a:r>
          </a:p>
          <a:p>
            <a:pPr lvl="1"/>
            <a:r>
              <a:rPr lang="en-US" dirty="0" smtClean="0"/>
              <a:t>Gender is associated with different means to achieve conversational goals</a:t>
            </a:r>
          </a:p>
          <a:p>
            <a:pPr lvl="1"/>
            <a:r>
              <a:rPr lang="en-US" dirty="0" smtClean="0"/>
              <a:t>Men’s goal is to convey factual information (“factual style”)</a:t>
            </a:r>
          </a:p>
          <a:p>
            <a:pPr lvl="1"/>
            <a:r>
              <a:rPr lang="en-US" dirty="0" smtClean="0"/>
              <a:t>Women’s goal is to build/maintain relationships (“rapport style”)</a:t>
            </a:r>
          </a:p>
          <a:p>
            <a:pPr lvl="1"/>
            <a:r>
              <a:rPr lang="en-US" dirty="0" smtClean="0"/>
              <a:t>Suggests men do not primarily use language to build relationships, and women to provide factual information</a:t>
            </a:r>
          </a:p>
          <a:p>
            <a:pPr lvl="1"/>
            <a:r>
              <a:rPr lang="en-US" dirty="0" smtClean="0"/>
              <a:t>Do you agree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Can you think of examples where the opposite is true?</a:t>
            </a:r>
          </a:p>
          <a:p>
            <a:pPr lvl="1"/>
            <a:r>
              <a:rPr lang="en-US" dirty="0" smtClean="0"/>
              <a:t>Do you think the difference is gender, or something else?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77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684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Language and Ideology</vt:lpstr>
      <vt:lpstr>What is language ideology?</vt:lpstr>
      <vt:lpstr>Review of geographical separation</vt:lpstr>
      <vt:lpstr>Labov’s experiment on class</vt:lpstr>
      <vt:lpstr>Sociolinguistics of class in Australia</vt:lpstr>
      <vt:lpstr>Gender-based “differences”: Am. English</vt:lpstr>
      <vt:lpstr>Gender and language</vt:lpstr>
      <vt:lpstr>Grammatical priority and English</vt:lpstr>
      <vt:lpstr>Theoretical approaches to gender</vt:lpstr>
      <vt:lpstr>Standard vs. non-standard language</vt:lpstr>
    </vt:vector>
  </TitlesOfParts>
  <Company>James Cook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and Ideology</dc:title>
  <dc:creator>Nathan White</dc:creator>
  <cp:lastModifiedBy>Nathan White</cp:lastModifiedBy>
  <cp:revision>5</cp:revision>
  <dcterms:created xsi:type="dcterms:W3CDTF">2021-10-29T02:57:33Z</dcterms:created>
  <dcterms:modified xsi:type="dcterms:W3CDTF">2021-10-29T03:32:25Z</dcterms:modified>
</cp:coreProperties>
</file>