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74" r:id="rId2"/>
    <p:sldId id="270" r:id="rId3"/>
    <p:sldId id="277" r:id="rId4"/>
    <p:sldId id="276" r:id="rId5"/>
    <p:sldId id="292" r:id="rId6"/>
    <p:sldId id="293" r:id="rId7"/>
    <p:sldId id="284" r:id="rId8"/>
    <p:sldId id="279" r:id="rId9"/>
    <p:sldId id="299" r:id="rId10"/>
    <p:sldId id="294" r:id="rId11"/>
    <p:sldId id="295" r:id="rId12"/>
    <p:sldId id="297" r:id="rId13"/>
    <p:sldId id="296" r:id="rId14"/>
    <p:sldId id="282" r:id="rId15"/>
    <p:sldId id="286" r:id="rId16"/>
    <p:sldId id="290" r:id="rId17"/>
    <p:sldId id="291" r:id="rId18"/>
    <p:sldId id="298" r:id="rId19"/>
    <p:sldId id="281" r:id="rId20"/>
    <p:sldId id="285" r:id="rId21"/>
    <p:sldId id="275" r:id="rId22"/>
    <p:sldId id="273" r:id="rId23"/>
    <p:sldId id="272" r:id="rId24"/>
    <p:sldId id="271" r:id="rId25"/>
    <p:sldId id="283" r:id="rId26"/>
    <p:sldId id="288" r:id="rId27"/>
    <p:sldId id="287" r:id="rId28"/>
    <p:sldId id="289" r:id="rId29"/>
    <p:sldId id="300" r:id="rId30"/>
    <p:sldId id="302" r:id="rId31"/>
    <p:sldId id="303" r:id="rId32"/>
    <p:sldId id="301" r:id="rId33"/>
  </p:sldIdLst>
  <p:sldSz cx="9144000" cy="6858000" type="screen4x3"/>
  <p:notesSz cx="7104063"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C31"/>
    <a:srgbClr val="FFFFCC"/>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620"/>
    <p:restoredTop sz="94660"/>
  </p:normalViewPr>
  <p:slideViewPr>
    <p:cSldViewPr snapToGrid="0">
      <p:cViewPr>
        <p:scale>
          <a:sx n="110" d="100"/>
          <a:sy n="110" d="100"/>
        </p:scale>
        <p:origin x="-3480" y="-1200"/>
      </p:cViewPr>
      <p:guideLst>
        <p:guide orient="horz" pos="2160"/>
        <p:guide pos="2880"/>
      </p:guideLst>
    </p:cSldViewPr>
  </p:slideViewPr>
  <p:notesTextViewPr>
    <p:cViewPr>
      <p:scale>
        <a:sx n="100" d="100"/>
        <a:sy n="100" d="100"/>
      </p:scale>
      <p:origin x="0" y="0"/>
    </p:cViewPr>
  </p:notesTextViewPr>
  <p:gridSpacing cx="46816963" cy="46816963"/>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163" cy="5111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024313" y="0"/>
            <a:ext cx="3078162" cy="511175"/>
          </a:xfrm>
          <a:prstGeom prst="rect">
            <a:avLst/>
          </a:prstGeom>
        </p:spPr>
        <p:txBody>
          <a:bodyPr vert="horz" lIns="91440" tIns="45720" rIns="91440" bIns="45720" rtlCol="0"/>
          <a:lstStyle>
            <a:lvl1pPr algn="r">
              <a:defRPr sz="1200"/>
            </a:lvl1pPr>
          </a:lstStyle>
          <a:p>
            <a:fld id="{83534376-2125-4E79-A867-C907F84F7929}" type="datetimeFigureOut">
              <a:rPr lang="en-US" smtClean="0"/>
              <a:pPr/>
              <a:t>4/29/2025</a:t>
            </a:fld>
            <a:endParaRPr lang="en-US"/>
          </a:p>
        </p:txBody>
      </p:sp>
      <p:sp>
        <p:nvSpPr>
          <p:cNvPr id="4" name="Slide Image Placeholder 3"/>
          <p:cNvSpPr>
            <a:spLocks noGrp="1" noRot="1" noChangeAspect="1"/>
          </p:cNvSpPr>
          <p:nvPr>
            <p:ph type="sldImg" idx="2"/>
          </p:nvPr>
        </p:nvSpPr>
        <p:spPr>
          <a:xfrm>
            <a:off x="995363" y="768350"/>
            <a:ext cx="5113337" cy="383698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11200" y="4860925"/>
            <a:ext cx="5683250" cy="4605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721850"/>
            <a:ext cx="3078163" cy="5111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024313" y="9721850"/>
            <a:ext cx="3078162" cy="511175"/>
          </a:xfrm>
          <a:prstGeom prst="rect">
            <a:avLst/>
          </a:prstGeom>
        </p:spPr>
        <p:txBody>
          <a:bodyPr vert="horz" lIns="91440" tIns="45720" rIns="91440" bIns="45720" rtlCol="0" anchor="b"/>
          <a:lstStyle>
            <a:lvl1pPr algn="r">
              <a:defRPr sz="1200"/>
            </a:lvl1pPr>
          </a:lstStyle>
          <a:p>
            <a:fld id="{3A2501C7-4CB4-4C04-9964-4CA0D516E5B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A2501C7-4CB4-4C04-9964-4CA0D516E5B3}" type="slidenum">
              <a:rPr lang="en-US" smtClean="0"/>
              <a:pPr/>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A2501C7-4CB4-4C04-9964-4CA0D516E5B3}" type="slidenum">
              <a:rPr lang="en-US" smtClean="0"/>
              <a:pPr/>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A2501C7-4CB4-4C04-9964-4CA0D516E5B3}" type="slidenum">
              <a:rPr lang="en-US" smtClean="0"/>
              <a:pPr/>
              <a:t>12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A2501C7-4CB4-4C04-9964-4CA0D516E5B3}" type="slidenum">
              <a:rPr lang="en-US" smtClean="0"/>
              <a:pPr/>
              <a:t>13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A2501C7-4CB4-4C04-9964-4CA0D516E5B3}" type="slidenum">
              <a:rPr lang="en-US" smtClean="0"/>
              <a:pPr/>
              <a:t>14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A2501C7-4CB4-4C04-9964-4CA0D516E5B3}" type="slidenum">
              <a:rPr lang="en-US" smtClean="0"/>
              <a:pPr/>
              <a:t>15</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A2501C7-4CB4-4C04-9964-4CA0D516E5B3}" type="slidenum">
              <a:rPr lang="en-US" smtClean="0"/>
              <a:pPr/>
              <a:t>16</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A2501C7-4CB4-4C04-9964-4CA0D516E5B3}" type="slidenum">
              <a:rPr lang="en-US" smtClean="0"/>
              <a:pPr/>
              <a:t>17</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A2501C7-4CB4-4C04-9964-4CA0D516E5B3}" type="slidenum">
              <a:rPr lang="en-US" smtClean="0"/>
              <a:pPr/>
              <a:t>18</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A2501C7-4CB4-4C04-9964-4CA0D516E5B3}" type="slidenum">
              <a:rPr lang="en-US" smtClean="0"/>
              <a:pPr/>
              <a:t>19</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A2501C7-4CB4-4C04-9964-4CA0D516E5B3}" type="slidenum">
              <a:rPr lang="en-US" smtClean="0"/>
              <a:pPr/>
              <a:t>20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A2501C7-4CB4-4C04-9964-4CA0D516E5B3}" type="slidenum">
              <a:rPr lang="en-US" smtClean="0"/>
              <a:pPr/>
              <a:t>3</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A2501C7-4CB4-4C04-9964-4CA0D516E5B3}" type="slidenum">
              <a:rPr lang="en-US" smtClean="0"/>
              <a:pPr/>
              <a:t>21</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A2501C7-4CB4-4C04-9964-4CA0D516E5B3}" type="slidenum">
              <a:rPr lang="en-US" smtClean="0"/>
              <a:pPr/>
              <a:t>22</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A2501C7-4CB4-4C04-9964-4CA0D516E5B3}" type="slidenum">
              <a:rPr lang="en-US" smtClean="0"/>
              <a:pPr/>
              <a:t>23</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A2501C7-4CB4-4C04-9964-4CA0D516E5B3}" type="slidenum">
              <a:rPr lang="en-US" smtClean="0"/>
              <a:pPr/>
              <a:t>24</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A2501C7-4CB4-4C04-9964-4CA0D516E5B3}" type="slidenum">
              <a:rPr lang="en-US" smtClean="0"/>
              <a:pPr/>
              <a:t>25</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A2501C7-4CB4-4C04-9964-4CA0D516E5B3}" type="slidenum">
              <a:rPr lang="en-US" smtClean="0"/>
              <a:pPr/>
              <a:t>26</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A2501C7-4CB4-4C04-9964-4CA0D516E5B3}" type="slidenum">
              <a:rPr lang="en-US" smtClean="0"/>
              <a:pPr/>
              <a:t>27</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A2501C7-4CB4-4C04-9964-4CA0D516E5B3}" type="slidenum">
              <a:rPr lang="en-US" smtClean="0"/>
              <a:pPr/>
              <a:t>28</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A2501C7-4CB4-4C04-9964-4CA0D516E5B3}" type="slidenum">
              <a:rPr lang="en-US" smtClean="0"/>
              <a:pPr/>
              <a:t>29</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A2501C7-4CB4-4C04-9964-4CA0D516E5B3}" type="slidenum">
              <a:rPr lang="en-US" smtClean="0"/>
              <a:pPr/>
              <a:t>30</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A2501C7-4CB4-4C04-9964-4CA0D516E5B3}" type="slidenum">
              <a:rPr lang="en-US" smtClean="0"/>
              <a:pPr/>
              <a:t>4</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A2501C7-4CB4-4C04-9964-4CA0D516E5B3}" type="slidenum">
              <a:rPr lang="en-US" smtClean="0"/>
              <a:pPr/>
              <a:t>31</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A2501C7-4CB4-4C04-9964-4CA0D516E5B3}" type="slidenum">
              <a:rPr lang="en-US" smtClean="0"/>
              <a:pPr/>
              <a:t>32</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A2501C7-4CB4-4C04-9964-4CA0D516E5B3}" type="slidenum">
              <a:rPr lang="en-US" smtClean="0"/>
              <a:pPr/>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A2501C7-4CB4-4C04-9964-4CA0D516E5B3}" type="slidenum">
              <a:rPr lang="en-US" smtClean="0"/>
              <a:pPr/>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A2501C7-4CB4-4C04-9964-4CA0D516E5B3}" type="slidenum">
              <a:rPr lang="en-US" smtClean="0"/>
              <a:pPr/>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A2501C7-4CB4-4C04-9964-4CA0D516E5B3}" type="slidenum">
              <a:rPr lang="en-US" smtClean="0"/>
              <a:pPr/>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A2501C7-4CB4-4C04-9964-4CA0D516E5B3}" type="slidenum">
              <a:rPr lang="en-US" smtClean="0"/>
              <a:pPr/>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A2501C7-4CB4-4C04-9964-4CA0D516E5B3}"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C81A5FB-DA85-4921-88D6-799E59FD2AA5}" type="datetimeFigureOut">
              <a:rPr lang="en-US" smtClean="0"/>
              <a:pPr/>
              <a:t>4/29/2025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7F4AB0-939B-4FF0-AEDD-6EEB4F57297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81A5FB-DA85-4921-88D6-799E59FD2AA5}" type="datetimeFigureOut">
              <a:rPr lang="en-US" smtClean="0"/>
              <a:pPr/>
              <a:t>4/29/2025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7F4AB0-939B-4FF0-AEDD-6EEB4F57297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81A5FB-DA85-4921-88D6-799E59FD2AA5}" type="datetimeFigureOut">
              <a:rPr lang="en-US" smtClean="0"/>
              <a:pPr/>
              <a:t>4/29/2025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7F4AB0-939B-4FF0-AEDD-6EEB4F57297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81A5FB-DA85-4921-88D6-799E59FD2AA5}" type="datetimeFigureOut">
              <a:rPr lang="en-US" smtClean="0"/>
              <a:pPr/>
              <a:t>4/29/2025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7F4AB0-939B-4FF0-AEDD-6EEB4F57297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C81A5FB-DA85-4921-88D6-799E59FD2AA5}" type="datetimeFigureOut">
              <a:rPr lang="en-US" smtClean="0"/>
              <a:pPr/>
              <a:t>4/29/2025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7F4AB0-939B-4FF0-AEDD-6EEB4F57297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C81A5FB-DA85-4921-88D6-799E59FD2AA5}" type="datetimeFigureOut">
              <a:rPr lang="en-US" smtClean="0"/>
              <a:pPr/>
              <a:t>4/29/2025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7F4AB0-939B-4FF0-AEDD-6EEB4F57297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C81A5FB-DA85-4921-88D6-799E59FD2AA5}" type="datetimeFigureOut">
              <a:rPr lang="en-US" smtClean="0"/>
              <a:pPr/>
              <a:t>4/29/2025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7F4AB0-939B-4FF0-AEDD-6EEB4F57297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C81A5FB-DA85-4921-88D6-799E59FD2AA5}" type="datetimeFigureOut">
              <a:rPr lang="en-US" smtClean="0"/>
              <a:pPr/>
              <a:t>4/29/2025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7F4AB0-939B-4FF0-AEDD-6EEB4F57297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81A5FB-DA85-4921-88D6-799E59FD2AA5}" type="datetimeFigureOut">
              <a:rPr lang="en-US" smtClean="0"/>
              <a:pPr/>
              <a:t>4/29/2025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7F4AB0-939B-4FF0-AEDD-6EEB4F57297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81A5FB-DA85-4921-88D6-799E59FD2AA5}" type="datetimeFigureOut">
              <a:rPr lang="en-US" smtClean="0"/>
              <a:pPr/>
              <a:t>4/29/2025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7F4AB0-939B-4FF0-AEDD-6EEB4F57297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81A5FB-DA85-4921-88D6-799E59FD2AA5}" type="datetimeFigureOut">
              <a:rPr lang="en-US" smtClean="0"/>
              <a:pPr/>
              <a:t>4/29/2025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7F4AB0-939B-4FF0-AEDD-6EEB4F57297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81A5FB-DA85-4921-88D6-799E59FD2AA5}" type="datetimeFigureOut">
              <a:rPr lang="en-US" smtClean="0"/>
              <a:pPr/>
              <a:t>4/29/2025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7F4AB0-939B-4FF0-AEDD-6EEB4F57297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Event-Driven Causal Information Extraction from Text</a:t>
            </a:r>
            <a:endParaRPr lang="en-US" dirty="0"/>
          </a:p>
        </p:txBody>
      </p:sp>
      <p:sp>
        <p:nvSpPr>
          <p:cNvPr id="3" name="Content Placeholder 2"/>
          <p:cNvSpPr>
            <a:spLocks noGrp="1"/>
          </p:cNvSpPr>
          <p:nvPr>
            <p:ph idx="1"/>
          </p:nvPr>
        </p:nvSpPr>
        <p:spPr/>
        <p:txBody>
          <a:bodyPr>
            <a:normAutofit/>
          </a:bodyPr>
          <a:lstStyle/>
          <a:p>
            <a:pPr>
              <a:buNone/>
            </a:pPr>
            <a:r>
              <a:rPr lang="en-US" sz="1400" b="1" dirty="0" smtClean="0"/>
              <a:t>Author: </a:t>
            </a:r>
          </a:p>
          <a:p>
            <a:pPr>
              <a:buNone/>
            </a:pPr>
            <a:r>
              <a:rPr lang="en-US" sz="1400" dirty="0" smtClean="0"/>
              <a:t>Nathan Scott</a:t>
            </a:r>
          </a:p>
          <a:p>
            <a:pPr>
              <a:buNone/>
            </a:pPr>
            <a:endParaRPr lang="en-US" sz="1400" dirty="0" smtClean="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3"/>
          <a:srcRect/>
          <a:stretch>
            <a:fillRect/>
          </a:stretch>
        </p:blipFill>
        <p:spPr bwMode="auto">
          <a:xfrm>
            <a:off x="0" y="2136044"/>
            <a:ext cx="9080209" cy="4483124"/>
          </a:xfrm>
          <a:prstGeom prst="rect">
            <a:avLst/>
          </a:prstGeom>
          <a:noFill/>
          <a:ln w="9525">
            <a:noFill/>
            <a:miter lim="800000"/>
            <a:headEnd/>
            <a:tailEnd/>
          </a:ln>
          <a:effectLst/>
        </p:spPr>
      </p:pic>
      <p:sp>
        <p:nvSpPr>
          <p:cNvPr id="2" name="Rectangle 1"/>
          <p:cNvSpPr/>
          <p:nvPr/>
        </p:nvSpPr>
        <p:spPr>
          <a:xfrm>
            <a:off x="879893" y="1113697"/>
            <a:ext cx="7375585" cy="1323439"/>
          </a:xfrm>
          <a:prstGeom prst="rect">
            <a:avLst/>
          </a:prstGeom>
        </p:spPr>
        <p:txBody>
          <a:bodyPr wrap="square">
            <a:spAutoFit/>
          </a:bodyPr>
          <a:lstStyle/>
          <a:p>
            <a:r>
              <a:rPr lang="en-US" sz="2000" b="1" dirty="0" err="1" smtClean="0"/>
              <a:t>Semeval</a:t>
            </a:r>
            <a:r>
              <a:rPr lang="en-US" sz="2000" b="1" dirty="0" smtClean="0"/>
              <a:t>:</a:t>
            </a:r>
            <a:r>
              <a:rPr lang="en-US" sz="2000" dirty="0" smtClean="0"/>
              <a:t> has many samples, but has very short span (up to 4 words) annotated causal pairs.  These are effectively just entity form or proxies for events/states.</a:t>
            </a:r>
          </a:p>
          <a:p>
            <a:endParaRPr lang="en-US" sz="2000" dirty="0" smtClean="0"/>
          </a:p>
        </p:txBody>
      </p:sp>
      <p:pic>
        <p:nvPicPr>
          <p:cNvPr id="2050" name="Picture 2"/>
          <p:cNvPicPr>
            <a:picLocks noChangeAspect="1" noChangeArrowheads="1"/>
          </p:cNvPicPr>
          <p:nvPr/>
        </p:nvPicPr>
        <p:blipFill>
          <a:blip r:embed="rId4"/>
          <a:srcRect/>
          <a:stretch>
            <a:fillRect/>
          </a:stretch>
        </p:blipFill>
        <p:spPr bwMode="auto">
          <a:xfrm>
            <a:off x="2953114" y="2911182"/>
            <a:ext cx="4543292" cy="896543"/>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3"/>
          <a:srcRect/>
          <a:stretch>
            <a:fillRect/>
          </a:stretch>
        </p:blipFill>
        <p:spPr bwMode="auto">
          <a:xfrm>
            <a:off x="0" y="1763695"/>
            <a:ext cx="9032012" cy="4444512"/>
          </a:xfrm>
          <a:prstGeom prst="rect">
            <a:avLst/>
          </a:prstGeom>
          <a:noFill/>
          <a:ln w="9525">
            <a:noFill/>
            <a:miter lim="800000"/>
            <a:headEnd/>
            <a:tailEnd/>
          </a:ln>
          <a:effectLst/>
        </p:spPr>
      </p:pic>
      <p:sp>
        <p:nvSpPr>
          <p:cNvPr id="2" name="Rectangle 1"/>
          <p:cNvSpPr/>
          <p:nvPr/>
        </p:nvSpPr>
        <p:spPr>
          <a:xfrm>
            <a:off x="879893" y="1113697"/>
            <a:ext cx="7375585" cy="400110"/>
          </a:xfrm>
          <a:prstGeom prst="rect">
            <a:avLst/>
          </a:prstGeom>
        </p:spPr>
        <p:txBody>
          <a:bodyPr wrap="square">
            <a:spAutoFit/>
          </a:bodyPr>
          <a:lstStyle/>
          <a:p>
            <a:r>
              <a:rPr lang="en-US" sz="2000" b="1" dirty="0" smtClean="0"/>
              <a:t>Because</a:t>
            </a:r>
            <a:r>
              <a:rPr lang="en-US" sz="2000" b="1" dirty="0" smtClean="0"/>
              <a:t>:</a:t>
            </a:r>
            <a:r>
              <a:rPr lang="en-US" sz="2000" dirty="0" smtClean="0"/>
              <a:t> similar issues to </a:t>
            </a:r>
            <a:r>
              <a:rPr lang="en-US" sz="2000" dirty="0" err="1" smtClean="0"/>
              <a:t>Altlex</a:t>
            </a:r>
            <a:endParaRPr lang="en-US" sz="2000" dirty="0" smtClean="0"/>
          </a:p>
        </p:txBody>
      </p:sp>
      <p:pic>
        <p:nvPicPr>
          <p:cNvPr id="3074" name="Picture 2"/>
          <p:cNvPicPr>
            <a:picLocks noChangeAspect="1" noChangeArrowheads="1"/>
          </p:cNvPicPr>
          <p:nvPr/>
        </p:nvPicPr>
        <p:blipFill>
          <a:blip r:embed="rId4"/>
          <a:srcRect/>
          <a:stretch>
            <a:fillRect/>
          </a:stretch>
        </p:blipFill>
        <p:spPr bwMode="auto">
          <a:xfrm>
            <a:off x="1607209" y="2479922"/>
            <a:ext cx="6802863" cy="526625"/>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p:cNvPicPr>
            <a:picLocks noChangeAspect="1" noChangeArrowheads="1"/>
          </p:cNvPicPr>
          <p:nvPr/>
        </p:nvPicPr>
        <p:blipFill>
          <a:blip r:embed="rId3"/>
          <a:srcRect/>
          <a:stretch>
            <a:fillRect/>
          </a:stretch>
        </p:blipFill>
        <p:spPr bwMode="auto">
          <a:xfrm>
            <a:off x="161061" y="1865224"/>
            <a:ext cx="8713076" cy="4351055"/>
          </a:xfrm>
          <a:prstGeom prst="rect">
            <a:avLst/>
          </a:prstGeom>
          <a:noFill/>
          <a:ln w="9525">
            <a:noFill/>
            <a:miter lim="800000"/>
            <a:headEnd/>
            <a:tailEnd/>
          </a:ln>
          <a:effectLst/>
        </p:spPr>
      </p:pic>
      <p:sp>
        <p:nvSpPr>
          <p:cNvPr id="2" name="Rectangle 1"/>
          <p:cNvSpPr/>
          <p:nvPr/>
        </p:nvSpPr>
        <p:spPr>
          <a:xfrm>
            <a:off x="879893" y="1113697"/>
            <a:ext cx="7375585" cy="400110"/>
          </a:xfrm>
          <a:prstGeom prst="rect">
            <a:avLst/>
          </a:prstGeom>
        </p:spPr>
        <p:txBody>
          <a:bodyPr wrap="square">
            <a:spAutoFit/>
          </a:bodyPr>
          <a:lstStyle/>
          <a:p>
            <a:r>
              <a:rPr lang="en-US" sz="2000" b="1" dirty="0" smtClean="0"/>
              <a:t>Causal </a:t>
            </a:r>
            <a:r>
              <a:rPr lang="en-US" sz="2000" b="1" dirty="0" smtClean="0"/>
              <a:t>Time Bank:</a:t>
            </a:r>
            <a:r>
              <a:rPr lang="en-US" sz="2000" dirty="0" smtClean="0"/>
              <a:t> </a:t>
            </a:r>
            <a:r>
              <a:rPr lang="en-US" sz="2000" dirty="0" smtClean="0"/>
              <a:t>short spans, no rational to annotations</a:t>
            </a:r>
            <a:endParaRPr lang="en-US" sz="2000" dirty="0" smtClean="0"/>
          </a:p>
        </p:txBody>
      </p:sp>
      <p:pic>
        <p:nvPicPr>
          <p:cNvPr id="4098" name="Picture 2"/>
          <p:cNvPicPr>
            <a:picLocks noChangeAspect="1" noChangeArrowheads="1"/>
          </p:cNvPicPr>
          <p:nvPr/>
        </p:nvPicPr>
        <p:blipFill>
          <a:blip r:embed="rId4"/>
          <a:srcRect/>
          <a:stretch>
            <a:fillRect/>
          </a:stretch>
        </p:blipFill>
        <p:spPr bwMode="auto">
          <a:xfrm>
            <a:off x="1482638" y="2914001"/>
            <a:ext cx="7112722" cy="461232"/>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79893" y="1113697"/>
            <a:ext cx="7375585" cy="1446550"/>
          </a:xfrm>
          <a:prstGeom prst="rect">
            <a:avLst/>
          </a:prstGeom>
        </p:spPr>
        <p:txBody>
          <a:bodyPr wrap="square">
            <a:spAutoFit/>
          </a:bodyPr>
          <a:lstStyle/>
          <a:p>
            <a:r>
              <a:rPr lang="en-US" sz="2000" b="1" dirty="0" smtClean="0"/>
              <a:t>ESL2</a:t>
            </a:r>
            <a:r>
              <a:rPr lang="en-US" sz="2000" b="1" dirty="0" smtClean="0"/>
              <a:t>:</a:t>
            </a:r>
            <a:r>
              <a:rPr lang="en-US" sz="2000" dirty="0" smtClean="0"/>
              <a:t> very short verbal </a:t>
            </a:r>
            <a:r>
              <a:rPr lang="en-US" sz="2000" dirty="0" smtClean="0"/>
              <a:t>triggers</a:t>
            </a:r>
          </a:p>
          <a:p>
            <a:endParaRPr lang="en-US" sz="2000" dirty="0" smtClean="0"/>
          </a:p>
          <a:p>
            <a:r>
              <a:rPr lang="en-US" sz="1600" dirty="0" smtClean="0"/>
              <a:t>AN &lt;ARG0&gt;EARTHQUAKE&lt;/ARG0&gt; killed six children and left 14 others trapped when a mosque collapsed during a Koran reading session in Indonesia's Aceh province , &lt;ARG1&gt;bringing&lt;/ARG1&gt; the confirmed death toll from the disaster to 11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13472" y="2147977"/>
            <a:ext cx="4710022" cy="584775"/>
          </a:xfrm>
          <a:prstGeom prst="rect">
            <a:avLst/>
          </a:prstGeom>
          <a:noFill/>
        </p:spPr>
        <p:txBody>
          <a:bodyPr wrap="square" rtlCol="0">
            <a:spAutoFit/>
          </a:bodyPr>
          <a:lstStyle/>
          <a:p>
            <a:pPr algn="ctr"/>
            <a:r>
              <a:rPr lang="en-US" sz="3200" b="1" dirty="0" smtClean="0"/>
              <a:t>Annotation</a:t>
            </a:r>
            <a:endParaRPr lang="en-US" sz="3200" b="1"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a:srcRect/>
          <a:stretch>
            <a:fillRect/>
          </a:stretch>
        </p:blipFill>
        <p:spPr bwMode="auto">
          <a:xfrm>
            <a:off x="395784" y="2694986"/>
            <a:ext cx="8065827" cy="3883062"/>
          </a:xfrm>
          <a:prstGeom prst="rect">
            <a:avLst/>
          </a:prstGeom>
          <a:noFill/>
          <a:ln w="9525">
            <a:noFill/>
            <a:miter lim="800000"/>
            <a:headEnd/>
            <a:tailEnd/>
          </a:ln>
          <a:effectLst/>
        </p:spPr>
      </p:pic>
      <p:sp>
        <p:nvSpPr>
          <p:cNvPr id="3" name="Rectangle 2"/>
          <p:cNvSpPr/>
          <p:nvPr/>
        </p:nvSpPr>
        <p:spPr>
          <a:xfrm>
            <a:off x="822743" y="827947"/>
            <a:ext cx="7375585" cy="1815882"/>
          </a:xfrm>
          <a:prstGeom prst="rect">
            <a:avLst/>
          </a:prstGeom>
        </p:spPr>
        <p:txBody>
          <a:bodyPr wrap="square">
            <a:spAutoFit/>
          </a:bodyPr>
          <a:lstStyle/>
          <a:p>
            <a:r>
              <a:rPr lang="en-US" sz="1600" dirty="0" smtClean="0"/>
              <a:t>Using a custom annotation tool, around 900 observations where annotated from sequences pulled from </a:t>
            </a:r>
            <a:r>
              <a:rPr lang="en-US" sz="1600" dirty="0" err="1" smtClean="0"/>
              <a:t>Altlex</a:t>
            </a:r>
            <a:r>
              <a:rPr lang="en-US" sz="1600" dirty="0" smtClean="0"/>
              <a:t>, Maven, Cassie, </a:t>
            </a:r>
            <a:r>
              <a:rPr lang="en-US" sz="1600" dirty="0" err="1" smtClean="0"/>
              <a:t>Semeval</a:t>
            </a:r>
            <a:r>
              <a:rPr lang="en-US" sz="1600" dirty="0" smtClean="0"/>
              <a:t> as well as a few synthetic sequences generate by LLMs. </a:t>
            </a:r>
          </a:p>
          <a:p>
            <a:endParaRPr lang="en-US" sz="1600" dirty="0" smtClean="0"/>
          </a:p>
          <a:p>
            <a:r>
              <a:rPr lang="en-US" sz="1600" dirty="0" smtClean="0"/>
              <a:t>Primary issues with this dataset are the small size and the noise.  Ther</a:t>
            </a:r>
            <a:r>
              <a:rPr lang="en-US" sz="1600" dirty="0" smtClean="0"/>
              <a:t>e is noise due to the single annotator and speed of work, as well as simply the ambiguous nature of annotating flat long spans.</a:t>
            </a:r>
            <a:endParaRPr lang="en-US" dirty="0" smtClean="0"/>
          </a:p>
        </p:txBody>
      </p:sp>
      <p:sp>
        <p:nvSpPr>
          <p:cNvPr id="5" name="TextBox 4"/>
          <p:cNvSpPr txBox="1"/>
          <p:nvPr/>
        </p:nvSpPr>
        <p:spPr>
          <a:xfrm>
            <a:off x="2852382" y="3109011"/>
            <a:ext cx="4789599" cy="646331"/>
          </a:xfrm>
          <a:prstGeom prst="rect">
            <a:avLst/>
          </a:prstGeom>
          <a:noFill/>
        </p:spPr>
        <p:txBody>
          <a:bodyPr wrap="square" rtlCol="0">
            <a:spAutoFit/>
          </a:bodyPr>
          <a:lstStyle/>
          <a:p>
            <a:r>
              <a:rPr lang="en-US" dirty="0" smtClean="0"/>
              <a:t>POS breakdown in the annotated spans is far more varied than for short span datasets</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60843" y="732697"/>
            <a:ext cx="7375585" cy="4832092"/>
          </a:xfrm>
          <a:prstGeom prst="rect">
            <a:avLst/>
          </a:prstGeom>
        </p:spPr>
        <p:txBody>
          <a:bodyPr wrap="square">
            <a:spAutoFit/>
          </a:bodyPr>
          <a:lstStyle/>
          <a:p>
            <a:r>
              <a:rPr lang="en-US" sz="2000" b="1" dirty="0" smtClean="0"/>
              <a:t>Annotation Guidelines</a:t>
            </a:r>
          </a:p>
          <a:p>
            <a:r>
              <a:rPr lang="en-US" sz="1600" dirty="0" smtClean="0"/>
              <a:t>These annotation guidelines define a flat span-based approach for identifying events and states in text. This schema was chosen because it aligned well with the model architecture. Specifically, a span classification framework that predicts full event spans directly. It also proved to be far more practical and intuitive than complex hierarchical trigger-argument-role schemes, especially for solo annotation. </a:t>
            </a:r>
          </a:p>
          <a:p>
            <a:endParaRPr lang="en-US" sz="1600" dirty="0" smtClean="0"/>
          </a:p>
          <a:p>
            <a:r>
              <a:rPr lang="en-US" sz="1600" dirty="0" smtClean="0"/>
              <a:t>By selecting a single contiguous span that captures the event or state along with its relevant arguments, this method simplifies both the annotation process and the model’s learning task. That said, this approach is not without challenges. In sentences with convoluted structure, such as causal triggers surrounded by noisy or scattered arguments, it can be difficult to decide on clear span boundaries. These edge cases highlight some limitations of the flat span method, but in the majority of situations, it remains a practical and scalable solution that balances expressiveness with simplicity.</a:t>
            </a:r>
          </a:p>
          <a:p>
            <a:endParaRPr lang="en-US" sz="1600" dirty="0" smtClean="0"/>
          </a:p>
          <a:p>
            <a:r>
              <a:rPr lang="en-US" sz="1600" b="1" dirty="0" smtClean="0"/>
              <a:t>Flat Schema</a:t>
            </a:r>
          </a:p>
          <a:p>
            <a:pPr marL="228600" indent="-228600">
              <a:buFont typeface="Arial" pitchFamily="34" charset="0"/>
              <a:buChar char="•"/>
            </a:pPr>
            <a:r>
              <a:rPr lang="en-US" sz="1600" dirty="0" smtClean="0"/>
              <a:t>Each span represents a single coherent event or state.</a:t>
            </a:r>
          </a:p>
          <a:p>
            <a:pPr marL="228600" indent="-228600">
              <a:buFont typeface="Arial" pitchFamily="34" charset="0"/>
              <a:buChar char="•"/>
            </a:pPr>
            <a:r>
              <a:rPr lang="en-US" sz="1600" dirty="0" smtClean="0"/>
              <a:t>No nested structures or trigger/argument decomposition.</a:t>
            </a:r>
          </a:p>
          <a:p>
            <a:pPr marL="228600" indent="-228600">
              <a:buFont typeface="Arial" pitchFamily="34" charset="0"/>
              <a:buChar char="•"/>
            </a:pPr>
            <a:r>
              <a:rPr lang="en-US" sz="1600" dirty="0" smtClean="0"/>
              <a:t>Annotate the best contiguous span that expresses the event/state</a:t>
            </a:r>
            <a:r>
              <a:rPr lang="en-US" sz="1600" dirty="0" smtClean="0"/>
              <a:t>.</a:t>
            </a:r>
            <a:endParaRPr lang="en-US" sz="1600" dirty="0" smtClean="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60843" y="732697"/>
            <a:ext cx="7375585" cy="5262979"/>
          </a:xfrm>
          <a:prstGeom prst="rect">
            <a:avLst/>
          </a:prstGeom>
        </p:spPr>
        <p:txBody>
          <a:bodyPr wrap="square">
            <a:spAutoFit/>
          </a:bodyPr>
          <a:lstStyle/>
          <a:p>
            <a:pPr marL="228600" indent="-228600"/>
            <a:r>
              <a:rPr lang="en-US" sz="1600" b="1" dirty="0" smtClean="0"/>
              <a:t>Span </a:t>
            </a:r>
            <a:r>
              <a:rPr lang="en-US" sz="1600" b="1" dirty="0" smtClean="0"/>
              <a:t>Scope</a:t>
            </a:r>
          </a:p>
          <a:p>
            <a:pPr marL="228600" indent="-228600">
              <a:buFont typeface="Arial" pitchFamily="34" charset="0"/>
              <a:buChar char="•"/>
            </a:pPr>
            <a:r>
              <a:rPr lang="en-US" sz="1600" dirty="0" smtClean="0"/>
              <a:t>Include the event trigger and all relevant arguments (e.g., agent, theme, time, cause).</a:t>
            </a:r>
          </a:p>
          <a:p>
            <a:pPr marL="228600" indent="-228600">
              <a:buFont typeface="Arial" pitchFamily="34" charset="0"/>
              <a:buChar char="•"/>
            </a:pPr>
            <a:r>
              <a:rPr lang="en-US" sz="1600" dirty="0" smtClean="0"/>
              <a:t>Minor interleaved noise is acceptable if it improves span coherence.</a:t>
            </a:r>
          </a:p>
          <a:p>
            <a:pPr marL="228600" indent="-228600">
              <a:buFont typeface="Arial" pitchFamily="34" charset="0"/>
              <a:buChar char="•"/>
            </a:pPr>
            <a:r>
              <a:rPr lang="en-US" sz="1600" dirty="0" smtClean="0"/>
              <a:t>Example: “A few months after the hotel’s bombing the Government of Pakistan had reconstructed it” is a valid single event span.</a:t>
            </a:r>
          </a:p>
          <a:p>
            <a:pPr marL="228600" indent="-228600"/>
            <a:endParaRPr lang="en-US" sz="1600" b="1" dirty="0" smtClean="0"/>
          </a:p>
          <a:p>
            <a:pPr marL="228600" indent="-228600"/>
            <a:r>
              <a:rPr lang="en-US" sz="1600" b="1" dirty="0" smtClean="0"/>
              <a:t>Span Boundary Preference</a:t>
            </a:r>
          </a:p>
          <a:p>
            <a:pPr marL="228600" indent="-228600">
              <a:buFont typeface="Arial" pitchFamily="34" charset="0"/>
              <a:buChar char="•"/>
            </a:pPr>
            <a:r>
              <a:rPr lang="en-US" sz="1600" dirty="0" smtClean="0"/>
              <a:t>Prefer the widest natural span that fully describes the event or state.</a:t>
            </a:r>
          </a:p>
          <a:p>
            <a:pPr marL="228600" indent="-228600">
              <a:buFont typeface="Arial" pitchFamily="34" charset="0"/>
              <a:buChar char="•"/>
            </a:pPr>
            <a:r>
              <a:rPr lang="en-US" sz="1600" dirty="0" smtClean="0"/>
              <a:t>Avoid fragmenting semantically integrated components (e.g., time or agent).</a:t>
            </a:r>
          </a:p>
          <a:p>
            <a:pPr marL="228600" indent="-228600"/>
            <a:endParaRPr lang="en-US" sz="1600" b="1" dirty="0" smtClean="0"/>
          </a:p>
          <a:p>
            <a:pPr marL="228600" indent="-228600"/>
            <a:r>
              <a:rPr lang="en-US" sz="1600" b="1" dirty="0" smtClean="0"/>
              <a:t>Annotating </a:t>
            </a:r>
            <a:r>
              <a:rPr lang="en-US" sz="1600" b="1" dirty="0" smtClean="0"/>
              <a:t>Embedded Events Separately</a:t>
            </a:r>
          </a:p>
          <a:p>
            <a:pPr marL="228600" indent="-228600"/>
            <a:r>
              <a:rPr lang="en-US" sz="1600" dirty="0" smtClean="0"/>
              <a:t>Annotate embedded events as separate spans if:</a:t>
            </a:r>
          </a:p>
          <a:p>
            <a:pPr marL="228600" indent="-228600">
              <a:buFont typeface="Arial" pitchFamily="34" charset="0"/>
              <a:buChar char="•"/>
            </a:pPr>
            <a:r>
              <a:rPr lang="en-US" sz="1600" dirty="0" smtClean="0"/>
              <a:t>They are independently </a:t>
            </a:r>
            <a:r>
              <a:rPr lang="en-US" sz="1600" dirty="0" err="1" smtClean="0"/>
              <a:t>eventive</a:t>
            </a:r>
            <a:r>
              <a:rPr lang="en-US" sz="1600" dirty="0" smtClean="0"/>
              <a:t>.</a:t>
            </a:r>
          </a:p>
          <a:p>
            <a:pPr marL="228600" indent="-228600">
              <a:buFont typeface="Arial" pitchFamily="34" charset="0"/>
              <a:buChar char="•"/>
            </a:pPr>
            <a:r>
              <a:rPr lang="en-US" sz="1600" dirty="0" smtClean="0"/>
              <a:t>They could be the head of a causal relation.</a:t>
            </a:r>
          </a:p>
          <a:p>
            <a:pPr marL="228600" indent="-228600">
              <a:buFont typeface="Arial" pitchFamily="34" charset="0"/>
              <a:buChar char="•"/>
            </a:pPr>
            <a:r>
              <a:rPr lang="en-US" sz="1600" dirty="0" smtClean="0"/>
              <a:t>They are referable elsewhere in the text.</a:t>
            </a:r>
          </a:p>
          <a:p>
            <a:pPr marL="228600" indent="-228600">
              <a:buFont typeface="Arial" pitchFamily="34" charset="0"/>
              <a:buChar char="•"/>
            </a:pPr>
            <a:r>
              <a:rPr lang="en-US" sz="1600" dirty="0" smtClean="0"/>
              <a:t>They convey meaning beyond acting as a modifier.</a:t>
            </a:r>
          </a:p>
          <a:p>
            <a:pPr marL="228600" indent="-228600"/>
            <a:endParaRPr lang="en-US" sz="1600" b="1" dirty="0" smtClean="0"/>
          </a:p>
          <a:p>
            <a:pPr marL="228600" indent="-228600"/>
            <a:r>
              <a:rPr lang="en-US" sz="1600" b="1" dirty="0" smtClean="0"/>
              <a:t>Overlapping Spans Are Allowed</a:t>
            </a:r>
          </a:p>
          <a:p>
            <a:pPr marL="228600" indent="-228600">
              <a:buFont typeface="Arial" pitchFamily="34" charset="0"/>
              <a:buChar char="•"/>
            </a:pPr>
            <a:r>
              <a:rPr lang="en-US" sz="1600" dirty="0" smtClean="0"/>
              <a:t>Overlap is permitted if multiple distinct events share part of the same text.</a:t>
            </a:r>
          </a:p>
          <a:p>
            <a:pPr marL="228600" indent="-228600">
              <a:buFont typeface="Arial" pitchFamily="34" charset="0"/>
              <a:buChar char="•"/>
            </a:pPr>
            <a:r>
              <a:rPr lang="en-US" sz="1600" dirty="0" smtClean="0"/>
              <a:t>Flat schema means no hierarchy, but does not require disjoint spans</a:t>
            </a:r>
            <a:r>
              <a:rPr lang="en-US" sz="1600" dirty="0" smtClean="0"/>
              <a:t>.</a:t>
            </a:r>
            <a:endParaRPr lang="en-US" sz="1600" dirty="0" smtClean="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60843" y="732697"/>
            <a:ext cx="7375585" cy="3785652"/>
          </a:xfrm>
          <a:prstGeom prst="rect">
            <a:avLst/>
          </a:prstGeom>
        </p:spPr>
        <p:txBody>
          <a:bodyPr wrap="square">
            <a:spAutoFit/>
          </a:bodyPr>
          <a:lstStyle/>
          <a:p>
            <a:pPr marL="228600" indent="-228600"/>
            <a:r>
              <a:rPr lang="en-US" sz="1600" b="1" dirty="0" smtClean="0"/>
              <a:t>What </a:t>
            </a:r>
            <a:r>
              <a:rPr lang="en-US" sz="1600" b="1" dirty="0" smtClean="0"/>
              <a:t>Not to Annotate</a:t>
            </a:r>
          </a:p>
          <a:p>
            <a:pPr marL="228600" indent="-228600">
              <a:buFont typeface="Arial" pitchFamily="34" charset="0"/>
              <a:buChar char="•"/>
            </a:pPr>
            <a:r>
              <a:rPr lang="en-US" sz="1600" dirty="0" smtClean="0"/>
              <a:t>Do not annotate </a:t>
            </a:r>
            <a:r>
              <a:rPr lang="en-US" sz="1600" dirty="0" err="1" smtClean="0"/>
              <a:t>attributional</a:t>
            </a:r>
            <a:r>
              <a:rPr lang="en-US" sz="1600" dirty="0" smtClean="0"/>
              <a:t> or discourse-level elements (e.g., “according to Xinhua” ).</a:t>
            </a:r>
          </a:p>
          <a:p>
            <a:pPr marL="228600" indent="-228600">
              <a:buFont typeface="Arial" pitchFamily="34" charset="0"/>
              <a:buChar char="•"/>
            </a:pPr>
            <a:r>
              <a:rPr lang="en-US" sz="1600" dirty="0" smtClean="0"/>
              <a:t>Do not annotate standalone time expressions unless </a:t>
            </a:r>
            <a:r>
              <a:rPr lang="en-US" sz="1600" dirty="0" err="1" smtClean="0"/>
              <a:t>eventive</a:t>
            </a:r>
            <a:r>
              <a:rPr lang="en-US" sz="1600" dirty="0" smtClean="0"/>
              <a:t>.</a:t>
            </a:r>
          </a:p>
          <a:p>
            <a:pPr marL="685800" lvl="1" indent="-228600">
              <a:buFont typeface="Arial" pitchFamily="34" charset="0"/>
              <a:buChar char="•"/>
            </a:pPr>
            <a:r>
              <a:rPr lang="en-US" sz="1600" dirty="0" smtClean="0"/>
              <a:t>Yes: “the explosion on 5 May”</a:t>
            </a:r>
          </a:p>
          <a:p>
            <a:pPr marL="685800" lvl="1" indent="-228600">
              <a:buFont typeface="Arial" pitchFamily="34" charset="0"/>
              <a:buChar char="•"/>
            </a:pPr>
            <a:r>
              <a:rPr lang="en-US" sz="1600" dirty="0" smtClean="0"/>
              <a:t>No: “in 2008”</a:t>
            </a:r>
          </a:p>
          <a:p>
            <a:pPr marL="228600" indent="-228600"/>
            <a:endParaRPr lang="en-US" sz="1600" b="1" dirty="0" smtClean="0"/>
          </a:p>
          <a:p>
            <a:pPr marL="228600" indent="-228600"/>
            <a:r>
              <a:rPr lang="en-US" sz="1600" b="1" dirty="0" smtClean="0"/>
              <a:t>Causal Relations</a:t>
            </a:r>
          </a:p>
          <a:p>
            <a:pPr marL="228600" indent="-228600">
              <a:buFont typeface="Arial" pitchFamily="34" charset="0"/>
              <a:buChar char="•"/>
            </a:pPr>
            <a:r>
              <a:rPr lang="en-US" sz="1600" dirty="0" smtClean="0"/>
              <a:t>Annotate binary causal links between spans only if:</a:t>
            </a:r>
          </a:p>
          <a:p>
            <a:pPr marL="685800" lvl="1" indent="-228600">
              <a:buFont typeface="Arial" pitchFamily="34" charset="0"/>
              <a:buChar char="•"/>
            </a:pPr>
            <a:r>
              <a:rPr lang="en-US" sz="1600" dirty="0" smtClean="0"/>
              <a:t>One event logically or directly causes the other.</a:t>
            </a:r>
          </a:p>
          <a:p>
            <a:pPr marL="228600" indent="-228600">
              <a:buFont typeface="Arial" pitchFamily="34" charset="0"/>
              <a:buChar char="•"/>
            </a:pPr>
            <a:r>
              <a:rPr lang="en-US" sz="1600" dirty="0" smtClean="0"/>
              <a:t>Avoid speculative, metaphorical, or weakly implied causality.</a:t>
            </a:r>
          </a:p>
          <a:p>
            <a:pPr marL="228600" indent="-228600"/>
            <a:endParaRPr lang="en-US" sz="1600" dirty="0" smtClean="0"/>
          </a:p>
          <a:p>
            <a:pPr marL="228600" indent="-228600"/>
            <a:r>
              <a:rPr lang="en-US" sz="1600" b="1" dirty="0" smtClean="0"/>
              <a:t>Heuristic for Ambiguous Cases</a:t>
            </a:r>
            <a:r>
              <a:rPr lang="en-US" sz="1600" dirty="0" smtClean="0"/>
              <a:t> </a:t>
            </a:r>
          </a:p>
          <a:p>
            <a:pPr marL="228600" indent="-228600"/>
            <a:r>
              <a:rPr lang="en-US" sz="1600" dirty="0" smtClean="0"/>
              <a:t>“Would this text span make sense as a row in a knowledge graph?” </a:t>
            </a:r>
          </a:p>
          <a:p>
            <a:pPr marL="228600" indent="-228600"/>
            <a:r>
              <a:rPr lang="en-US" sz="1600" dirty="0" smtClean="0"/>
              <a:t>If yes — annotate it.</a:t>
            </a:r>
            <a:endParaRPr lang="en-US" sz="16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13472" y="2147977"/>
            <a:ext cx="4710022" cy="584775"/>
          </a:xfrm>
          <a:prstGeom prst="rect">
            <a:avLst/>
          </a:prstGeom>
          <a:noFill/>
        </p:spPr>
        <p:txBody>
          <a:bodyPr wrap="square" rtlCol="0">
            <a:spAutoFit/>
          </a:bodyPr>
          <a:lstStyle/>
          <a:p>
            <a:pPr algn="ctr"/>
            <a:r>
              <a:rPr lang="en-US" sz="3200" b="1" dirty="0" smtClean="0"/>
              <a:t>Model</a:t>
            </a:r>
            <a:endParaRPr lang="en-US" sz="3200"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879893" y="1959045"/>
            <a:ext cx="7375585" cy="2862322"/>
          </a:xfrm>
          <a:prstGeom prst="rect">
            <a:avLst/>
          </a:prstGeom>
        </p:spPr>
        <p:txBody>
          <a:bodyPr wrap="square">
            <a:spAutoFit/>
          </a:bodyPr>
          <a:lstStyle/>
          <a:p>
            <a:pPr marL="342900" indent="-342900">
              <a:buAutoNum type="arabicPeriod"/>
            </a:pPr>
            <a:r>
              <a:rPr lang="en-US" sz="2000" b="1" dirty="0" smtClean="0"/>
              <a:t>Introduction</a:t>
            </a:r>
            <a:endParaRPr lang="en-US" sz="2000" dirty="0" smtClean="0"/>
          </a:p>
          <a:p>
            <a:pPr marL="342900" indent="-342900">
              <a:buAutoNum type="arabicPeriod"/>
            </a:pPr>
            <a:endParaRPr lang="en-US" sz="2000" b="1" dirty="0" smtClean="0"/>
          </a:p>
          <a:p>
            <a:pPr marL="342900" indent="-342900">
              <a:buAutoNum type="arabicPeriod"/>
            </a:pPr>
            <a:r>
              <a:rPr lang="en-US" sz="2000" b="1" dirty="0" smtClean="0"/>
              <a:t>Datasets</a:t>
            </a:r>
          </a:p>
          <a:p>
            <a:pPr marL="342900" indent="-342900">
              <a:buAutoNum type="arabicPeriod"/>
            </a:pPr>
            <a:endParaRPr lang="en-US" sz="2000" b="1" dirty="0" smtClean="0"/>
          </a:p>
          <a:p>
            <a:pPr marL="342900" indent="-342900">
              <a:buAutoNum type="arabicPeriod"/>
            </a:pPr>
            <a:r>
              <a:rPr lang="en-US" sz="2000" b="1" dirty="0" smtClean="0"/>
              <a:t>Annotations</a:t>
            </a:r>
          </a:p>
          <a:p>
            <a:pPr marL="342900" indent="-342900">
              <a:buAutoNum type="arabicPeriod"/>
            </a:pPr>
            <a:endParaRPr lang="en-US" sz="2000" b="1" dirty="0" smtClean="0"/>
          </a:p>
          <a:p>
            <a:pPr marL="342900" indent="-342900">
              <a:buAutoNum type="arabicPeriod"/>
            </a:pPr>
            <a:r>
              <a:rPr lang="en-US" sz="2000" b="1" dirty="0" smtClean="0"/>
              <a:t>Model</a:t>
            </a:r>
          </a:p>
          <a:p>
            <a:pPr marL="342900" indent="-342900">
              <a:buAutoNum type="arabicPeriod"/>
            </a:pPr>
            <a:endParaRPr lang="en-US" sz="2000" b="1" dirty="0" smtClean="0"/>
          </a:p>
          <a:p>
            <a:pPr marL="342900" indent="-342900">
              <a:buAutoNum type="arabicPeriod"/>
            </a:pPr>
            <a:r>
              <a:rPr lang="en-US" sz="2000" b="1" dirty="0" smtClean="0"/>
              <a:t>Performance</a:t>
            </a:r>
            <a:endParaRPr lang="en-US" sz="2000" dirty="0" smtClean="0"/>
          </a:p>
        </p:txBody>
      </p:sp>
      <p:sp>
        <p:nvSpPr>
          <p:cNvPr id="108" name="TextBox 107"/>
          <p:cNvSpPr txBox="1"/>
          <p:nvPr/>
        </p:nvSpPr>
        <p:spPr>
          <a:xfrm>
            <a:off x="1975449" y="500331"/>
            <a:ext cx="4710022" cy="584775"/>
          </a:xfrm>
          <a:prstGeom prst="rect">
            <a:avLst/>
          </a:prstGeom>
          <a:noFill/>
        </p:spPr>
        <p:txBody>
          <a:bodyPr wrap="square" rtlCol="0">
            <a:spAutoFit/>
          </a:bodyPr>
          <a:lstStyle/>
          <a:p>
            <a:pPr algn="ctr"/>
            <a:r>
              <a:rPr lang="en-US" sz="3200" b="1" dirty="0" smtClean="0"/>
              <a:t>Roadmap</a:t>
            </a:r>
            <a:endParaRPr lang="en-US" sz="3200" b="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14399" y="751386"/>
            <a:ext cx="7375585" cy="5232202"/>
          </a:xfrm>
          <a:prstGeom prst="rect">
            <a:avLst/>
          </a:prstGeom>
        </p:spPr>
        <p:txBody>
          <a:bodyPr wrap="square">
            <a:spAutoFit/>
          </a:bodyPr>
          <a:lstStyle/>
          <a:p>
            <a:r>
              <a:rPr lang="en-US" sz="1400" b="1" dirty="0" smtClean="0"/>
              <a:t>Inspirations</a:t>
            </a:r>
            <a:r>
              <a:rPr lang="en-US" sz="1400" dirty="0" smtClean="0"/>
              <a:t>: </a:t>
            </a:r>
            <a:r>
              <a:rPr lang="en-US" sz="1400" dirty="0" err="1" smtClean="0"/>
              <a:t>Spert</a:t>
            </a:r>
            <a:r>
              <a:rPr lang="en-US" sz="1400" dirty="0" smtClean="0"/>
              <a:t>, </a:t>
            </a:r>
            <a:r>
              <a:rPr lang="en-US" sz="1400" dirty="0" err="1" smtClean="0"/>
              <a:t>GraphER</a:t>
            </a:r>
            <a:endParaRPr lang="en-US" sz="1400" dirty="0" smtClean="0"/>
          </a:p>
          <a:p>
            <a:r>
              <a:rPr lang="en-US" sz="1400" b="1" dirty="0" smtClean="0"/>
              <a:t>Model Components:</a:t>
            </a:r>
          </a:p>
          <a:p>
            <a:pPr marL="173038" indent="-173038">
              <a:buFont typeface="Arial" pitchFamily="34" charset="0"/>
              <a:buChar char="•"/>
            </a:pPr>
            <a:r>
              <a:rPr lang="en-US" sz="1400" dirty="0" smtClean="0"/>
              <a:t>Encoder type: </a:t>
            </a:r>
            <a:r>
              <a:rPr lang="en-US" sz="1200" dirty="0" smtClean="0"/>
              <a:t>Bert uncased </a:t>
            </a:r>
            <a:r>
              <a:rPr lang="en-US" sz="1200" dirty="0" err="1" smtClean="0"/>
              <a:t>vs</a:t>
            </a:r>
            <a:r>
              <a:rPr lang="en-US" sz="1200" dirty="0" smtClean="0"/>
              <a:t> Bert cased </a:t>
            </a:r>
            <a:r>
              <a:rPr lang="en-US" sz="1200" dirty="0" err="1" smtClean="0"/>
              <a:t>vs</a:t>
            </a:r>
            <a:r>
              <a:rPr lang="en-US" sz="1200" dirty="0" smtClean="0"/>
              <a:t> </a:t>
            </a:r>
            <a:r>
              <a:rPr lang="en-US" sz="1200" dirty="0" err="1" smtClean="0"/>
              <a:t>Spanbert</a:t>
            </a:r>
            <a:r>
              <a:rPr lang="en-US" sz="1200" dirty="0" smtClean="0"/>
              <a:t> cased</a:t>
            </a:r>
          </a:p>
          <a:p>
            <a:pPr marL="173038" indent="-173038">
              <a:buFont typeface="Arial" pitchFamily="34" charset="0"/>
              <a:buChar char="•"/>
            </a:pPr>
            <a:r>
              <a:rPr lang="en-US" sz="1400" dirty="0" smtClean="0"/>
              <a:t>Pooling post encoder: </a:t>
            </a:r>
            <a:r>
              <a:rPr lang="en-US" sz="1200" dirty="0" smtClean="0"/>
              <a:t>pooling </a:t>
            </a:r>
            <a:r>
              <a:rPr lang="en-US" sz="1200" dirty="0" err="1" smtClean="0"/>
              <a:t>subword</a:t>
            </a:r>
            <a:r>
              <a:rPr lang="en-US" sz="1200" dirty="0" smtClean="0"/>
              <a:t> embeddings back to word token embeddings post encoder</a:t>
            </a:r>
            <a:endParaRPr lang="en-US" sz="1400" dirty="0" smtClean="0"/>
          </a:p>
          <a:p>
            <a:pPr marL="173038" indent="-173038">
              <a:buFont typeface="Arial" pitchFamily="34" charset="0"/>
              <a:buChar char="•"/>
            </a:pPr>
            <a:r>
              <a:rPr lang="en-US" sz="1400" dirty="0" smtClean="0"/>
              <a:t>LSTM post encoder</a:t>
            </a:r>
          </a:p>
          <a:p>
            <a:pPr marL="173038" indent="-173038">
              <a:buFont typeface="Arial" pitchFamily="34" charset="0"/>
              <a:buChar char="•"/>
            </a:pPr>
            <a:r>
              <a:rPr lang="en-US" sz="1400" dirty="0" smtClean="0"/>
              <a:t>Shared </a:t>
            </a:r>
            <a:r>
              <a:rPr lang="en-US" sz="1400" dirty="0" err="1" smtClean="0"/>
              <a:t>vs</a:t>
            </a:r>
            <a:r>
              <a:rPr lang="en-US" sz="1400" dirty="0" smtClean="0"/>
              <a:t> separate encoder</a:t>
            </a:r>
          </a:p>
          <a:p>
            <a:pPr marL="173038" indent="-173038">
              <a:buFont typeface="Arial" pitchFamily="34" charset="0"/>
              <a:buChar char="•"/>
            </a:pPr>
            <a:r>
              <a:rPr lang="en-US" sz="1400" dirty="0" smtClean="0"/>
              <a:t>Span binary filtering </a:t>
            </a:r>
            <a:r>
              <a:rPr lang="en-US" sz="1400" dirty="0" err="1" smtClean="0"/>
              <a:t>vs</a:t>
            </a:r>
            <a:r>
              <a:rPr lang="en-US" sz="1400" dirty="0" smtClean="0"/>
              <a:t> token tagging filter</a:t>
            </a:r>
          </a:p>
          <a:p>
            <a:pPr marL="630238" lvl="1" indent="-173038">
              <a:buFont typeface="Arial" pitchFamily="34" charset="0"/>
              <a:buChar char="•"/>
            </a:pPr>
            <a:r>
              <a:rPr lang="en-US" sz="1200" dirty="0" smtClean="0"/>
              <a:t>Binary Filter =&gt; span representations =&gt; binary classification head =&gt; filter</a:t>
            </a:r>
          </a:p>
          <a:p>
            <a:pPr marL="630238" lvl="1" indent="-173038">
              <a:buFont typeface="Arial" pitchFamily="34" charset="0"/>
              <a:buChar char="•"/>
            </a:pPr>
            <a:r>
              <a:rPr lang="en-US" sz="1200" dirty="0" smtClean="0"/>
              <a:t>Tagging Filter =&gt; token classification head =&gt; filter =&gt; span representations</a:t>
            </a:r>
            <a:endParaRPr lang="en-US" sz="1100" dirty="0" smtClean="0"/>
          </a:p>
          <a:p>
            <a:pPr marL="173038" indent="-173038">
              <a:buFont typeface="Arial" pitchFamily="34" charset="0"/>
              <a:buChar char="•"/>
            </a:pPr>
            <a:r>
              <a:rPr lang="en-US" sz="1400" dirty="0" smtClean="0"/>
              <a:t>Span Representation Construction </a:t>
            </a:r>
          </a:p>
          <a:p>
            <a:pPr marL="630238" lvl="1" indent="-173038">
              <a:buFont typeface="Arial" pitchFamily="34" charset="0"/>
              <a:buChar char="•"/>
            </a:pPr>
            <a:r>
              <a:rPr lang="en-US" sz="1200" dirty="0" smtClean="0"/>
              <a:t>(Start, End), (Start, End, CLS, Width), (</a:t>
            </a:r>
            <a:r>
              <a:rPr lang="en-US" sz="1200" dirty="0" err="1" smtClean="0"/>
              <a:t>Start_win</a:t>
            </a:r>
            <a:r>
              <a:rPr lang="en-US" sz="1200" dirty="0" smtClean="0"/>
              <a:t>, </a:t>
            </a:r>
            <a:r>
              <a:rPr lang="en-US" sz="1200" dirty="0" err="1" smtClean="0"/>
              <a:t>End_win</a:t>
            </a:r>
            <a:r>
              <a:rPr lang="en-US" sz="1200" dirty="0" smtClean="0"/>
              <a:t>, Inner, CLS, Width), attention pooled</a:t>
            </a:r>
          </a:p>
          <a:p>
            <a:pPr marL="173038" indent="-173038">
              <a:buFont typeface="Arial" pitchFamily="34" charset="0"/>
              <a:buChar char="•"/>
            </a:pPr>
            <a:r>
              <a:rPr lang="en-US" sz="1400" dirty="0" smtClean="0"/>
              <a:t>Relation Representation Construction</a:t>
            </a:r>
          </a:p>
          <a:p>
            <a:pPr marL="630238" lvl="1" indent="-173038">
              <a:buFont typeface="Arial" pitchFamily="34" charset="0"/>
              <a:buChar char="•"/>
            </a:pPr>
            <a:r>
              <a:rPr lang="en-US" sz="1200" dirty="0" smtClean="0"/>
              <a:t>(Head, Tail, Context);  Context =&gt; between, between-win, cross attention</a:t>
            </a:r>
          </a:p>
          <a:p>
            <a:pPr marL="173038" indent="-173038">
              <a:buFont typeface="Arial" pitchFamily="34" charset="0"/>
              <a:buChar char="•"/>
            </a:pPr>
            <a:r>
              <a:rPr lang="en-US" sz="1400" dirty="0" smtClean="0"/>
              <a:t>Graph Transformer</a:t>
            </a:r>
          </a:p>
          <a:p>
            <a:pPr marL="630238" lvl="1" indent="-173038">
              <a:buFont typeface="Arial" pitchFamily="34" charset="0"/>
              <a:buChar char="•"/>
            </a:pPr>
            <a:r>
              <a:rPr lang="en-US" sz="1200" dirty="0" smtClean="0"/>
              <a:t>Graph </a:t>
            </a:r>
            <a:r>
              <a:rPr lang="en-US" sz="1200" dirty="0" err="1" smtClean="0"/>
              <a:t>Embedder</a:t>
            </a:r>
            <a:r>
              <a:rPr lang="en-US" sz="1200" dirty="0" smtClean="0"/>
              <a:t> =&gt; add learnable embedding to distinguish Node(span) from Edge(relation)</a:t>
            </a:r>
          </a:p>
          <a:p>
            <a:pPr marL="630238" lvl="1" indent="-173038">
              <a:buFont typeface="Arial" pitchFamily="34" charset="0"/>
              <a:buChar char="•"/>
            </a:pPr>
            <a:r>
              <a:rPr lang="en-US" sz="1200" dirty="0" smtClean="0"/>
              <a:t>Graph Transformer =&gt; just a standard multi layer MHA + FFN transformer</a:t>
            </a:r>
          </a:p>
          <a:p>
            <a:pPr marL="173038" indent="-173038">
              <a:buFont typeface="Arial" pitchFamily="34" charset="0"/>
              <a:buChar char="•"/>
            </a:pPr>
            <a:r>
              <a:rPr lang="en-US" sz="1400" dirty="0" smtClean="0"/>
              <a:t>Marking: </a:t>
            </a:r>
            <a:r>
              <a:rPr lang="en-US" sz="1200" dirty="0" smtClean="0"/>
              <a:t>Marking each span and each relation separately in Bert and extracting the CLS representation</a:t>
            </a:r>
          </a:p>
          <a:p>
            <a:pPr marL="173038" indent="-173038">
              <a:buFont typeface="Arial" pitchFamily="34" charset="0"/>
              <a:buChar char="•"/>
            </a:pPr>
            <a:r>
              <a:rPr lang="en-US" sz="1400" dirty="0" smtClean="0"/>
              <a:t>Temporary Teacher Forcing and the Lost Relation Penalty</a:t>
            </a:r>
          </a:p>
          <a:p>
            <a:pPr marL="630238" lvl="1" indent="-173038">
              <a:buFont typeface="Arial" pitchFamily="34" charset="0"/>
              <a:buChar char="•"/>
            </a:pPr>
            <a:r>
              <a:rPr lang="en-US" sz="1200" dirty="0" smtClean="0"/>
              <a:t>Removing label guaranteed passage through the span and relation filtering blocks</a:t>
            </a:r>
          </a:p>
          <a:p>
            <a:pPr marL="630238" lvl="1" indent="-173038">
              <a:buFont typeface="Arial" pitchFamily="34" charset="0"/>
              <a:buChar char="•"/>
            </a:pPr>
            <a:r>
              <a:rPr lang="en-US" sz="1200" dirty="0" smtClean="0"/>
              <a:t>Add penalties for filtering out span that is part of a positive relation</a:t>
            </a:r>
          </a:p>
          <a:p>
            <a:pPr marL="173038" indent="-173038">
              <a:buFont typeface="Arial" pitchFamily="34" charset="0"/>
              <a:buChar char="•"/>
            </a:pPr>
            <a:r>
              <a:rPr lang="en-US" sz="1400" dirty="0" smtClean="0"/>
              <a:t>Redundant Span Penalty: </a:t>
            </a:r>
            <a:r>
              <a:rPr lang="en-US" sz="1200" dirty="0" smtClean="0"/>
              <a:t>penalty for spans that are too similar to another classified span</a:t>
            </a:r>
            <a:endParaRPr lang="en-US" sz="1400" dirty="0" smtClean="0"/>
          </a:p>
          <a:p>
            <a:pPr marL="173038" indent="-173038">
              <a:buFont typeface="Arial" pitchFamily="34" charset="0"/>
              <a:buChar char="•"/>
            </a:pPr>
            <a:r>
              <a:rPr lang="en-US" sz="1400" dirty="0" smtClean="0"/>
              <a:t>Hanging Relation Penalty:</a:t>
            </a:r>
            <a:r>
              <a:rPr lang="en-US" sz="1200" dirty="0" smtClean="0"/>
              <a:t> penalty for relation with a head/tail that is not a classified span</a:t>
            </a:r>
            <a:endParaRPr lang="en-US" sz="1400" dirty="0" smtClean="0"/>
          </a:p>
          <a:p>
            <a:pPr marL="173038" indent="-173038">
              <a:buFont typeface="Arial" pitchFamily="34" charset="0"/>
              <a:buChar char="•"/>
            </a:pPr>
            <a:r>
              <a:rPr lang="en-US" sz="1400" dirty="0" smtClean="0"/>
              <a:t>Similarity Loss Function: </a:t>
            </a:r>
            <a:r>
              <a:rPr lang="en-US" sz="1200" dirty="0" smtClean="0"/>
              <a:t>loss based on similarity between </a:t>
            </a:r>
            <a:r>
              <a:rPr lang="en-US" sz="1200" dirty="0" err="1" smtClean="0"/>
              <a:t>pred</a:t>
            </a:r>
            <a:r>
              <a:rPr lang="en-US" sz="1200" dirty="0" smtClean="0"/>
              <a:t> representations to label representations as opposed to strict loss (BCE, CE) </a:t>
            </a:r>
            <a:endParaRPr lang="en-US" sz="1400" dirty="0" smtClean="0"/>
          </a:p>
          <a:p>
            <a:pPr marL="173038" indent="-173038">
              <a:buFont typeface="Arial" pitchFamily="34" charset="0"/>
              <a:buChar char="•"/>
            </a:pPr>
            <a:endParaRPr lang="en-US" sz="16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TextBox 203"/>
          <p:cNvSpPr txBox="1"/>
          <p:nvPr/>
        </p:nvSpPr>
        <p:spPr>
          <a:xfrm>
            <a:off x="1407587" y="233158"/>
            <a:ext cx="6626936" cy="461665"/>
          </a:xfrm>
          <a:prstGeom prst="rect">
            <a:avLst/>
          </a:prstGeom>
          <a:noFill/>
        </p:spPr>
        <p:txBody>
          <a:bodyPr wrap="square" rtlCol="0">
            <a:spAutoFit/>
          </a:bodyPr>
          <a:lstStyle/>
          <a:p>
            <a:r>
              <a:rPr lang="en-US" sz="2400" b="1" dirty="0" smtClean="0"/>
              <a:t> </a:t>
            </a:r>
            <a:r>
              <a:rPr lang="en-US" sz="2400" b="1" dirty="0" err="1" smtClean="0"/>
              <a:t>Spert</a:t>
            </a:r>
            <a:endParaRPr lang="en-US" sz="2400" b="1" dirty="0"/>
          </a:p>
        </p:txBody>
      </p:sp>
      <p:sp>
        <p:nvSpPr>
          <p:cNvPr id="157" name="Rectangle 156"/>
          <p:cNvSpPr/>
          <p:nvPr/>
        </p:nvSpPr>
        <p:spPr>
          <a:xfrm>
            <a:off x="416459" y="4746929"/>
            <a:ext cx="8340794" cy="1834940"/>
          </a:xfrm>
          <a:prstGeom prst="rect">
            <a:avLst/>
          </a:prstGeom>
          <a:solidFill>
            <a:schemeClr val="bg1"/>
          </a:solidFill>
          <a:ln w="952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57"/>
          <p:cNvGrpSpPr/>
          <p:nvPr/>
        </p:nvGrpSpPr>
        <p:grpSpPr>
          <a:xfrm>
            <a:off x="705741" y="5087868"/>
            <a:ext cx="3276955" cy="630185"/>
            <a:chOff x="705741" y="5094046"/>
            <a:chExt cx="3276955" cy="630185"/>
          </a:xfrm>
        </p:grpSpPr>
        <p:sp>
          <p:nvSpPr>
            <p:cNvPr id="162" name="Rectangle 161"/>
            <p:cNvSpPr/>
            <p:nvPr/>
          </p:nvSpPr>
          <p:spPr>
            <a:xfrm>
              <a:off x="705741" y="5094046"/>
              <a:ext cx="184152" cy="368093"/>
            </a:xfrm>
            <a:prstGeom prst="rect">
              <a:avLst/>
            </a:prstGeom>
            <a:solidFill>
              <a:schemeClr val="accent3">
                <a:lumMod val="40000"/>
                <a:lumOff val="6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smtClean="0">
                  <a:solidFill>
                    <a:schemeClr val="tx1"/>
                  </a:solidFill>
                </a:rPr>
                <a:t>XCH</a:t>
              </a:r>
              <a:endParaRPr lang="en-US" sz="700" b="1" dirty="0">
                <a:solidFill>
                  <a:schemeClr val="tx1"/>
                </a:solidFill>
              </a:endParaRPr>
            </a:p>
          </p:txBody>
        </p:sp>
        <p:sp>
          <p:nvSpPr>
            <p:cNvPr id="167" name="TextBox 166"/>
            <p:cNvSpPr txBox="1"/>
            <p:nvPr/>
          </p:nvSpPr>
          <p:spPr>
            <a:xfrm>
              <a:off x="889893" y="5098270"/>
              <a:ext cx="1083043" cy="400110"/>
            </a:xfrm>
            <a:prstGeom prst="rect">
              <a:avLst/>
            </a:prstGeom>
            <a:noFill/>
          </p:spPr>
          <p:txBody>
            <a:bodyPr wrap="square" rtlCol="0">
              <a:spAutoFit/>
            </a:bodyPr>
            <a:lstStyle/>
            <a:p>
              <a:r>
                <a:rPr lang="en-US" sz="1000" b="1" dirty="0" smtClean="0"/>
                <a:t>Classification Head</a:t>
              </a:r>
              <a:endParaRPr lang="en-US" sz="1000" b="1" dirty="0"/>
            </a:p>
          </p:txBody>
        </p:sp>
        <p:grpSp>
          <p:nvGrpSpPr>
            <p:cNvPr id="3" name="Group 174"/>
            <p:cNvGrpSpPr/>
            <p:nvPr/>
          </p:nvGrpSpPr>
          <p:grpSpPr>
            <a:xfrm>
              <a:off x="3843164" y="5584699"/>
              <a:ext cx="139532" cy="139532"/>
              <a:chOff x="6529495" y="2116210"/>
              <a:chExt cx="139532" cy="139532"/>
            </a:xfrm>
          </p:grpSpPr>
          <p:cxnSp>
            <p:nvCxnSpPr>
              <p:cNvPr id="181" name="Straight Connector 180"/>
              <p:cNvCxnSpPr/>
              <p:nvPr/>
            </p:nvCxnSpPr>
            <p:spPr>
              <a:xfrm rot="5400000">
                <a:off x="6529494" y="2185975"/>
                <a:ext cx="139532" cy="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a:off x="6529495" y="2185974"/>
                <a:ext cx="139532" cy="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grpSp>
      <p:sp>
        <p:nvSpPr>
          <p:cNvPr id="459" name="TextBox 458"/>
          <p:cNvSpPr txBox="1"/>
          <p:nvPr/>
        </p:nvSpPr>
        <p:spPr>
          <a:xfrm>
            <a:off x="912849" y="5927652"/>
            <a:ext cx="837701" cy="400110"/>
          </a:xfrm>
          <a:prstGeom prst="rect">
            <a:avLst/>
          </a:prstGeom>
          <a:noFill/>
        </p:spPr>
        <p:txBody>
          <a:bodyPr wrap="square" rtlCol="0">
            <a:spAutoFit/>
          </a:bodyPr>
          <a:lstStyle/>
          <a:p>
            <a:r>
              <a:rPr lang="en-US" sz="1000" b="1" dirty="0" smtClean="0"/>
              <a:t>Negative Sampler</a:t>
            </a:r>
            <a:endParaRPr lang="en-US" sz="1000" b="1" dirty="0"/>
          </a:p>
        </p:txBody>
      </p:sp>
      <p:sp>
        <p:nvSpPr>
          <p:cNvPr id="120" name="TextBox 119"/>
          <p:cNvSpPr txBox="1"/>
          <p:nvPr/>
        </p:nvSpPr>
        <p:spPr>
          <a:xfrm>
            <a:off x="326702" y="2634616"/>
            <a:ext cx="1022149" cy="646331"/>
          </a:xfrm>
          <a:prstGeom prst="rect">
            <a:avLst/>
          </a:prstGeom>
          <a:noFill/>
        </p:spPr>
        <p:txBody>
          <a:bodyPr wrap="square" rtlCol="0">
            <a:spAutoFit/>
          </a:bodyPr>
          <a:lstStyle/>
          <a:p>
            <a:pPr algn="r"/>
            <a:r>
              <a:rPr lang="en-US" sz="1200" b="1" dirty="0" smtClean="0"/>
              <a:t>Word Tokenized Sequences</a:t>
            </a:r>
            <a:endParaRPr lang="en-US" sz="1200" b="1" dirty="0"/>
          </a:p>
        </p:txBody>
      </p:sp>
      <p:sp>
        <p:nvSpPr>
          <p:cNvPr id="128" name="Rectangle 127"/>
          <p:cNvSpPr/>
          <p:nvPr/>
        </p:nvSpPr>
        <p:spPr>
          <a:xfrm>
            <a:off x="1772806" y="5851560"/>
            <a:ext cx="609600" cy="381000"/>
          </a:xfrm>
          <a:prstGeom prst="rect">
            <a:avLst/>
          </a:prstGeom>
          <a:solidFill>
            <a:schemeClr val="bg1">
              <a:lumMod val="85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smtClean="0">
                <a:solidFill>
                  <a:schemeClr val="tx1"/>
                </a:solidFill>
              </a:rPr>
              <a:t>BERT</a:t>
            </a:r>
            <a:endParaRPr lang="en-US" sz="1050" b="1" dirty="0">
              <a:solidFill>
                <a:schemeClr val="tx1"/>
              </a:solidFill>
            </a:endParaRPr>
          </a:p>
        </p:txBody>
      </p:sp>
      <p:sp>
        <p:nvSpPr>
          <p:cNvPr id="129" name="TextBox 128"/>
          <p:cNvSpPr txBox="1"/>
          <p:nvPr/>
        </p:nvSpPr>
        <p:spPr>
          <a:xfrm>
            <a:off x="2406713" y="5773764"/>
            <a:ext cx="1365172" cy="400110"/>
          </a:xfrm>
          <a:prstGeom prst="rect">
            <a:avLst/>
          </a:prstGeom>
          <a:noFill/>
        </p:spPr>
        <p:txBody>
          <a:bodyPr wrap="square" rtlCol="0">
            <a:spAutoFit/>
          </a:bodyPr>
          <a:lstStyle/>
          <a:p>
            <a:r>
              <a:rPr lang="en-US" sz="1000" b="1" dirty="0" smtClean="0"/>
              <a:t>Bert </a:t>
            </a:r>
            <a:r>
              <a:rPr lang="en-US" sz="1000" b="1" dirty="0" err="1" smtClean="0"/>
              <a:t>tokenizer</a:t>
            </a:r>
            <a:r>
              <a:rPr lang="en-US" sz="1000" b="1" dirty="0" smtClean="0"/>
              <a:t> and  model</a:t>
            </a:r>
            <a:endParaRPr lang="en-US" sz="1000" b="1" dirty="0"/>
          </a:p>
        </p:txBody>
      </p:sp>
      <p:sp>
        <p:nvSpPr>
          <p:cNvPr id="148" name="Rectangle 147"/>
          <p:cNvSpPr/>
          <p:nvPr/>
        </p:nvSpPr>
        <p:spPr>
          <a:xfrm>
            <a:off x="705741" y="5851560"/>
            <a:ext cx="173529" cy="412383"/>
          </a:xfrm>
          <a:prstGeom prst="rect">
            <a:avLst/>
          </a:prstGeom>
          <a:solidFill>
            <a:srgbClr val="FFC000"/>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smtClean="0">
                <a:solidFill>
                  <a:schemeClr val="tx1"/>
                </a:solidFill>
              </a:rPr>
              <a:t>NS</a:t>
            </a:r>
          </a:p>
        </p:txBody>
      </p:sp>
      <p:cxnSp>
        <p:nvCxnSpPr>
          <p:cNvPr id="152" name="Straight Arrow Connector 151"/>
          <p:cNvCxnSpPr>
            <a:stCxn id="120" idx="3"/>
            <a:endCxn id="137" idx="1"/>
          </p:cNvCxnSpPr>
          <p:nvPr/>
        </p:nvCxnSpPr>
        <p:spPr>
          <a:xfrm flipV="1">
            <a:off x="1348851" y="2941008"/>
            <a:ext cx="1899936" cy="16774"/>
          </a:xfrm>
          <a:prstGeom prst="straightConnector1">
            <a:avLst/>
          </a:prstGeom>
          <a:ln w="19050">
            <a:solidFill>
              <a:srgbClr val="00B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56" name="TextBox 255"/>
          <p:cNvSpPr txBox="1"/>
          <p:nvPr/>
        </p:nvSpPr>
        <p:spPr>
          <a:xfrm>
            <a:off x="7741957" y="2116179"/>
            <a:ext cx="1117838" cy="461665"/>
          </a:xfrm>
          <a:prstGeom prst="rect">
            <a:avLst/>
          </a:prstGeom>
          <a:noFill/>
        </p:spPr>
        <p:txBody>
          <a:bodyPr wrap="square" rtlCol="0">
            <a:spAutoFit/>
          </a:bodyPr>
          <a:lstStyle/>
          <a:p>
            <a:r>
              <a:rPr lang="en-US" sz="1200" b="1" dirty="0" err="1" smtClean="0"/>
              <a:t>Rel</a:t>
            </a:r>
            <a:r>
              <a:rPr lang="en-US" sz="1200" b="1" dirty="0" smtClean="0"/>
              <a:t> Classifications</a:t>
            </a:r>
            <a:endParaRPr lang="en-US" sz="1200" b="1" dirty="0"/>
          </a:p>
        </p:txBody>
      </p:sp>
      <p:sp>
        <p:nvSpPr>
          <p:cNvPr id="257" name="TextBox 256"/>
          <p:cNvSpPr txBox="1"/>
          <p:nvPr/>
        </p:nvSpPr>
        <p:spPr>
          <a:xfrm>
            <a:off x="7764611" y="2769323"/>
            <a:ext cx="1117838" cy="461665"/>
          </a:xfrm>
          <a:prstGeom prst="rect">
            <a:avLst/>
          </a:prstGeom>
          <a:noFill/>
        </p:spPr>
        <p:txBody>
          <a:bodyPr wrap="square" rtlCol="0">
            <a:spAutoFit/>
          </a:bodyPr>
          <a:lstStyle/>
          <a:p>
            <a:r>
              <a:rPr lang="en-US" sz="1200" b="1" dirty="0" smtClean="0"/>
              <a:t>Span Classifications</a:t>
            </a:r>
            <a:endParaRPr lang="en-US" sz="1200" b="1" dirty="0"/>
          </a:p>
        </p:txBody>
      </p:sp>
      <p:sp>
        <p:nvSpPr>
          <p:cNvPr id="61" name="Flowchart: Summing Junction 60"/>
          <p:cNvSpPr/>
          <p:nvPr/>
        </p:nvSpPr>
        <p:spPr>
          <a:xfrm>
            <a:off x="4171272" y="5389383"/>
            <a:ext cx="196343" cy="185124"/>
          </a:xfrm>
          <a:prstGeom prst="flowChartSummingJunction">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lowchart: Or 61"/>
          <p:cNvSpPr/>
          <p:nvPr/>
        </p:nvSpPr>
        <p:spPr>
          <a:xfrm>
            <a:off x="4165662" y="5776460"/>
            <a:ext cx="196344" cy="179514"/>
          </a:xfrm>
          <a:prstGeom prst="flowChartOr">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p:cNvSpPr txBox="1"/>
          <p:nvPr/>
        </p:nvSpPr>
        <p:spPr>
          <a:xfrm>
            <a:off x="4444086" y="5354103"/>
            <a:ext cx="2508720" cy="246221"/>
          </a:xfrm>
          <a:prstGeom prst="rect">
            <a:avLst/>
          </a:prstGeom>
          <a:noFill/>
        </p:spPr>
        <p:txBody>
          <a:bodyPr wrap="square" rtlCol="0">
            <a:spAutoFit/>
          </a:bodyPr>
          <a:lstStyle/>
          <a:p>
            <a:r>
              <a:rPr lang="en-US" sz="1000" b="1" dirty="0" smtClean="0"/>
              <a:t>Span Pair Representation Generation</a:t>
            </a:r>
            <a:endParaRPr lang="en-US" sz="1000" b="1" dirty="0"/>
          </a:p>
        </p:txBody>
      </p:sp>
      <p:sp>
        <p:nvSpPr>
          <p:cNvPr id="64" name="TextBox 63"/>
          <p:cNvSpPr txBox="1"/>
          <p:nvPr/>
        </p:nvSpPr>
        <p:spPr>
          <a:xfrm>
            <a:off x="4450631" y="5758945"/>
            <a:ext cx="2508720" cy="246221"/>
          </a:xfrm>
          <a:prstGeom prst="rect">
            <a:avLst/>
          </a:prstGeom>
          <a:noFill/>
        </p:spPr>
        <p:txBody>
          <a:bodyPr wrap="square" rtlCol="0">
            <a:spAutoFit/>
          </a:bodyPr>
          <a:lstStyle/>
          <a:p>
            <a:r>
              <a:rPr lang="en-US" sz="1000" b="1" dirty="0" smtClean="0"/>
              <a:t>Span Representation Generation</a:t>
            </a:r>
            <a:endParaRPr lang="en-US" sz="1000" b="1" dirty="0"/>
          </a:p>
        </p:txBody>
      </p:sp>
      <p:sp>
        <p:nvSpPr>
          <p:cNvPr id="65" name="TextBox 64"/>
          <p:cNvSpPr txBox="1"/>
          <p:nvPr/>
        </p:nvSpPr>
        <p:spPr>
          <a:xfrm>
            <a:off x="2940077" y="1337242"/>
            <a:ext cx="709572" cy="338554"/>
          </a:xfrm>
          <a:prstGeom prst="rect">
            <a:avLst/>
          </a:prstGeom>
          <a:noFill/>
        </p:spPr>
        <p:txBody>
          <a:bodyPr wrap="square" rtlCol="0">
            <a:spAutoFit/>
          </a:bodyPr>
          <a:lstStyle/>
          <a:p>
            <a:r>
              <a:rPr lang="en-US" sz="800" b="1" dirty="0" smtClean="0"/>
              <a:t>k predicted spans</a:t>
            </a:r>
            <a:endParaRPr lang="en-US" sz="800" b="1" dirty="0"/>
          </a:p>
        </p:txBody>
      </p:sp>
      <p:sp>
        <p:nvSpPr>
          <p:cNvPr id="66" name="TextBox 65"/>
          <p:cNvSpPr txBox="1"/>
          <p:nvPr/>
        </p:nvSpPr>
        <p:spPr>
          <a:xfrm>
            <a:off x="4208488" y="1332854"/>
            <a:ext cx="785572" cy="338554"/>
          </a:xfrm>
          <a:prstGeom prst="rect">
            <a:avLst/>
          </a:prstGeom>
          <a:noFill/>
        </p:spPr>
        <p:txBody>
          <a:bodyPr wrap="square" rtlCol="0">
            <a:spAutoFit/>
          </a:bodyPr>
          <a:lstStyle/>
          <a:p>
            <a:r>
              <a:rPr lang="en-US" sz="800" b="1" dirty="0" smtClean="0"/>
              <a:t>k**2 </a:t>
            </a:r>
            <a:r>
              <a:rPr lang="en-US" sz="800" b="1" dirty="0" err="1" smtClean="0"/>
              <a:t>rel</a:t>
            </a:r>
            <a:r>
              <a:rPr lang="en-US" sz="800" b="1" dirty="0" smtClean="0"/>
              <a:t> candidates</a:t>
            </a:r>
            <a:endParaRPr lang="en-US" sz="800" b="1" dirty="0"/>
          </a:p>
        </p:txBody>
      </p:sp>
      <p:cxnSp>
        <p:nvCxnSpPr>
          <p:cNvPr id="68" name="Straight Arrow Connector 67"/>
          <p:cNvCxnSpPr>
            <a:stCxn id="65" idx="2"/>
          </p:cNvCxnSpPr>
          <p:nvPr/>
        </p:nvCxnSpPr>
        <p:spPr>
          <a:xfrm rot="16200000" flipH="1">
            <a:off x="2922651" y="2048008"/>
            <a:ext cx="1138966" cy="394542"/>
          </a:xfrm>
          <a:prstGeom prst="straightConnector1">
            <a:avLst/>
          </a:prstGeom>
          <a:ln>
            <a:solidFill>
              <a:schemeClr val="bg1">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66" idx="2"/>
          </p:cNvCxnSpPr>
          <p:nvPr/>
        </p:nvCxnSpPr>
        <p:spPr>
          <a:xfrm rot="16200000" flipH="1">
            <a:off x="4299401" y="1973280"/>
            <a:ext cx="649643" cy="45897"/>
          </a:xfrm>
          <a:prstGeom prst="straightConnector1">
            <a:avLst/>
          </a:prstGeom>
          <a:ln>
            <a:solidFill>
              <a:schemeClr val="bg1">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6" name="Straight Arrow Connector 174"/>
          <p:cNvCxnSpPr>
            <a:stCxn id="121" idx="0"/>
          </p:cNvCxnSpPr>
          <p:nvPr/>
        </p:nvCxnSpPr>
        <p:spPr>
          <a:xfrm rot="5400000" flipH="1" flipV="1">
            <a:off x="4512012" y="-122692"/>
            <a:ext cx="336749" cy="5378268"/>
          </a:xfrm>
          <a:prstGeom prst="bentConnector2">
            <a:avLst/>
          </a:prstGeom>
          <a:ln w="1905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1" name="Rectangle 120"/>
          <p:cNvSpPr/>
          <p:nvPr/>
        </p:nvSpPr>
        <p:spPr>
          <a:xfrm>
            <a:off x="1767327" y="2734816"/>
            <a:ext cx="447849" cy="412383"/>
          </a:xfrm>
          <a:prstGeom prst="rect">
            <a:avLst/>
          </a:prstGeom>
          <a:solidFill>
            <a:schemeClr val="accent4">
              <a:lumMod val="20000"/>
              <a:lumOff val="8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smtClean="0">
                <a:solidFill>
                  <a:schemeClr val="tx1"/>
                </a:solidFill>
              </a:rPr>
              <a:t>BERT</a:t>
            </a:r>
          </a:p>
        </p:txBody>
      </p:sp>
      <p:sp>
        <p:nvSpPr>
          <p:cNvPr id="137" name="Rectangle 136"/>
          <p:cNvSpPr/>
          <p:nvPr/>
        </p:nvSpPr>
        <p:spPr>
          <a:xfrm>
            <a:off x="3248787" y="2734816"/>
            <a:ext cx="173529" cy="412383"/>
          </a:xfrm>
          <a:prstGeom prst="rect">
            <a:avLst/>
          </a:prstGeom>
          <a:solidFill>
            <a:schemeClr val="accent3">
              <a:lumMod val="40000"/>
              <a:lumOff val="6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smtClean="0">
                <a:solidFill>
                  <a:schemeClr val="tx1"/>
                </a:solidFill>
              </a:rPr>
              <a:t>SCH</a:t>
            </a:r>
          </a:p>
        </p:txBody>
      </p:sp>
      <p:cxnSp>
        <p:nvCxnSpPr>
          <p:cNvPr id="52" name="Straight Arrow Connector 174"/>
          <p:cNvCxnSpPr>
            <a:stCxn id="137" idx="3"/>
          </p:cNvCxnSpPr>
          <p:nvPr/>
        </p:nvCxnSpPr>
        <p:spPr>
          <a:xfrm>
            <a:off x="3422316" y="2941008"/>
            <a:ext cx="4010579" cy="9319"/>
          </a:xfrm>
          <a:prstGeom prst="straightConnector1">
            <a:avLst/>
          </a:prstGeom>
          <a:ln w="1905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7" name="Flowchart: Or 66"/>
          <p:cNvSpPr/>
          <p:nvPr/>
        </p:nvSpPr>
        <p:spPr>
          <a:xfrm>
            <a:off x="2446688" y="2850739"/>
            <a:ext cx="187870" cy="194326"/>
          </a:xfrm>
          <a:prstGeom prst="flowChartOr">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lowchart: Summing Junction 58"/>
          <p:cNvSpPr/>
          <p:nvPr/>
        </p:nvSpPr>
        <p:spPr>
          <a:xfrm>
            <a:off x="3903554" y="2302366"/>
            <a:ext cx="196343" cy="185124"/>
          </a:xfrm>
          <a:prstGeom prst="flowChartSummingJunction">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2838598" y="2741813"/>
            <a:ext cx="173529" cy="412383"/>
          </a:xfrm>
          <a:prstGeom prst="rect">
            <a:avLst/>
          </a:prstGeom>
          <a:solidFill>
            <a:srgbClr val="FFC000"/>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smtClean="0">
                <a:solidFill>
                  <a:schemeClr val="tx1"/>
                </a:solidFill>
              </a:rPr>
              <a:t>NS</a:t>
            </a:r>
          </a:p>
        </p:txBody>
      </p:sp>
      <p:cxnSp>
        <p:nvCxnSpPr>
          <p:cNvPr id="46" name="Straight Arrow Connector 174"/>
          <p:cNvCxnSpPr>
            <a:endCxn id="59" idx="4"/>
          </p:cNvCxnSpPr>
          <p:nvPr/>
        </p:nvCxnSpPr>
        <p:spPr>
          <a:xfrm rot="5400000" flipH="1" flipV="1">
            <a:off x="3770444" y="2717276"/>
            <a:ext cx="461067" cy="1497"/>
          </a:xfrm>
          <a:prstGeom prst="straightConnector1">
            <a:avLst/>
          </a:prstGeom>
          <a:ln w="1905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46" name="Rectangle 145"/>
          <p:cNvSpPr/>
          <p:nvPr/>
        </p:nvSpPr>
        <p:spPr>
          <a:xfrm>
            <a:off x="4297718" y="2191060"/>
            <a:ext cx="173529" cy="412383"/>
          </a:xfrm>
          <a:prstGeom prst="rect">
            <a:avLst/>
          </a:prstGeom>
          <a:solidFill>
            <a:srgbClr val="FFC000"/>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smtClean="0">
                <a:solidFill>
                  <a:schemeClr val="tx1"/>
                </a:solidFill>
              </a:rPr>
              <a:t>NS</a:t>
            </a:r>
          </a:p>
        </p:txBody>
      </p:sp>
      <p:sp>
        <p:nvSpPr>
          <p:cNvPr id="132" name="Rectangle 131"/>
          <p:cNvSpPr/>
          <p:nvPr/>
        </p:nvSpPr>
        <p:spPr>
          <a:xfrm>
            <a:off x="4810471" y="2187457"/>
            <a:ext cx="173529" cy="412383"/>
          </a:xfrm>
          <a:prstGeom prst="rect">
            <a:avLst/>
          </a:prstGeom>
          <a:solidFill>
            <a:schemeClr val="accent3">
              <a:lumMod val="40000"/>
              <a:lumOff val="6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smtClean="0">
                <a:solidFill>
                  <a:schemeClr val="tx1"/>
                </a:solidFill>
              </a:rPr>
              <a:t>RCH</a:t>
            </a:r>
          </a:p>
        </p:txBody>
      </p:sp>
      <p:sp>
        <p:nvSpPr>
          <p:cNvPr id="82" name="TextBox 81"/>
          <p:cNvSpPr txBox="1"/>
          <p:nvPr/>
        </p:nvSpPr>
        <p:spPr>
          <a:xfrm>
            <a:off x="771276" y="1657931"/>
            <a:ext cx="618656" cy="276999"/>
          </a:xfrm>
          <a:prstGeom prst="rect">
            <a:avLst/>
          </a:prstGeom>
          <a:noFill/>
        </p:spPr>
        <p:txBody>
          <a:bodyPr wrap="square" rtlCol="0">
            <a:spAutoFit/>
          </a:bodyPr>
          <a:lstStyle/>
          <a:p>
            <a:pPr algn="r"/>
            <a:r>
              <a:rPr lang="en-US" sz="1200" b="1" dirty="0" smtClean="0"/>
              <a:t>Labels</a:t>
            </a:r>
            <a:endParaRPr lang="en-US" sz="1200" b="1" dirty="0"/>
          </a:p>
        </p:txBody>
      </p:sp>
      <p:sp>
        <p:nvSpPr>
          <p:cNvPr id="85" name="TextBox 84"/>
          <p:cNvSpPr txBox="1"/>
          <p:nvPr/>
        </p:nvSpPr>
        <p:spPr>
          <a:xfrm>
            <a:off x="755374" y="3670937"/>
            <a:ext cx="651787" cy="276999"/>
          </a:xfrm>
          <a:prstGeom prst="rect">
            <a:avLst/>
          </a:prstGeom>
          <a:noFill/>
        </p:spPr>
        <p:txBody>
          <a:bodyPr wrap="square" rtlCol="0">
            <a:spAutoFit/>
          </a:bodyPr>
          <a:lstStyle/>
          <a:p>
            <a:pPr algn="r"/>
            <a:r>
              <a:rPr lang="en-US" sz="1200" b="1" dirty="0" smtClean="0"/>
              <a:t>Labels</a:t>
            </a:r>
            <a:endParaRPr lang="en-US" sz="1200" b="1" dirty="0"/>
          </a:p>
        </p:txBody>
      </p:sp>
      <p:cxnSp>
        <p:nvCxnSpPr>
          <p:cNvPr id="86" name="Straight Arrow Connector 174"/>
          <p:cNvCxnSpPr>
            <a:stCxn id="82" idx="3"/>
          </p:cNvCxnSpPr>
          <p:nvPr/>
        </p:nvCxnSpPr>
        <p:spPr>
          <a:xfrm>
            <a:off x="1389932" y="1796431"/>
            <a:ext cx="2994551" cy="402580"/>
          </a:xfrm>
          <a:prstGeom prst="bentConnector2">
            <a:avLst/>
          </a:prstGeom>
          <a:ln w="19050">
            <a:solidFill>
              <a:srgbClr val="00B050"/>
            </a:solidFill>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1" name="Straight Arrow Connector 174"/>
          <p:cNvCxnSpPr>
            <a:stCxn id="85" idx="3"/>
            <a:endCxn id="45" idx="2"/>
          </p:cNvCxnSpPr>
          <p:nvPr/>
        </p:nvCxnSpPr>
        <p:spPr>
          <a:xfrm flipV="1">
            <a:off x="1407161" y="3154196"/>
            <a:ext cx="1518202" cy="655241"/>
          </a:xfrm>
          <a:prstGeom prst="bentConnector2">
            <a:avLst/>
          </a:prstGeom>
          <a:ln w="19050">
            <a:solidFill>
              <a:srgbClr val="00B050"/>
            </a:solidFill>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7" name="TextBox 96"/>
          <p:cNvSpPr txBox="1"/>
          <p:nvPr/>
        </p:nvSpPr>
        <p:spPr>
          <a:xfrm>
            <a:off x="2894358" y="4239999"/>
            <a:ext cx="1367540" cy="215444"/>
          </a:xfrm>
          <a:prstGeom prst="rect">
            <a:avLst/>
          </a:prstGeom>
          <a:noFill/>
        </p:spPr>
        <p:txBody>
          <a:bodyPr wrap="square" rtlCol="0">
            <a:spAutoFit/>
          </a:bodyPr>
          <a:lstStyle/>
          <a:p>
            <a:r>
              <a:rPr lang="en-US" sz="800" b="1" dirty="0" smtClean="0"/>
              <a:t>span classification loss</a:t>
            </a:r>
          </a:p>
        </p:txBody>
      </p:sp>
      <p:cxnSp>
        <p:nvCxnSpPr>
          <p:cNvPr id="98" name="Straight Arrow Connector 97"/>
          <p:cNvCxnSpPr/>
          <p:nvPr/>
        </p:nvCxnSpPr>
        <p:spPr>
          <a:xfrm rot="16200000" flipH="1">
            <a:off x="2949052" y="3717233"/>
            <a:ext cx="922351" cy="55661"/>
          </a:xfrm>
          <a:prstGeom prst="straightConnector1">
            <a:avLst/>
          </a:prstGeom>
          <a:ln>
            <a:solidFill>
              <a:schemeClr val="bg1">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0" name="TextBox 99"/>
          <p:cNvSpPr txBox="1"/>
          <p:nvPr/>
        </p:nvSpPr>
        <p:spPr>
          <a:xfrm>
            <a:off x="4700629" y="4241324"/>
            <a:ext cx="1367540" cy="215444"/>
          </a:xfrm>
          <a:prstGeom prst="rect">
            <a:avLst/>
          </a:prstGeom>
          <a:noFill/>
        </p:spPr>
        <p:txBody>
          <a:bodyPr wrap="square" rtlCol="0">
            <a:spAutoFit/>
          </a:bodyPr>
          <a:lstStyle/>
          <a:p>
            <a:r>
              <a:rPr lang="en-US" sz="800" b="1" dirty="0" smtClean="0"/>
              <a:t>relation  classification loss</a:t>
            </a:r>
            <a:endParaRPr lang="en-US" sz="800" b="1" dirty="0"/>
          </a:p>
        </p:txBody>
      </p:sp>
      <p:cxnSp>
        <p:nvCxnSpPr>
          <p:cNvPr id="103" name="Straight Arrow Connector 102"/>
          <p:cNvCxnSpPr/>
          <p:nvPr/>
        </p:nvCxnSpPr>
        <p:spPr>
          <a:xfrm rot="16200000" flipH="1">
            <a:off x="4341413" y="3347500"/>
            <a:ext cx="1439186" cy="278294"/>
          </a:xfrm>
          <a:prstGeom prst="straightConnector1">
            <a:avLst/>
          </a:prstGeom>
          <a:ln>
            <a:solidFill>
              <a:schemeClr val="bg1">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6" name="Rectangle 105"/>
          <p:cNvSpPr/>
          <p:nvPr/>
        </p:nvSpPr>
        <p:spPr>
          <a:xfrm>
            <a:off x="2747175" y="352653"/>
            <a:ext cx="4572000" cy="430887"/>
          </a:xfrm>
          <a:prstGeom prst="rect">
            <a:avLst/>
          </a:prstGeom>
        </p:spPr>
        <p:txBody>
          <a:bodyPr>
            <a:spAutoFit/>
          </a:bodyPr>
          <a:lstStyle/>
          <a:p>
            <a:r>
              <a:rPr lang="en-US" sz="1100" dirty="0" smtClean="0"/>
              <a:t>Span-based Joint Entity and Relation Extraction with Transformer Pre-training</a:t>
            </a:r>
          </a:p>
          <a:p>
            <a:r>
              <a:rPr lang="en-US" sz="1100" dirty="0" smtClean="0"/>
              <a:t>Markus </a:t>
            </a:r>
            <a:r>
              <a:rPr lang="en-US" sz="1100" dirty="0" err="1" smtClean="0"/>
              <a:t>Eberts</a:t>
            </a:r>
            <a:r>
              <a:rPr lang="en-US" sz="1100" dirty="0" smtClean="0"/>
              <a:t> and Adrian </a:t>
            </a:r>
            <a:r>
              <a:rPr lang="en-US" sz="1100" dirty="0" err="1" smtClean="0"/>
              <a:t>Ulges</a:t>
            </a:r>
            <a:endParaRPr lang="en-US" sz="1100" dirty="0" smtClean="0"/>
          </a:p>
        </p:txBody>
      </p:sp>
      <p:cxnSp>
        <p:nvCxnSpPr>
          <p:cNvPr id="47" name="Straight Arrow Connector 174"/>
          <p:cNvCxnSpPr>
            <a:endCxn id="132" idx="0"/>
          </p:cNvCxnSpPr>
          <p:nvPr/>
        </p:nvCxnSpPr>
        <p:spPr>
          <a:xfrm>
            <a:off x="4387850" y="1784350"/>
            <a:ext cx="509386" cy="403107"/>
          </a:xfrm>
          <a:prstGeom prst="bentConnector2">
            <a:avLst/>
          </a:prstGeom>
          <a:ln w="19050">
            <a:solidFill>
              <a:srgbClr val="00B050"/>
            </a:solidFill>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0" name="Straight Arrow Connector 174"/>
          <p:cNvCxnSpPr>
            <a:endCxn id="137" idx="2"/>
          </p:cNvCxnSpPr>
          <p:nvPr/>
        </p:nvCxnSpPr>
        <p:spPr>
          <a:xfrm rot="5400000" flipH="1" flipV="1">
            <a:off x="2809576" y="3277674"/>
            <a:ext cx="656451" cy="395502"/>
          </a:xfrm>
          <a:prstGeom prst="bentConnector3">
            <a:avLst>
              <a:gd name="adj1" fmla="val 4536"/>
            </a:avLst>
          </a:prstGeom>
          <a:ln w="19050">
            <a:solidFill>
              <a:srgbClr val="00B050"/>
            </a:solidFill>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TextBox 203"/>
          <p:cNvSpPr txBox="1"/>
          <p:nvPr/>
        </p:nvSpPr>
        <p:spPr>
          <a:xfrm>
            <a:off x="1407587" y="233158"/>
            <a:ext cx="6626936" cy="461665"/>
          </a:xfrm>
          <a:prstGeom prst="rect">
            <a:avLst/>
          </a:prstGeom>
          <a:noFill/>
        </p:spPr>
        <p:txBody>
          <a:bodyPr wrap="square" rtlCol="0">
            <a:spAutoFit/>
          </a:bodyPr>
          <a:lstStyle/>
          <a:p>
            <a:r>
              <a:rPr lang="en-US" sz="2400" b="1" dirty="0" smtClean="0"/>
              <a:t> </a:t>
            </a:r>
            <a:r>
              <a:rPr lang="en-US" sz="2400" b="1" dirty="0" err="1" smtClean="0"/>
              <a:t>GraphER</a:t>
            </a:r>
            <a:endParaRPr lang="en-US" sz="2400" b="1" dirty="0"/>
          </a:p>
        </p:txBody>
      </p:sp>
      <p:pic>
        <p:nvPicPr>
          <p:cNvPr id="1026" name="Picture 2"/>
          <p:cNvPicPr>
            <a:picLocks noChangeAspect="1" noChangeArrowheads="1"/>
          </p:cNvPicPr>
          <p:nvPr/>
        </p:nvPicPr>
        <p:blipFill>
          <a:blip r:embed="rId3"/>
          <a:srcRect/>
          <a:stretch>
            <a:fillRect/>
          </a:stretch>
        </p:blipFill>
        <p:spPr bwMode="auto">
          <a:xfrm>
            <a:off x="246490" y="1673896"/>
            <a:ext cx="8536553" cy="3096727"/>
          </a:xfrm>
          <a:prstGeom prst="rect">
            <a:avLst/>
          </a:prstGeom>
          <a:noFill/>
          <a:ln w="9525">
            <a:noFill/>
            <a:miter lim="800000"/>
            <a:headEnd/>
            <a:tailEnd/>
          </a:ln>
          <a:effectLst/>
        </p:spPr>
      </p:pic>
      <p:sp>
        <p:nvSpPr>
          <p:cNvPr id="47" name="Rectangle 46"/>
          <p:cNvSpPr/>
          <p:nvPr/>
        </p:nvSpPr>
        <p:spPr>
          <a:xfrm>
            <a:off x="3176544" y="314023"/>
            <a:ext cx="5514231" cy="507831"/>
          </a:xfrm>
          <a:prstGeom prst="rect">
            <a:avLst/>
          </a:prstGeom>
        </p:spPr>
        <p:txBody>
          <a:bodyPr wrap="square">
            <a:spAutoFit/>
          </a:bodyPr>
          <a:lstStyle/>
          <a:p>
            <a:r>
              <a:rPr lang="en-US" sz="900" dirty="0" err="1" smtClean="0"/>
              <a:t>GraphER</a:t>
            </a:r>
            <a:r>
              <a:rPr lang="en-US" sz="900" dirty="0" smtClean="0"/>
              <a:t>: A Structure-aware Text-to-Graph Model for Entity and Relation Extraction</a:t>
            </a:r>
          </a:p>
          <a:p>
            <a:r>
              <a:rPr lang="en-US" sz="900" dirty="0" err="1" smtClean="0"/>
              <a:t>Urchade</a:t>
            </a:r>
            <a:r>
              <a:rPr lang="en-US" sz="900" dirty="0" smtClean="0"/>
              <a:t> </a:t>
            </a:r>
            <a:r>
              <a:rPr lang="en-US" sz="900" dirty="0" err="1" smtClean="0"/>
              <a:t>Zaratiana</a:t>
            </a:r>
            <a:r>
              <a:rPr lang="en-US" sz="900" dirty="0" smtClean="0"/>
              <a:t>, </a:t>
            </a:r>
            <a:r>
              <a:rPr lang="en-US" sz="900" dirty="0" err="1" smtClean="0"/>
              <a:t>Nadi</a:t>
            </a:r>
            <a:r>
              <a:rPr lang="en-US" sz="900" dirty="0" smtClean="0"/>
              <a:t> </a:t>
            </a:r>
            <a:r>
              <a:rPr lang="en-US" sz="900" dirty="0" err="1" smtClean="0"/>
              <a:t>Tomeh</a:t>
            </a:r>
            <a:r>
              <a:rPr lang="en-US" sz="900" dirty="0" smtClean="0"/>
              <a:t>, </a:t>
            </a:r>
            <a:r>
              <a:rPr lang="en-US" sz="900" dirty="0" err="1" smtClean="0"/>
              <a:t>Niama</a:t>
            </a:r>
            <a:r>
              <a:rPr lang="en-US" sz="900" dirty="0" smtClean="0"/>
              <a:t> El </a:t>
            </a:r>
            <a:r>
              <a:rPr lang="en-US" sz="900" dirty="0" err="1" smtClean="0"/>
              <a:t>Khbir</a:t>
            </a:r>
            <a:r>
              <a:rPr lang="en-US" sz="900" dirty="0" smtClean="0"/>
              <a:t>, Pierre </a:t>
            </a:r>
            <a:r>
              <a:rPr lang="en-US" sz="900" dirty="0" err="1" smtClean="0"/>
              <a:t>Holat</a:t>
            </a:r>
            <a:r>
              <a:rPr lang="en-US" sz="900" dirty="0" smtClean="0"/>
              <a:t>, Thierry </a:t>
            </a:r>
            <a:r>
              <a:rPr lang="en-US" sz="900" dirty="0" err="1" smtClean="0"/>
              <a:t>Charnois</a:t>
            </a:r>
            <a:r>
              <a:rPr lang="en-US" sz="900" dirty="0" smtClean="0"/>
              <a:t/>
            </a:r>
            <a:br>
              <a:rPr lang="en-US" sz="900" dirty="0" smtClean="0"/>
            </a:br>
            <a:r>
              <a:rPr lang="en-US" sz="900" dirty="0" smtClean="0"/>
              <a:t>Code: </a:t>
            </a:r>
            <a:r>
              <a:rPr lang="en-US" sz="900" b="1" dirty="0" smtClean="0"/>
              <a:t>https://github.com/urchade/GraphER</a:t>
            </a:r>
            <a:endParaRPr lang="en-US" sz="9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 name="Straight Arrow Connector 174"/>
          <p:cNvCxnSpPr>
            <a:endCxn id="52" idx="1"/>
          </p:cNvCxnSpPr>
          <p:nvPr/>
        </p:nvCxnSpPr>
        <p:spPr>
          <a:xfrm>
            <a:off x="1352140" y="2995757"/>
            <a:ext cx="5990955" cy="6946"/>
          </a:xfrm>
          <a:prstGeom prst="straightConnector1">
            <a:avLst/>
          </a:prstGeom>
          <a:ln w="1905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4" name="TextBox 203"/>
          <p:cNvSpPr txBox="1"/>
          <p:nvPr/>
        </p:nvSpPr>
        <p:spPr>
          <a:xfrm>
            <a:off x="723568" y="233158"/>
            <a:ext cx="7736619" cy="461665"/>
          </a:xfrm>
          <a:prstGeom prst="rect">
            <a:avLst/>
          </a:prstGeom>
          <a:noFill/>
        </p:spPr>
        <p:txBody>
          <a:bodyPr wrap="square" rtlCol="0">
            <a:spAutoFit/>
          </a:bodyPr>
          <a:lstStyle/>
          <a:p>
            <a:r>
              <a:rPr lang="en-US" sz="2400" b="1" dirty="0" smtClean="0"/>
              <a:t>Model – variant A</a:t>
            </a:r>
            <a:endParaRPr lang="en-US" sz="2400" b="1" dirty="0"/>
          </a:p>
        </p:txBody>
      </p:sp>
      <p:sp>
        <p:nvSpPr>
          <p:cNvPr id="157" name="Rectangle 156"/>
          <p:cNvSpPr/>
          <p:nvPr/>
        </p:nvSpPr>
        <p:spPr>
          <a:xfrm>
            <a:off x="416459" y="4770783"/>
            <a:ext cx="8340794" cy="1811086"/>
          </a:xfrm>
          <a:prstGeom prst="rect">
            <a:avLst/>
          </a:prstGeom>
          <a:solidFill>
            <a:schemeClr val="bg1"/>
          </a:solidFill>
          <a:ln w="952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57"/>
          <p:cNvGrpSpPr/>
          <p:nvPr/>
        </p:nvGrpSpPr>
        <p:grpSpPr>
          <a:xfrm>
            <a:off x="705741" y="5087868"/>
            <a:ext cx="4186763" cy="1151372"/>
            <a:chOff x="705741" y="5094046"/>
            <a:chExt cx="4186763" cy="1151372"/>
          </a:xfrm>
        </p:grpSpPr>
        <p:sp>
          <p:nvSpPr>
            <p:cNvPr id="162" name="Rectangle 161"/>
            <p:cNvSpPr/>
            <p:nvPr/>
          </p:nvSpPr>
          <p:spPr>
            <a:xfrm>
              <a:off x="705741" y="5094046"/>
              <a:ext cx="184152" cy="368093"/>
            </a:xfrm>
            <a:prstGeom prst="rect">
              <a:avLst/>
            </a:prstGeom>
            <a:solidFill>
              <a:schemeClr val="accent3">
                <a:lumMod val="40000"/>
                <a:lumOff val="6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err="1" smtClean="0">
                  <a:solidFill>
                    <a:schemeClr val="tx1"/>
                  </a:solidFill>
                </a:rPr>
                <a:t>xCH</a:t>
              </a:r>
              <a:endParaRPr lang="en-US" sz="700" b="1" dirty="0">
                <a:solidFill>
                  <a:schemeClr val="tx1"/>
                </a:solidFill>
              </a:endParaRPr>
            </a:p>
          </p:txBody>
        </p:sp>
        <p:sp>
          <p:nvSpPr>
            <p:cNvPr id="167" name="TextBox 166"/>
            <p:cNvSpPr txBox="1"/>
            <p:nvPr/>
          </p:nvSpPr>
          <p:spPr>
            <a:xfrm>
              <a:off x="889893" y="5098270"/>
              <a:ext cx="1083043" cy="400110"/>
            </a:xfrm>
            <a:prstGeom prst="rect">
              <a:avLst/>
            </a:prstGeom>
            <a:noFill/>
          </p:spPr>
          <p:txBody>
            <a:bodyPr wrap="square" rtlCol="0">
              <a:spAutoFit/>
            </a:bodyPr>
            <a:lstStyle/>
            <a:p>
              <a:r>
                <a:rPr lang="en-US" sz="1000" b="1" dirty="0" smtClean="0"/>
                <a:t>Classification Head</a:t>
              </a:r>
              <a:endParaRPr lang="en-US" sz="1000" b="1" dirty="0"/>
            </a:p>
          </p:txBody>
        </p:sp>
        <p:grpSp>
          <p:nvGrpSpPr>
            <p:cNvPr id="3" name="Group 174"/>
            <p:cNvGrpSpPr/>
            <p:nvPr/>
          </p:nvGrpSpPr>
          <p:grpSpPr>
            <a:xfrm>
              <a:off x="3843164" y="5584699"/>
              <a:ext cx="139532" cy="139532"/>
              <a:chOff x="6529495" y="2116210"/>
              <a:chExt cx="139532" cy="139532"/>
            </a:xfrm>
          </p:grpSpPr>
          <p:cxnSp>
            <p:nvCxnSpPr>
              <p:cNvPr id="181" name="Straight Connector 180"/>
              <p:cNvCxnSpPr/>
              <p:nvPr/>
            </p:nvCxnSpPr>
            <p:spPr>
              <a:xfrm rot="5400000">
                <a:off x="6529494" y="2185975"/>
                <a:ext cx="139532" cy="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a:off x="6529495" y="2185974"/>
                <a:ext cx="139532" cy="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77" name="Rectangle 176"/>
            <p:cNvSpPr/>
            <p:nvPr/>
          </p:nvSpPr>
          <p:spPr>
            <a:xfrm>
              <a:off x="2680010" y="5833604"/>
              <a:ext cx="609600" cy="381000"/>
            </a:xfrm>
            <a:prstGeom prst="rect">
              <a:avLst/>
            </a:prstGeom>
            <a:solidFill>
              <a:schemeClr val="bg1">
                <a:lumMod val="85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smtClean="0">
                  <a:solidFill>
                    <a:schemeClr val="tx1"/>
                  </a:solidFill>
                </a:rPr>
                <a:t>GET</a:t>
              </a:r>
              <a:endParaRPr lang="en-US" sz="1050" b="1" dirty="0">
                <a:solidFill>
                  <a:schemeClr val="tx1"/>
                </a:solidFill>
              </a:endParaRPr>
            </a:p>
          </p:txBody>
        </p:sp>
        <p:sp>
          <p:nvSpPr>
            <p:cNvPr id="178" name="TextBox 177"/>
            <p:cNvSpPr txBox="1"/>
            <p:nvPr/>
          </p:nvSpPr>
          <p:spPr>
            <a:xfrm>
              <a:off x="3527332" y="5845308"/>
              <a:ext cx="1365172" cy="400110"/>
            </a:xfrm>
            <a:prstGeom prst="rect">
              <a:avLst/>
            </a:prstGeom>
            <a:noFill/>
          </p:spPr>
          <p:txBody>
            <a:bodyPr wrap="square" rtlCol="0">
              <a:spAutoFit/>
            </a:bodyPr>
            <a:lstStyle/>
            <a:p>
              <a:r>
                <a:rPr lang="en-US" sz="1000" b="1" dirty="0" smtClean="0"/>
                <a:t>Graph </a:t>
              </a:r>
              <a:r>
                <a:rPr lang="en-US" sz="1000" b="1" dirty="0" err="1" smtClean="0"/>
                <a:t>Embedder</a:t>
              </a:r>
              <a:r>
                <a:rPr lang="en-US" sz="1000" b="1" dirty="0" smtClean="0"/>
                <a:t> and Transformer</a:t>
              </a:r>
              <a:endParaRPr lang="en-US" sz="1000" b="1" dirty="0"/>
            </a:p>
          </p:txBody>
        </p:sp>
      </p:grpSp>
      <p:sp>
        <p:nvSpPr>
          <p:cNvPr id="128" name="Rectangle 127"/>
          <p:cNvSpPr/>
          <p:nvPr/>
        </p:nvSpPr>
        <p:spPr>
          <a:xfrm>
            <a:off x="591706" y="5851560"/>
            <a:ext cx="609600" cy="381000"/>
          </a:xfrm>
          <a:prstGeom prst="rect">
            <a:avLst/>
          </a:prstGeom>
          <a:solidFill>
            <a:schemeClr val="bg1">
              <a:lumMod val="85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smtClean="0">
                <a:solidFill>
                  <a:schemeClr val="tx1"/>
                </a:solidFill>
              </a:rPr>
              <a:t>BERTP</a:t>
            </a:r>
            <a:endParaRPr lang="en-US" sz="1050" b="1" dirty="0">
              <a:solidFill>
                <a:schemeClr val="tx1"/>
              </a:solidFill>
            </a:endParaRPr>
          </a:p>
        </p:txBody>
      </p:sp>
      <p:sp>
        <p:nvSpPr>
          <p:cNvPr id="129" name="TextBox 128"/>
          <p:cNvSpPr txBox="1"/>
          <p:nvPr/>
        </p:nvSpPr>
        <p:spPr>
          <a:xfrm>
            <a:off x="1225613" y="5773764"/>
            <a:ext cx="1365172" cy="553998"/>
          </a:xfrm>
          <a:prstGeom prst="rect">
            <a:avLst/>
          </a:prstGeom>
          <a:noFill/>
        </p:spPr>
        <p:txBody>
          <a:bodyPr wrap="square" rtlCol="0">
            <a:spAutoFit/>
          </a:bodyPr>
          <a:lstStyle/>
          <a:p>
            <a:r>
              <a:rPr lang="en-US" sz="1000" b="1" dirty="0" smtClean="0"/>
              <a:t>Bert </a:t>
            </a:r>
            <a:r>
              <a:rPr lang="en-US" sz="1000" b="1" dirty="0" err="1" smtClean="0"/>
              <a:t>tokenizer</a:t>
            </a:r>
            <a:r>
              <a:rPr lang="en-US" sz="1000" b="1" dirty="0" smtClean="0"/>
              <a:t>, model and </a:t>
            </a:r>
            <a:r>
              <a:rPr lang="en-US" sz="1000" b="1" dirty="0" err="1" smtClean="0"/>
              <a:t>sw</a:t>
            </a:r>
            <a:r>
              <a:rPr lang="en-US" sz="1000" b="1" dirty="0" smtClean="0"/>
              <a:t> to word pooler</a:t>
            </a:r>
            <a:endParaRPr lang="en-US" sz="1000" b="1" dirty="0"/>
          </a:p>
        </p:txBody>
      </p:sp>
      <p:sp>
        <p:nvSpPr>
          <p:cNvPr id="147" name="Freeform 146"/>
          <p:cNvSpPr/>
          <p:nvPr/>
        </p:nvSpPr>
        <p:spPr>
          <a:xfrm rot="16200000">
            <a:off x="2596148" y="5228155"/>
            <a:ext cx="322312" cy="137555"/>
          </a:xfrm>
          <a:custGeom>
            <a:avLst/>
            <a:gdLst>
              <a:gd name="connsiteX0" fmla="*/ 0 w 982980"/>
              <a:gd name="connsiteY0" fmla="*/ 0 h 678180"/>
              <a:gd name="connsiteX1" fmla="*/ 982980 w 982980"/>
              <a:gd name="connsiteY1" fmla="*/ 0 h 678180"/>
              <a:gd name="connsiteX2" fmla="*/ 601980 w 982980"/>
              <a:gd name="connsiteY2" fmla="*/ 480060 h 678180"/>
              <a:gd name="connsiteX3" fmla="*/ 601980 w 982980"/>
              <a:gd name="connsiteY3" fmla="*/ 678180 h 678180"/>
              <a:gd name="connsiteX4" fmla="*/ 434340 w 982980"/>
              <a:gd name="connsiteY4" fmla="*/ 678180 h 678180"/>
              <a:gd name="connsiteX5" fmla="*/ 434340 w 982980"/>
              <a:gd name="connsiteY5" fmla="*/ 487680 h 678180"/>
              <a:gd name="connsiteX6" fmla="*/ 83820 w 982980"/>
              <a:gd name="connsiteY6" fmla="*/ 0 h 678180"/>
              <a:gd name="connsiteX7" fmla="*/ 76200 w 982980"/>
              <a:gd name="connsiteY7" fmla="*/ 0 h 678180"/>
              <a:gd name="connsiteX0" fmla="*/ 0 w 982980"/>
              <a:gd name="connsiteY0" fmla="*/ 0 h 678180"/>
              <a:gd name="connsiteX1" fmla="*/ 982980 w 982980"/>
              <a:gd name="connsiteY1" fmla="*/ 0 h 678180"/>
              <a:gd name="connsiteX2" fmla="*/ 601980 w 982980"/>
              <a:gd name="connsiteY2" fmla="*/ 480060 h 678180"/>
              <a:gd name="connsiteX3" fmla="*/ 601980 w 982980"/>
              <a:gd name="connsiteY3" fmla="*/ 678180 h 678180"/>
              <a:gd name="connsiteX4" fmla="*/ 434340 w 982980"/>
              <a:gd name="connsiteY4" fmla="*/ 678180 h 678180"/>
              <a:gd name="connsiteX5" fmla="*/ 434340 w 982980"/>
              <a:gd name="connsiteY5" fmla="*/ 487680 h 678180"/>
              <a:gd name="connsiteX6" fmla="*/ 83820 w 982980"/>
              <a:gd name="connsiteY6" fmla="*/ 0 h 678180"/>
              <a:gd name="connsiteX7" fmla="*/ 76200 w 982980"/>
              <a:gd name="connsiteY7" fmla="*/ 0 h 678180"/>
              <a:gd name="connsiteX0" fmla="*/ 0 w 922704"/>
              <a:gd name="connsiteY0" fmla="*/ 0 h 678180"/>
              <a:gd name="connsiteX1" fmla="*/ 922704 w 922704"/>
              <a:gd name="connsiteY1" fmla="*/ 0 h 678180"/>
              <a:gd name="connsiteX2" fmla="*/ 541704 w 922704"/>
              <a:gd name="connsiteY2" fmla="*/ 480060 h 678180"/>
              <a:gd name="connsiteX3" fmla="*/ 541704 w 922704"/>
              <a:gd name="connsiteY3" fmla="*/ 678180 h 678180"/>
              <a:gd name="connsiteX4" fmla="*/ 374064 w 922704"/>
              <a:gd name="connsiteY4" fmla="*/ 678180 h 678180"/>
              <a:gd name="connsiteX5" fmla="*/ 374064 w 922704"/>
              <a:gd name="connsiteY5" fmla="*/ 487680 h 678180"/>
              <a:gd name="connsiteX6" fmla="*/ 23544 w 922704"/>
              <a:gd name="connsiteY6" fmla="*/ 0 h 678180"/>
              <a:gd name="connsiteX7" fmla="*/ 15924 w 922704"/>
              <a:gd name="connsiteY7" fmla="*/ 0 h 678180"/>
              <a:gd name="connsiteX0" fmla="*/ 136428 w 906780"/>
              <a:gd name="connsiteY0" fmla="*/ 68226 h 678180"/>
              <a:gd name="connsiteX1" fmla="*/ 906780 w 906780"/>
              <a:gd name="connsiteY1" fmla="*/ 0 h 678180"/>
              <a:gd name="connsiteX2" fmla="*/ 525780 w 906780"/>
              <a:gd name="connsiteY2" fmla="*/ 480060 h 678180"/>
              <a:gd name="connsiteX3" fmla="*/ 525780 w 906780"/>
              <a:gd name="connsiteY3" fmla="*/ 678180 h 678180"/>
              <a:gd name="connsiteX4" fmla="*/ 358140 w 906780"/>
              <a:gd name="connsiteY4" fmla="*/ 678180 h 678180"/>
              <a:gd name="connsiteX5" fmla="*/ 358140 w 906780"/>
              <a:gd name="connsiteY5" fmla="*/ 487680 h 678180"/>
              <a:gd name="connsiteX6" fmla="*/ 7620 w 906780"/>
              <a:gd name="connsiteY6" fmla="*/ 0 h 678180"/>
              <a:gd name="connsiteX7" fmla="*/ 0 w 906780"/>
              <a:gd name="connsiteY7" fmla="*/ 0 h 678180"/>
              <a:gd name="connsiteX0" fmla="*/ 12552 w 906780"/>
              <a:gd name="connsiteY0" fmla="*/ 0 h 679842"/>
              <a:gd name="connsiteX1" fmla="*/ 906780 w 906780"/>
              <a:gd name="connsiteY1" fmla="*/ 1662 h 679842"/>
              <a:gd name="connsiteX2" fmla="*/ 525780 w 906780"/>
              <a:gd name="connsiteY2" fmla="*/ 481722 h 679842"/>
              <a:gd name="connsiteX3" fmla="*/ 525780 w 906780"/>
              <a:gd name="connsiteY3" fmla="*/ 679842 h 679842"/>
              <a:gd name="connsiteX4" fmla="*/ 358140 w 906780"/>
              <a:gd name="connsiteY4" fmla="*/ 679842 h 679842"/>
              <a:gd name="connsiteX5" fmla="*/ 358140 w 906780"/>
              <a:gd name="connsiteY5" fmla="*/ 489342 h 679842"/>
              <a:gd name="connsiteX6" fmla="*/ 7620 w 906780"/>
              <a:gd name="connsiteY6" fmla="*/ 1662 h 679842"/>
              <a:gd name="connsiteX7" fmla="*/ 0 w 906780"/>
              <a:gd name="connsiteY7" fmla="*/ 1662 h 679842"/>
              <a:gd name="connsiteX0" fmla="*/ 12552 w 906780"/>
              <a:gd name="connsiteY0" fmla="*/ 0 h 679842"/>
              <a:gd name="connsiteX1" fmla="*/ 906780 w 906780"/>
              <a:gd name="connsiteY1" fmla="*/ 1662 h 679842"/>
              <a:gd name="connsiteX2" fmla="*/ 525780 w 906780"/>
              <a:gd name="connsiteY2" fmla="*/ 481722 h 679842"/>
              <a:gd name="connsiteX3" fmla="*/ 525780 w 906780"/>
              <a:gd name="connsiteY3" fmla="*/ 679842 h 679842"/>
              <a:gd name="connsiteX4" fmla="*/ 358140 w 906780"/>
              <a:gd name="connsiteY4" fmla="*/ 679842 h 679842"/>
              <a:gd name="connsiteX5" fmla="*/ 358140 w 906780"/>
              <a:gd name="connsiteY5" fmla="*/ 489342 h 679842"/>
              <a:gd name="connsiteX6" fmla="*/ 7620 w 906780"/>
              <a:gd name="connsiteY6" fmla="*/ 1662 h 679842"/>
              <a:gd name="connsiteX7" fmla="*/ 0 w 906780"/>
              <a:gd name="connsiteY7" fmla="*/ 1662 h 679842"/>
              <a:gd name="connsiteX0" fmla="*/ 12552 w 906780"/>
              <a:gd name="connsiteY0" fmla="*/ 0 h 679842"/>
              <a:gd name="connsiteX1" fmla="*/ 906780 w 906780"/>
              <a:gd name="connsiteY1" fmla="*/ 1662 h 679842"/>
              <a:gd name="connsiteX2" fmla="*/ 525780 w 906780"/>
              <a:gd name="connsiteY2" fmla="*/ 481722 h 679842"/>
              <a:gd name="connsiteX3" fmla="*/ 525780 w 906780"/>
              <a:gd name="connsiteY3" fmla="*/ 679842 h 679842"/>
              <a:gd name="connsiteX4" fmla="*/ 358140 w 906780"/>
              <a:gd name="connsiteY4" fmla="*/ 679842 h 679842"/>
              <a:gd name="connsiteX5" fmla="*/ 358140 w 906780"/>
              <a:gd name="connsiteY5" fmla="*/ 489342 h 679842"/>
              <a:gd name="connsiteX6" fmla="*/ 7620 w 906780"/>
              <a:gd name="connsiteY6" fmla="*/ 1662 h 679842"/>
              <a:gd name="connsiteX7" fmla="*/ 0 w 906780"/>
              <a:gd name="connsiteY7" fmla="*/ 1662 h 679842"/>
              <a:gd name="connsiteX0" fmla="*/ 12552 w 906780"/>
              <a:gd name="connsiteY0" fmla="*/ 0 h 679842"/>
              <a:gd name="connsiteX1" fmla="*/ 906780 w 906780"/>
              <a:gd name="connsiteY1" fmla="*/ 1662 h 679842"/>
              <a:gd name="connsiteX2" fmla="*/ 525780 w 906780"/>
              <a:gd name="connsiteY2" fmla="*/ 481722 h 679842"/>
              <a:gd name="connsiteX3" fmla="*/ 525780 w 906780"/>
              <a:gd name="connsiteY3" fmla="*/ 679842 h 679842"/>
              <a:gd name="connsiteX4" fmla="*/ 358140 w 906780"/>
              <a:gd name="connsiteY4" fmla="*/ 679842 h 679842"/>
              <a:gd name="connsiteX5" fmla="*/ 358140 w 906780"/>
              <a:gd name="connsiteY5" fmla="*/ 489342 h 679842"/>
              <a:gd name="connsiteX6" fmla="*/ 7620 w 906780"/>
              <a:gd name="connsiteY6" fmla="*/ 234820 h 679842"/>
              <a:gd name="connsiteX7" fmla="*/ 0 w 906780"/>
              <a:gd name="connsiteY7" fmla="*/ 1662 h 679842"/>
              <a:gd name="connsiteX0" fmla="*/ 12552 w 906780"/>
              <a:gd name="connsiteY0" fmla="*/ 0 h 679842"/>
              <a:gd name="connsiteX1" fmla="*/ 906780 w 906780"/>
              <a:gd name="connsiteY1" fmla="*/ 1662 h 679842"/>
              <a:gd name="connsiteX2" fmla="*/ 525780 w 906780"/>
              <a:gd name="connsiteY2" fmla="*/ 481722 h 679842"/>
              <a:gd name="connsiteX3" fmla="*/ 525780 w 906780"/>
              <a:gd name="connsiteY3" fmla="*/ 679842 h 679842"/>
              <a:gd name="connsiteX4" fmla="*/ 358140 w 906780"/>
              <a:gd name="connsiteY4" fmla="*/ 679842 h 679842"/>
              <a:gd name="connsiteX5" fmla="*/ 358140 w 906780"/>
              <a:gd name="connsiteY5" fmla="*/ 489342 h 679842"/>
              <a:gd name="connsiteX6" fmla="*/ 21858 w 906780"/>
              <a:gd name="connsiteY6" fmla="*/ 26818 h 679842"/>
              <a:gd name="connsiteX7" fmla="*/ 0 w 906780"/>
              <a:gd name="connsiteY7" fmla="*/ 1662 h 679842"/>
              <a:gd name="connsiteX0" fmla="*/ 228504 w 1122732"/>
              <a:gd name="connsiteY0" fmla="*/ 0 h 679842"/>
              <a:gd name="connsiteX1" fmla="*/ 1122732 w 1122732"/>
              <a:gd name="connsiteY1" fmla="*/ 1662 h 679842"/>
              <a:gd name="connsiteX2" fmla="*/ 741732 w 1122732"/>
              <a:gd name="connsiteY2" fmla="*/ 481722 h 679842"/>
              <a:gd name="connsiteX3" fmla="*/ 741732 w 1122732"/>
              <a:gd name="connsiteY3" fmla="*/ 679842 h 679842"/>
              <a:gd name="connsiteX4" fmla="*/ 574092 w 1122732"/>
              <a:gd name="connsiteY4" fmla="*/ 679842 h 679842"/>
              <a:gd name="connsiteX5" fmla="*/ 574092 w 1122732"/>
              <a:gd name="connsiteY5" fmla="*/ 489342 h 679842"/>
              <a:gd name="connsiteX6" fmla="*/ 237810 w 1122732"/>
              <a:gd name="connsiteY6" fmla="*/ 26818 h 679842"/>
              <a:gd name="connsiteX7" fmla="*/ 0 w 1122732"/>
              <a:gd name="connsiteY7" fmla="*/ 115926 h 679842"/>
              <a:gd name="connsiteX0" fmla="*/ 0 w 894228"/>
              <a:gd name="connsiteY0" fmla="*/ 0 h 679842"/>
              <a:gd name="connsiteX1" fmla="*/ 894228 w 894228"/>
              <a:gd name="connsiteY1" fmla="*/ 1662 h 679842"/>
              <a:gd name="connsiteX2" fmla="*/ 513228 w 894228"/>
              <a:gd name="connsiteY2" fmla="*/ 481722 h 679842"/>
              <a:gd name="connsiteX3" fmla="*/ 513228 w 894228"/>
              <a:gd name="connsiteY3" fmla="*/ 679842 h 679842"/>
              <a:gd name="connsiteX4" fmla="*/ 345588 w 894228"/>
              <a:gd name="connsiteY4" fmla="*/ 679842 h 679842"/>
              <a:gd name="connsiteX5" fmla="*/ 345588 w 894228"/>
              <a:gd name="connsiteY5" fmla="*/ 489342 h 679842"/>
              <a:gd name="connsiteX6" fmla="*/ 9306 w 894228"/>
              <a:gd name="connsiteY6" fmla="*/ 26818 h 679842"/>
              <a:gd name="connsiteX0" fmla="*/ 0 w 894228"/>
              <a:gd name="connsiteY0" fmla="*/ 0 h 679842"/>
              <a:gd name="connsiteX1" fmla="*/ 894228 w 894228"/>
              <a:gd name="connsiteY1" fmla="*/ 1662 h 679842"/>
              <a:gd name="connsiteX2" fmla="*/ 513228 w 894228"/>
              <a:gd name="connsiteY2" fmla="*/ 481722 h 679842"/>
              <a:gd name="connsiteX3" fmla="*/ 513228 w 894228"/>
              <a:gd name="connsiteY3" fmla="*/ 679842 h 679842"/>
              <a:gd name="connsiteX4" fmla="*/ 345588 w 894228"/>
              <a:gd name="connsiteY4" fmla="*/ 679842 h 679842"/>
              <a:gd name="connsiteX5" fmla="*/ 345588 w 894228"/>
              <a:gd name="connsiteY5" fmla="*/ 489342 h 679842"/>
              <a:gd name="connsiteX6" fmla="*/ 9306 w 894228"/>
              <a:gd name="connsiteY6" fmla="*/ 2968 h 679842"/>
              <a:gd name="connsiteX0" fmla="*/ 0 w 894228"/>
              <a:gd name="connsiteY0" fmla="*/ 0 h 679842"/>
              <a:gd name="connsiteX1" fmla="*/ 894228 w 894228"/>
              <a:gd name="connsiteY1" fmla="*/ 1662 h 679842"/>
              <a:gd name="connsiteX2" fmla="*/ 513228 w 894228"/>
              <a:gd name="connsiteY2" fmla="*/ 481722 h 679842"/>
              <a:gd name="connsiteX3" fmla="*/ 513228 w 894228"/>
              <a:gd name="connsiteY3" fmla="*/ 679842 h 679842"/>
              <a:gd name="connsiteX4" fmla="*/ 345588 w 894228"/>
              <a:gd name="connsiteY4" fmla="*/ 679842 h 679842"/>
              <a:gd name="connsiteX5" fmla="*/ 345588 w 894228"/>
              <a:gd name="connsiteY5" fmla="*/ 489342 h 679842"/>
              <a:gd name="connsiteX6" fmla="*/ 9306 w 894228"/>
              <a:gd name="connsiteY6" fmla="*/ 2968 h 679842"/>
              <a:gd name="connsiteX0" fmla="*/ 22494 w 916722"/>
              <a:gd name="connsiteY0" fmla="*/ 0 h 679842"/>
              <a:gd name="connsiteX1" fmla="*/ 916722 w 916722"/>
              <a:gd name="connsiteY1" fmla="*/ 1662 h 679842"/>
              <a:gd name="connsiteX2" fmla="*/ 535722 w 916722"/>
              <a:gd name="connsiteY2" fmla="*/ 481722 h 679842"/>
              <a:gd name="connsiteX3" fmla="*/ 535722 w 916722"/>
              <a:gd name="connsiteY3" fmla="*/ 679842 h 679842"/>
              <a:gd name="connsiteX4" fmla="*/ 368082 w 916722"/>
              <a:gd name="connsiteY4" fmla="*/ 679842 h 679842"/>
              <a:gd name="connsiteX5" fmla="*/ 368082 w 916722"/>
              <a:gd name="connsiteY5" fmla="*/ 489342 h 679842"/>
              <a:gd name="connsiteX6" fmla="*/ 0 w 916722"/>
              <a:gd name="connsiteY6" fmla="*/ 163270 h 679842"/>
              <a:gd name="connsiteX0" fmla="*/ 22494 w 916722"/>
              <a:gd name="connsiteY0" fmla="*/ 66564 h 678180"/>
              <a:gd name="connsiteX1" fmla="*/ 916722 w 916722"/>
              <a:gd name="connsiteY1" fmla="*/ 0 h 678180"/>
              <a:gd name="connsiteX2" fmla="*/ 535722 w 916722"/>
              <a:gd name="connsiteY2" fmla="*/ 480060 h 678180"/>
              <a:gd name="connsiteX3" fmla="*/ 535722 w 916722"/>
              <a:gd name="connsiteY3" fmla="*/ 678180 h 678180"/>
              <a:gd name="connsiteX4" fmla="*/ 368082 w 916722"/>
              <a:gd name="connsiteY4" fmla="*/ 678180 h 678180"/>
              <a:gd name="connsiteX5" fmla="*/ 368082 w 916722"/>
              <a:gd name="connsiteY5" fmla="*/ 487680 h 678180"/>
              <a:gd name="connsiteX6" fmla="*/ 0 w 916722"/>
              <a:gd name="connsiteY6" fmla="*/ 161608 h 678180"/>
              <a:gd name="connsiteX0" fmla="*/ 22494 w 916722"/>
              <a:gd name="connsiteY0" fmla="*/ 0 h 681504"/>
              <a:gd name="connsiteX1" fmla="*/ 916722 w 916722"/>
              <a:gd name="connsiteY1" fmla="*/ 3324 h 681504"/>
              <a:gd name="connsiteX2" fmla="*/ 535722 w 916722"/>
              <a:gd name="connsiteY2" fmla="*/ 483384 h 681504"/>
              <a:gd name="connsiteX3" fmla="*/ 535722 w 916722"/>
              <a:gd name="connsiteY3" fmla="*/ 681504 h 681504"/>
              <a:gd name="connsiteX4" fmla="*/ 368082 w 916722"/>
              <a:gd name="connsiteY4" fmla="*/ 681504 h 681504"/>
              <a:gd name="connsiteX5" fmla="*/ 368082 w 916722"/>
              <a:gd name="connsiteY5" fmla="*/ 491004 h 681504"/>
              <a:gd name="connsiteX6" fmla="*/ 0 w 916722"/>
              <a:gd name="connsiteY6" fmla="*/ 164932 h 681504"/>
              <a:gd name="connsiteX0" fmla="*/ 22494 w 916722"/>
              <a:gd name="connsiteY0" fmla="*/ 0 h 681504"/>
              <a:gd name="connsiteX1" fmla="*/ 916722 w 916722"/>
              <a:gd name="connsiteY1" fmla="*/ 3324 h 681504"/>
              <a:gd name="connsiteX2" fmla="*/ 535722 w 916722"/>
              <a:gd name="connsiteY2" fmla="*/ 483384 h 681504"/>
              <a:gd name="connsiteX3" fmla="*/ 535722 w 916722"/>
              <a:gd name="connsiteY3" fmla="*/ 681504 h 681504"/>
              <a:gd name="connsiteX4" fmla="*/ 368082 w 916722"/>
              <a:gd name="connsiteY4" fmla="*/ 681504 h 681504"/>
              <a:gd name="connsiteX5" fmla="*/ 368082 w 916722"/>
              <a:gd name="connsiteY5" fmla="*/ 491004 h 681504"/>
              <a:gd name="connsiteX6" fmla="*/ 0 w 916722"/>
              <a:gd name="connsiteY6" fmla="*/ 2968 h 681504"/>
              <a:gd name="connsiteX0" fmla="*/ 22494 w 916722"/>
              <a:gd name="connsiteY0" fmla="*/ 0 h 681504"/>
              <a:gd name="connsiteX1" fmla="*/ 916722 w 916722"/>
              <a:gd name="connsiteY1" fmla="*/ 3324 h 681504"/>
              <a:gd name="connsiteX2" fmla="*/ 535722 w 916722"/>
              <a:gd name="connsiteY2" fmla="*/ 483384 h 681504"/>
              <a:gd name="connsiteX3" fmla="*/ 535722 w 916722"/>
              <a:gd name="connsiteY3" fmla="*/ 681504 h 681504"/>
              <a:gd name="connsiteX4" fmla="*/ 368082 w 916722"/>
              <a:gd name="connsiteY4" fmla="*/ 681504 h 681504"/>
              <a:gd name="connsiteX5" fmla="*/ 368082 w 916722"/>
              <a:gd name="connsiteY5" fmla="*/ 491004 h 681504"/>
              <a:gd name="connsiteX6" fmla="*/ 0 w 916722"/>
              <a:gd name="connsiteY6" fmla="*/ 2968 h 681504"/>
              <a:gd name="connsiteX0" fmla="*/ 168655 w 1062883"/>
              <a:gd name="connsiteY0" fmla="*/ 4296 h 685800"/>
              <a:gd name="connsiteX1" fmla="*/ 0 w 1062883"/>
              <a:gd name="connsiteY1" fmla="*/ 0 h 685800"/>
              <a:gd name="connsiteX2" fmla="*/ 1062883 w 1062883"/>
              <a:gd name="connsiteY2" fmla="*/ 7620 h 685800"/>
              <a:gd name="connsiteX3" fmla="*/ 681883 w 1062883"/>
              <a:gd name="connsiteY3" fmla="*/ 487680 h 685800"/>
              <a:gd name="connsiteX4" fmla="*/ 681883 w 1062883"/>
              <a:gd name="connsiteY4" fmla="*/ 685800 h 685800"/>
              <a:gd name="connsiteX5" fmla="*/ 514243 w 1062883"/>
              <a:gd name="connsiteY5" fmla="*/ 685800 h 685800"/>
              <a:gd name="connsiteX6" fmla="*/ 514243 w 1062883"/>
              <a:gd name="connsiteY6" fmla="*/ 495300 h 685800"/>
              <a:gd name="connsiteX7" fmla="*/ 146161 w 1062883"/>
              <a:gd name="connsiteY7" fmla="*/ 7264 h 685800"/>
              <a:gd name="connsiteX0" fmla="*/ 168655 w 1062883"/>
              <a:gd name="connsiteY0" fmla="*/ 4296 h 685800"/>
              <a:gd name="connsiteX1" fmla="*/ 0 w 1062883"/>
              <a:gd name="connsiteY1" fmla="*/ 0 h 685800"/>
              <a:gd name="connsiteX2" fmla="*/ 107161 w 1062883"/>
              <a:gd name="connsiteY2" fmla="*/ 111883 h 685800"/>
              <a:gd name="connsiteX3" fmla="*/ 1062883 w 1062883"/>
              <a:gd name="connsiteY3" fmla="*/ 7620 h 685800"/>
              <a:gd name="connsiteX4" fmla="*/ 681883 w 1062883"/>
              <a:gd name="connsiteY4" fmla="*/ 487680 h 685800"/>
              <a:gd name="connsiteX5" fmla="*/ 681883 w 1062883"/>
              <a:gd name="connsiteY5" fmla="*/ 685800 h 685800"/>
              <a:gd name="connsiteX6" fmla="*/ 514243 w 1062883"/>
              <a:gd name="connsiteY6" fmla="*/ 685800 h 685800"/>
              <a:gd name="connsiteX7" fmla="*/ 514243 w 1062883"/>
              <a:gd name="connsiteY7" fmla="*/ 495300 h 685800"/>
              <a:gd name="connsiteX8" fmla="*/ 146161 w 1062883"/>
              <a:gd name="connsiteY8" fmla="*/ 7264 h 685800"/>
              <a:gd name="connsiteX0" fmla="*/ 168655 w 1062883"/>
              <a:gd name="connsiteY0" fmla="*/ 146453 h 827957"/>
              <a:gd name="connsiteX1" fmla="*/ 0 w 1062883"/>
              <a:gd name="connsiteY1" fmla="*/ 142157 h 827957"/>
              <a:gd name="connsiteX2" fmla="*/ 213475 w 1062883"/>
              <a:gd name="connsiteY2" fmla="*/ 0 h 827957"/>
              <a:gd name="connsiteX3" fmla="*/ 1062883 w 1062883"/>
              <a:gd name="connsiteY3" fmla="*/ 149777 h 827957"/>
              <a:gd name="connsiteX4" fmla="*/ 681883 w 1062883"/>
              <a:gd name="connsiteY4" fmla="*/ 629837 h 827957"/>
              <a:gd name="connsiteX5" fmla="*/ 681883 w 1062883"/>
              <a:gd name="connsiteY5" fmla="*/ 827957 h 827957"/>
              <a:gd name="connsiteX6" fmla="*/ 514243 w 1062883"/>
              <a:gd name="connsiteY6" fmla="*/ 827957 h 827957"/>
              <a:gd name="connsiteX7" fmla="*/ 514243 w 1062883"/>
              <a:gd name="connsiteY7" fmla="*/ 637457 h 827957"/>
              <a:gd name="connsiteX8" fmla="*/ 146161 w 1062883"/>
              <a:gd name="connsiteY8" fmla="*/ 149421 h 827957"/>
              <a:gd name="connsiteX0" fmla="*/ 44779 w 1062883"/>
              <a:gd name="connsiteY0" fmla="*/ 260717 h 827957"/>
              <a:gd name="connsiteX1" fmla="*/ 0 w 1062883"/>
              <a:gd name="connsiteY1" fmla="*/ 142157 h 827957"/>
              <a:gd name="connsiteX2" fmla="*/ 213475 w 1062883"/>
              <a:gd name="connsiteY2" fmla="*/ 0 h 827957"/>
              <a:gd name="connsiteX3" fmla="*/ 1062883 w 1062883"/>
              <a:gd name="connsiteY3" fmla="*/ 149777 h 827957"/>
              <a:gd name="connsiteX4" fmla="*/ 681883 w 1062883"/>
              <a:gd name="connsiteY4" fmla="*/ 629837 h 827957"/>
              <a:gd name="connsiteX5" fmla="*/ 681883 w 1062883"/>
              <a:gd name="connsiteY5" fmla="*/ 827957 h 827957"/>
              <a:gd name="connsiteX6" fmla="*/ 514243 w 1062883"/>
              <a:gd name="connsiteY6" fmla="*/ 827957 h 827957"/>
              <a:gd name="connsiteX7" fmla="*/ 514243 w 1062883"/>
              <a:gd name="connsiteY7" fmla="*/ 637457 h 827957"/>
              <a:gd name="connsiteX8" fmla="*/ 146161 w 1062883"/>
              <a:gd name="connsiteY8" fmla="*/ 149421 h 827957"/>
              <a:gd name="connsiteX0" fmla="*/ 0 w 1062883"/>
              <a:gd name="connsiteY0" fmla="*/ 142157 h 827957"/>
              <a:gd name="connsiteX1" fmla="*/ 213475 w 1062883"/>
              <a:gd name="connsiteY1" fmla="*/ 0 h 827957"/>
              <a:gd name="connsiteX2" fmla="*/ 1062883 w 1062883"/>
              <a:gd name="connsiteY2" fmla="*/ 149777 h 827957"/>
              <a:gd name="connsiteX3" fmla="*/ 681883 w 1062883"/>
              <a:gd name="connsiteY3" fmla="*/ 629837 h 827957"/>
              <a:gd name="connsiteX4" fmla="*/ 681883 w 1062883"/>
              <a:gd name="connsiteY4" fmla="*/ 827957 h 827957"/>
              <a:gd name="connsiteX5" fmla="*/ 514243 w 1062883"/>
              <a:gd name="connsiteY5" fmla="*/ 827957 h 827957"/>
              <a:gd name="connsiteX6" fmla="*/ 514243 w 1062883"/>
              <a:gd name="connsiteY6" fmla="*/ 637457 h 827957"/>
              <a:gd name="connsiteX7" fmla="*/ 146161 w 1062883"/>
              <a:gd name="connsiteY7" fmla="*/ 149421 h 827957"/>
              <a:gd name="connsiteX0" fmla="*/ 67314 w 916722"/>
              <a:gd name="connsiteY0" fmla="*/ 0 h 827957"/>
              <a:gd name="connsiteX1" fmla="*/ 916722 w 916722"/>
              <a:gd name="connsiteY1" fmla="*/ 149777 h 827957"/>
              <a:gd name="connsiteX2" fmla="*/ 535722 w 916722"/>
              <a:gd name="connsiteY2" fmla="*/ 629837 h 827957"/>
              <a:gd name="connsiteX3" fmla="*/ 535722 w 916722"/>
              <a:gd name="connsiteY3" fmla="*/ 827957 h 827957"/>
              <a:gd name="connsiteX4" fmla="*/ 368082 w 916722"/>
              <a:gd name="connsiteY4" fmla="*/ 827957 h 827957"/>
              <a:gd name="connsiteX5" fmla="*/ 368082 w 916722"/>
              <a:gd name="connsiteY5" fmla="*/ 637457 h 827957"/>
              <a:gd name="connsiteX6" fmla="*/ 0 w 916722"/>
              <a:gd name="connsiteY6" fmla="*/ 149421 h 827957"/>
              <a:gd name="connsiteX0" fmla="*/ 0 w 927246"/>
              <a:gd name="connsiteY0" fmla="*/ 10881 h 678536"/>
              <a:gd name="connsiteX1" fmla="*/ 927246 w 927246"/>
              <a:gd name="connsiteY1" fmla="*/ 356 h 678536"/>
              <a:gd name="connsiteX2" fmla="*/ 546246 w 927246"/>
              <a:gd name="connsiteY2" fmla="*/ 480416 h 678536"/>
              <a:gd name="connsiteX3" fmla="*/ 546246 w 927246"/>
              <a:gd name="connsiteY3" fmla="*/ 678536 h 678536"/>
              <a:gd name="connsiteX4" fmla="*/ 378606 w 927246"/>
              <a:gd name="connsiteY4" fmla="*/ 678536 h 678536"/>
              <a:gd name="connsiteX5" fmla="*/ 378606 w 927246"/>
              <a:gd name="connsiteY5" fmla="*/ 488036 h 678536"/>
              <a:gd name="connsiteX6" fmla="*/ 10524 w 927246"/>
              <a:gd name="connsiteY6" fmla="*/ 0 h 678536"/>
              <a:gd name="connsiteX0" fmla="*/ 0 w 927246"/>
              <a:gd name="connsiteY0" fmla="*/ 10881 h 678536"/>
              <a:gd name="connsiteX1" fmla="*/ 927246 w 927246"/>
              <a:gd name="connsiteY1" fmla="*/ 22544 h 678536"/>
              <a:gd name="connsiteX2" fmla="*/ 546246 w 927246"/>
              <a:gd name="connsiteY2" fmla="*/ 480416 h 678536"/>
              <a:gd name="connsiteX3" fmla="*/ 546246 w 927246"/>
              <a:gd name="connsiteY3" fmla="*/ 678536 h 678536"/>
              <a:gd name="connsiteX4" fmla="*/ 378606 w 927246"/>
              <a:gd name="connsiteY4" fmla="*/ 678536 h 678536"/>
              <a:gd name="connsiteX5" fmla="*/ 378606 w 927246"/>
              <a:gd name="connsiteY5" fmla="*/ 488036 h 678536"/>
              <a:gd name="connsiteX6" fmla="*/ 10524 w 927246"/>
              <a:gd name="connsiteY6" fmla="*/ 0 h 678536"/>
              <a:gd name="connsiteX0" fmla="*/ 0 w 927246"/>
              <a:gd name="connsiteY0" fmla="*/ 242377 h 910032"/>
              <a:gd name="connsiteX1" fmla="*/ 927246 w 927246"/>
              <a:gd name="connsiteY1" fmla="*/ 0 h 910032"/>
              <a:gd name="connsiteX2" fmla="*/ 546246 w 927246"/>
              <a:gd name="connsiteY2" fmla="*/ 711912 h 910032"/>
              <a:gd name="connsiteX3" fmla="*/ 546246 w 927246"/>
              <a:gd name="connsiteY3" fmla="*/ 910032 h 910032"/>
              <a:gd name="connsiteX4" fmla="*/ 378606 w 927246"/>
              <a:gd name="connsiteY4" fmla="*/ 910032 h 910032"/>
              <a:gd name="connsiteX5" fmla="*/ 378606 w 927246"/>
              <a:gd name="connsiteY5" fmla="*/ 719532 h 910032"/>
              <a:gd name="connsiteX6" fmla="*/ 10524 w 927246"/>
              <a:gd name="connsiteY6" fmla="*/ 231496 h 910032"/>
              <a:gd name="connsiteX0" fmla="*/ 0 w 803370"/>
              <a:gd name="connsiteY0" fmla="*/ 10881 h 678536"/>
              <a:gd name="connsiteX1" fmla="*/ 803370 w 803370"/>
              <a:gd name="connsiteY1" fmla="*/ 1662 h 678536"/>
              <a:gd name="connsiteX2" fmla="*/ 546246 w 803370"/>
              <a:gd name="connsiteY2" fmla="*/ 480416 h 678536"/>
              <a:gd name="connsiteX3" fmla="*/ 546246 w 803370"/>
              <a:gd name="connsiteY3" fmla="*/ 678536 h 678536"/>
              <a:gd name="connsiteX4" fmla="*/ 378606 w 803370"/>
              <a:gd name="connsiteY4" fmla="*/ 678536 h 678536"/>
              <a:gd name="connsiteX5" fmla="*/ 378606 w 803370"/>
              <a:gd name="connsiteY5" fmla="*/ 488036 h 678536"/>
              <a:gd name="connsiteX6" fmla="*/ 10524 w 803370"/>
              <a:gd name="connsiteY6" fmla="*/ 0 h 678536"/>
              <a:gd name="connsiteX0" fmla="*/ 95790 w 792846"/>
              <a:gd name="connsiteY0" fmla="*/ 10881 h 678536"/>
              <a:gd name="connsiteX1" fmla="*/ 792846 w 792846"/>
              <a:gd name="connsiteY1" fmla="*/ 1662 h 678536"/>
              <a:gd name="connsiteX2" fmla="*/ 535722 w 792846"/>
              <a:gd name="connsiteY2" fmla="*/ 480416 h 678536"/>
              <a:gd name="connsiteX3" fmla="*/ 535722 w 792846"/>
              <a:gd name="connsiteY3" fmla="*/ 678536 h 678536"/>
              <a:gd name="connsiteX4" fmla="*/ 368082 w 792846"/>
              <a:gd name="connsiteY4" fmla="*/ 678536 h 678536"/>
              <a:gd name="connsiteX5" fmla="*/ 368082 w 792846"/>
              <a:gd name="connsiteY5" fmla="*/ 488036 h 678536"/>
              <a:gd name="connsiteX6" fmla="*/ 0 w 792846"/>
              <a:gd name="connsiteY6" fmla="*/ 0 h 678536"/>
              <a:gd name="connsiteX0" fmla="*/ 248142 w 792846"/>
              <a:gd name="connsiteY0" fmla="*/ 0 h 875657"/>
              <a:gd name="connsiteX1" fmla="*/ 792846 w 792846"/>
              <a:gd name="connsiteY1" fmla="*/ 198783 h 875657"/>
              <a:gd name="connsiteX2" fmla="*/ 535722 w 792846"/>
              <a:gd name="connsiteY2" fmla="*/ 677537 h 875657"/>
              <a:gd name="connsiteX3" fmla="*/ 535722 w 792846"/>
              <a:gd name="connsiteY3" fmla="*/ 875657 h 875657"/>
              <a:gd name="connsiteX4" fmla="*/ 368082 w 792846"/>
              <a:gd name="connsiteY4" fmla="*/ 875657 h 875657"/>
              <a:gd name="connsiteX5" fmla="*/ 368082 w 792846"/>
              <a:gd name="connsiteY5" fmla="*/ 685157 h 875657"/>
              <a:gd name="connsiteX6" fmla="*/ 0 w 792846"/>
              <a:gd name="connsiteY6" fmla="*/ 197121 h 875657"/>
              <a:gd name="connsiteX0" fmla="*/ 78228 w 792846"/>
              <a:gd name="connsiteY0" fmla="*/ 9219 h 678536"/>
              <a:gd name="connsiteX1" fmla="*/ 792846 w 792846"/>
              <a:gd name="connsiteY1" fmla="*/ 1662 h 678536"/>
              <a:gd name="connsiteX2" fmla="*/ 535722 w 792846"/>
              <a:gd name="connsiteY2" fmla="*/ 480416 h 678536"/>
              <a:gd name="connsiteX3" fmla="*/ 535722 w 792846"/>
              <a:gd name="connsiteY3" fmla="*/ 678536 h 678536"/>
              <a:gd name="connsiteX4" fmla="*/ 368082 w 792846"/>
              <a:gd name="connsiteY4" fmla="*/ 678536 h 678536"/>
              <a:gd name="connsiteX5" fmla="*/ 368082 w 792846"/>
              <a:gd name="connsiteY5" fmla="*/ 488036 h 678536"/>
              <a:gd name="connsiteX6" fmla="*/ 0 w 792846"/>
              <a:gd name="connsiteY6" fmla="*/ 0 h 678536"/>
              <a:gd name="connsiteX0" fmla="*/ 17952 w 732570"/>
              <a:gd name="connsiteY0" fmla="*/ 9219 h 678536"/>
              <a:gd name="connsiteX1" fmla="*/ 732570 w 732570"/>
              <a:gd name="connsiteY1" fmla="*/ 1662 h 678536"/>
              <a:gd name="connsiteX2" fmla="*/ 475446 w 732570"/>
              <a:gd name="connsiteY2" fmla="*/ 480416 h 678536"/>
              <a:gd name="connsiteX3" fmla="*/ 475446 w 732570"/>
              <a:gd name="connsiteY3" fmla="*/ 678536 h 678536"/>
              <a:gd name="connsiteX4" fmla="*/ 307806 w 732570"/>
              <a:gd name="connsiteY4" fmla="*/ 678536 h 678536"/>
              <a:gd name="connsiteX5" fmla="*/ 307806 w 732570"/>
              <a:gd name="connsiteY5" fmla="*/ 488036 h 678536"/>
              <a:gd name="connsiteX6" fmla="*/ 0 w 732570"/>
              <a:gd name="connsiteY6" fmla="*/ 0 h 678536"/>
              <a:gd name="connsiteX0" fmla="*/ 17952 w 732570"/>
              <a:gd name="connsiteY0" fmla="*/ 123759 h 793076"/>
              <a:gd name="connsiteX1" fmla="*/ 64135 w 732570"/>
              <a:gd name="connsiteY1" fmla="*/ 0 h 793076"/>
              <a:gd name="connsiteX2" fmla="*/ 732570 w 732570"/>
              <a:gd name="connsiteY2" fmla="*/ 116202 h 793076"/>
              <a:gd name="connsiteX3" fmla="*/ 475446 w 732570"/>
              <a:gd name="connsiteY3" fmla="*/ 594956 h 793076"/>
              <a:gd name="connsiteX4" fmla="*/ 475446 w 732570"/>
              <a:gd name="connsiteY4" fmla="*/ 793076 h 793076"/>
              <a:gd name="connsiteX5" fmla="*/ 307806 w 732570"/>
              <a:gd name="connsiteY5" fmla="*/ 793076 h 793076"/>
              <a:gd name="connsiteX6" fmla="*/ 307806 w 732570"/>
              <a:gd name="connsiteY6" fmla="*/ 602576 h 793076"/>
              <a:gd name="connsiteX7" fmla="*/ 0 w 732570"/>
              <a:gd name="connsiteY7" fmla="*/ 114540 h 793076"/>
              <a:gd name="connsiteX0" fmla="*/ 64135 w 732570"/>
              <a:gd name="connsiteY0" fmla="*/ 0 h 793076"/>
              <a:gd name="connsiteX1" fmla="*/ 732570 w 732570"/>
              <a:gd name="connsiteY1" fmla="*/ 116202 h 793076"/>
              <a:gd name="connsiteX2" fmla="*/ 475446 w 732570"/>
              <a:gd name="connsiteY2" fmla="*/ 594956 h 793076"/>
              <a:gd name="connsiteX3" fmla="*/ 475446 w 732570"/>
              <a:gd name="connsiteY3" fmla="*/ 793076 h 793076"/>
              <a:gd name="connsiteX4" fmla="*/ 307806 w 732570"/>
              <a:gd name="connsiteY4" fmla="*/ 793076 h 793076"/>
              <a:gd name="connsiteX5" fmla="*/ 307806 w 732570"/>
              <a:gd name="connsiteY5" fmla="*/ 602576 h 793076"/>
              <a:gd name="connsiteX6" fmla="*/ 0 w 732570"/>
              <a:gd name="connsiteY6" fmla="*/ 114540 h 793076"/>
              <a:gd name="connsiteX0" fmla="*/ 0 w 732729"/>
              <a:gd name="connsiteY0" fmla="*/ 0 h 683419"/>
              <a:gd name="connsiteX1" fmla="*/ 732729 w 732729"/>
              <a:gd name="connsiteY1" fmla="*/ 6545 h 683419"/>
              <a:gd name="connsiteX2" fmla="*/ 475605 w 732729"/>
              <a:gd name="connsiteY2" fmla="*/ 485299 h 683419"/>
              <a:gd name="connsiteX3" fmla="*/ 475605 w 732729"/>
              <a:gd name="connsiteY3" fmla="*/ 683419 h 683419"/>
              <a:gd name="connsiteX4" fmla="*/ 307965 w 732729"/>
              <a:gd name="connsiteY4" fmla="*/ 683419 h 683419"/>
              <a:gd name="connsiteX5" fmla="*/ 307965 w 732729"/>
              <a:gd name="connsiteY5" fmla="*/ 492919 h 683419"/>
              <a:gd name="connsiteX6" fmla="*/ 159 w 732729"/>
              <a:gd name="connsiteY6" fmla="*/ 4883 h 683419"/>
              <a:gd name="connsiteX0" fmla="*/ 0 w 732729"/>
              <a:gd name="connsiteY0" fmla="*/ 0 h 683419"/>
              <a:gd name="connsiteX1" fmla="*/ 732729 w 732729"/>
              <a:gd name="connsiteY1" fmla="*/ 6545 h 683419"/>
              <a:gd name="connsiteX2" fmla="*/ 475605 w 732729"/>
              <a:gd name="connsiteY2" fmla="*/ 485299 h 683419"/>
              <a:gd name="connsiteX3" fmla="*/ 475605 w 732729"/>
              <a:gd name="connsiteY3" fmla="*/ 683419 h 683419"/>
              <a:gd name="connsiteX4" fmla="*/ 307965 w 732729"/>
              <a:gd name="connsiteY4" fmla="*/ 683419 h 683419"/>
              <a:gd name="connsiteX5" fmla="*/ 307965 w 732729"/>
              <a:gd name="connsiteY5" fmla="*/ 492919 h 683419"/>
              <a:gd name="connsiteX6" fmla="*/ 12908 w 732729"/>
              <a:gd name="connsiteY6" fmla="*/ 15053 h 683419"/>
              <a:gd name="connsiteX0" fmla="*/ 0 w 722362"/>
              <a:gd name="connsiteY0" fmla="*/ 1494 h 676874"/>
              <a:gd name="connsiteX1" fmla="*/ 722362 w 722362"/>
              <a:gd name="connsiteY1" fmla="*/ 0 h 676874"/>
              <a:gd name="connsiteX2" fmla="*/ 465238 w 722362"/>
              <a:gd name="connsiteY2" fmla="*/ 478754 h 676874"/>
              <a:gd name="connsiteX3" fmla="*/ 465238 w 722362"/>
              <a:gd name="connsiteY3" fmla="*/ 676874 h 676874"/>
              <a:gd name="connsiteX4" fmla="*/ 297598 w 722362"/>
              <a:gd name="connsiteY4" fmla="*/ 676874 h 676874"/>
              <a:gd name="connsiteX5" fmla="*/ 297598 w 722362"/>
              <a:gd name="connsiteY5" fmla="*/ 486374 h 676874"/>
              <a:gd name="connsiteX6" fmla="*/ 2541 w 722362"/>
              <a:gd name="connsiteY6" fmla="*/ 8508 h 676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2362" h="676874">
                <a:moveTo>
                  <a:pt x="0" y="1494"/>
                </a:moveTo>
                <a:lnTo>
                  <a:pt x="722362" y="0"/>
                </a:lnTo>
                <a:lnTo>
                  <a:pt x="465238" y="478754"/>
                </a:lnTo>
                <a:lnTo>
                  <a:pt x="465238" y="676874"/>
                </a:lnTo>
                <a:lnTo>
                  <a:pt x="297598" y="676874"/>
                </a:lnTo>
                <a:lnTo>
                  <a:pt x="297598" y="486374"/>
                </a:lnTo>
                <a:lnTo>
                  <a:pt x="2541" y="8508"/>
                </a:lnTo>
              </a:path>
            </a:pathLst>
          </a:custGeom>
          <a:solidFill>
            <a:schemeClr val="accent2"/>
          </a:solidFill>
          <a:ln>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Flowchart: Or 59"/>
          <p:cNvSpPr/>
          <p:nvPr/>
        </p:nvSpPr>
        <p:spPr>
          <a:xfrm>
            <a:off x="3391009" y="2906817"/>
            <a:ext cx="196344" cy="179514"/>
          </a:xfrm>
          <a:prstGeom prst="flowChartOr">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Flowchart: Summing Junction 60"/>
          <p:cNvSpPr/>
          <p:nvPr/>
        </p:nvSpPr>
        <p:spPr>
          <a:xfrm>
            <a:off x="5212893" y="5381432"/>
            <a:ext cx="196343" cy="185124"/>
          </a:xfrm>
          <a:prstGeom prst="flowChartSummingJunction">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lowchart: Or 61"/>
          <p:cNvSpPr/>
          <p:nvPr/>
        </p:nvSpPr>
        <p:spPr>
          <a:xfrm>
            <a:off x="5207283" y="5768509"/>
            <a:ext cx="196344" cy="179514"/>
          </a:xfrm>
          <a:prstGeom prst="flowChartOr">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p:cNvSpPr txBox="1"/>
          <p:nvPr/>
        </p:nvSpPr>
        <p:spPr>
          <a:xfrm>
            <a:off x="5485707" y="5346152"/>
            <a:ext cx="2508720" cy="246221"/>
          </a:xfrm>
          <a:prstGeom prst="rect">
            <a:avLst/>
          </a:prstGeom>
          <a:noFill/>
        </p:spPr>
        <p:txBody>
          <a:bodyPr wrap="square" rtlCol="0">
            <a:spAutoFit/>
          </a:bodyPr>
          <a:lstStyle/>
          <a:p>
            <a:r>
              <a:rPr lang="en-US" sz="1000" b="1" dirty="0" smtClean="0"/>
              <a:t>Span Pair Representation Generation</a:t>
            </a:r>
            <a:endParaRPr lang="en-US" sz="1000" b="1" dirty="0"/>
          </a:p>
        </p:txBody>
      </p:sp>
      <p:sp>
        <p:nvSpPr>
          <p:cNvPr id="64" name="TextBox 63"/>
          <p:cNvSpPr txBox="1"/>
          <p:nvPr/>
        </p:nvSpPr>
        <p:spPr>
          <a:xfrm>
            <a:off x="5492252" y="5750994"/>
            <a:ext cx="2508720" cy="246221"/>
          </a:xfrm>
          <a:prstGeom prst="rect">
            <a:avLst/>
          </a:prstGeom>
          <a:noFill/>
        </p:spPr>
        <p:txBody>
          <a:bodyPr wrap="square" rtlCol="0">
            <a:spAutoFit/>
          </a:bodyPr>
          <a:lstStyle/>
          <a:p>
            <a:r>
              <a:rPr lang="en-US" sz="1000" b="1" dirty="0" smtClean="0"/>
              <a:t>Span Representation Generation</a:t>
            </a:r>
            <a:endParaRPr lang="en-US" sz="1000" b="1" dirty="0"/>
          </a:p>
        </p:txBody>
      </p:sp>
      <p:sp>
        <p:nvSpPr>
          <p:cNvPr id="54" name="Rectangle 53"/>
          <p:cNvSpPr/>
          <p:nvPr/>
        </p:nvSpPr>
        <p:spPr>
          <a:xfrm>
            <a:off x="3802727" y="2791002"/>
            <a:ext cx="173529" cy="412383"/>
          </a:xfrm>
          <a:prstGeom prst="rect">
            <a:avLst/>
          </a:prstGeom>
          <a:solidFill>
            <a:schemeClr val="accent3">
              <a:lumMod val="40000"/>
              <a:lumOff val="6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smtClean="0">
                <a:solidFill>
                  <a:schemeClr val="tx1"/>
                </a:solidFill>
              </a:rPr>
              <a:t>BCH</a:t>
            </a:r>
          </a:p>
        </p:txBody>
      </p:sp>
      <p:sp>
        <p:nvSpPr>
          <p:cNvPr id="55" name="Freeform 54"/>
          <p:cNvSpPr/>
          <p:nvPr/>
        </p:nvSpPr>
        <p:spPr>
          <a:xfrm rot="16200000">
            <a:off x="4025788" y="2933726"/>
            <a:ext cx="322312" cy="137555"/>
          </a:xfrm>
          <a:custGeom>
            <a:avLst/>
            <a:gdLst>
              <a:gd name="connsiteX0" fmla="*/ 0 w 982980"/>
              <a:gd name="connsiteY0" fmla="*/ 0 h 678180"/>
              <a:gd name="connsiteX1" fmla="*/ 982980 w 982980"/>
              <a:gd name="connsiteY1" fmla="*/ 0 h 678180"/>
              <a:gd name="connsiteX2" fmla="*/ 601980 w 982980"/>
              <a:gd name="connsiteY2" fmla="*/ 480060 h 678180"/>
              <a:gd name="connsiteX3" fmla="*/ 601980 w 982980"/>
              <a:gd name="connsiteY3" fmla="*/ 678180 h 678180"/>
              <a:gd name="connsiteX4" fmla="*/ 434340 w 982980"/>
              <a:gd name="connsiteY4" fmla="*/ 678180 h 678180"/>
              <a:gd name="connsiteX5" fmla="*/ 434340 w 982980"/>
              <a:gd name="connsiteY5" fmla="*/ 487680 h 678180"/>
              <a:gd name="connsiteX6" fmla="*/ 83820 w 982980"/>
              <a:gd name="connsiteY6" fmla="*/ 0 h 678180"/>
              <a:gd name="connsiteX7" fmla="*/ 76200 w 982980"/>
              <a:gd name="connsiteY7" fmla="*/ 0 h 678180"/>
              <a:gd name="connsiteX0" fmla="*/ 0 w 982980"/>
              <a:gd name="connsiteY0" fmla="*/ 0 h 678180"/>
              <a:gd name="connsiteX1" fmla="*/ 982980 w 982980"/>
              <a:gd name="connsiteY1" fmla="*/ 0 h 678180"/>
              <a:gd name="connsiteX2" fmla="*/ 601980 w 982980"/>
              <a:gd name="connsiteY2" fmla="*/ 480060 h 678180"/>
              <a:gd name="connsiteX3" fmla="*/ 601980 w 982980"/>
              <a:gd name="connsiteY3" fmla="*/ 678180 h 678180"/>
              <a:gd name="connsiteX4" fmla="*/ 434340 w 982980"/>
              <a:gd name="connsiteY4" fmla="*/ 678180 h 678180"/>
              <a:gd name="connsiteX5" fmla="*/ 434340 w 982980"/>
              <a:gd name="connsiteY5" fmla="*/ 487680 h 678180"/>
              <a:gd name="connsiteX6" fmla="*/ 83820 w 982980"/>
              <a:gd name="connsiteY6" fmla="*/ 0 h 678180"/>
              <a:gd name="connsiteX7" fmla="*/ 76200 w 982980"/>
              <a:gd name="connsiteY7" fmla="*/ 0 h 678180"/>
              <a:gd name="connsiteX0" fmla="*/ 0 w 922704"/>
              <a:gd name="connsiteY0" fmla="*/ 0 h 678180"/>
              <a:gd name="connsiteX1" fmla="*/ 922704 w 922704"/>
              <a:gd name="connsiteY1" fmla="*/ 0 h 678180"/>
              <a:gd name="connsiteX2" fmla="*/ 541704 w 922704"/>
              <a:gd name="connsiteY2" fmla="*/ 480060 h 678180"/>
              <a:gd name="connsiteX3" fmla="*/ 541704 w 922704"/>
              <a:gd name="connsiteY3" fmla="*/ 678180 h 678180"/>
              <a:gd name="connsiteX4" fmla="*/ 374064 w 922704"/>
              <a:gd name="connsiteY4" fmla="*/ 678180 h 678180"/>
              <a:gd name="connsiteX5" fmla="*/ 374064 w 922704"/>
              <a:gd name="connsiteY5" fmla="*/ 487680 h 678180"/>
              <a:gd name="connsiteX6" fmla="*/ 23544 w 922704"/>
              <a:gd name="connsiteY6" fmla="*/ 0 h 678180"/>
              <a:gd name="connsiteX7" fmla="*/ 15924 w 922704"/>
              <a:gd name="connsiteY7" fmla="*/ 0 h 678180"/>
              <a:gd name="connsiteX0" fmla="*/ 136428 w 906780"/>
              <a:gd name="connsiteY0" fmla="*/ 68226 h 678180"/>
              <a:gd name="connsiteX1" fmla="*/ 906780 w 906780"/>
              <a:gd name="connsiteY1" fmla="*/ 0 h 678180"/>
              <a:gd name="connsiteX2" fmla="*/ 525780 w 906780"/>
              <a:gd name="connsiteY2" fmla="*/ 480060 h 678180"/>
              <a:gd name="connsiteX3" fmla="*/ 525780 w 906780"/>
              <a:gd name="connsiteY3" fmla="*/ 678180 h 678180"/>
              <a:gd name="connsiteX4" fmla="*/ 358140 w 906780"/>
              <a:gd name="connsiteY4" fmla="*/ 678180 h 678180"/>
              <a:gd name="connsiteX5" fmla="*/ 358140 w 906780"/>
              <a:gd name="connsiteY5" fmla="*/ 487680 h 678180"/>
              <a:gd name="connsiteX6" fmla="*/ 7620 w 906780"/>
              <a:gd name="connsiteY6" fmla="*/ 0 h 678180"/>
              <a:gd name="connsiteX7" fmla="*/ 0 w 906780"/>
              <a:gd name="connsiteY7" fmla="*/ 0 h 678180"/>
              <a:gd name="connsiteX0" fmla="*/ 12552 w 906780"/>
              <a:gd name="connsiteY0" fmla="*/ 0 h 679842"/>
              <a:gd name="connsiteX1" fmla="*/ 906780 w 906780"/>
              <a:gd name="connsiteY1" fmla="*/ 1662 h 679842"/>
              <a:gd name="connsiteX2" fmla="*/ 525780 w 906780"/>
              <a:gd name="connsiteY2" fmla="*/ 481722 h 679842"/>
              <a:gd name="connsiteX3" fmla="*/ 525780 w 906780"/>
              <a:gd name="connsiteY3" fmla="*/ 679842 h 679842"/>
              <a:gd name="connsiteX4" fmla="*/ 358140 w 906780"/>
              <a:gd name="connsiteY4" fmla="*/ 679842 h 679842"/>
              <a:gd name="connsiteX5" fmla="*/ 358140 w 906780"/>
              <a:gd name="connsiteY5" fmla="*/ 489342 h 679842"/>
              <a:gd name="connsiteX6" fmla="*/ 7620 w 906780"/>
              <a:gd name="connsiteY6" fmla="*/ 1662 h 679842"/>
              <a:gd name="connsiteX7" fmla="*/ 0 w 906780"/>
              <a:gd name="connsiteY7" fmla="*/ 1662 h 679842"/>
              <a:gd name="connsiteX0" fmla="*/ 12552 w 906780"/>
              <a:gd name="connsiteY0" fmla="*/ 0 h 679842"/>
              <a:gd name="connsiteX1" fmla="*/ 906780 w 906780"/>
              <a:gd name="connsiteY1" fmla="*/ 1662 h 679842"/>
              <a:gd name="connsiteX2" fmla="*/ 525780 w 906780"/>
              <a:gd name="connsiteY2" fmla="*/ 481722 h 679842"/>
              <a:gd name="connsiteX3" fmla="*/ 525780 w 906780"/>
              <a:gd name="connsiteY3" fmla="*/ 679842 h 679842"/>
              <a:gd name="connsiteX4" fmla="*/ 358140 w 906780"/>
              <a:gd name="connsiteY4" fmla="*/ 679842 h 679842"/>
              <a:gd name="connsiteX5" fmla="*/ 358140 w 906780"/>
              <a:gd name="connsiteY5" fmla="*/ 489342 h 679842"/>
              <a:gd name="connsiteX6" fmla="*/ 7620 w 906780"/>
              <a:gd name="connsiteY6" fmla="*/ 1662 h 679842"/>
              <a:gd name="connsiteX7" fmla="*/ 0 w 906780"/>
              <a:gd name="connsiteY7" fmla="*/ 1662 h 679842"/>
              <a:gd name="connsiteX0" fmla="*/ 12552 w 906780"/>
              <a:gd name="connsiteY0" fmla="*/ 0 h 679842"/>
              <a:gd name="connsiteX1" fmla="*/ 906780 w 906780"/>
              <a:gd name="connsiteY1" fmla="*/ 1662 h 679842"/>
              <a:gd name="connsiteX2" fmla="*/ 525780 w 906780"/>
              <a:gd name="connsiteY2" fmla="*/ 481722 h 679842"/>
              <a:gd name="connsiteX3" fmla="*/ 525780 w 906780"/>
              <a:gd name="connsiteY3" fmla="*/ 679842 h 679842"/>
              <a:gd name="connsiteX4" fmla="*/ 358140 w 906780"/>
              <a:gd name="connsiteY4" fmla="*/ 679842 h 679842"/>
              <a:gd name="connsiteX5" fmla="*/ 358140 w 906780"/>
              <a:gd name="connsiteY5" fmla="*/ 489342 h 679842"/>
              <a:gd name="connsiteX6" fmla="*/ 7620 w 906780"/>
              <a:gd name="connsiteY6" fmla="*/ 1662 h 679842"/>
              <a:gd name="connsiteX7" fmla="*/ 0 w 906780"/>
              <a:gd name="connsiteY7" fmla="*/ 1662 h 679842"/>
              <a:gd name="connsiteX0" fmla="*/ 12552 w 906780"/>
              <a:gd name="connsiteY0" fmla="*/ 0 h 679842"/>
              <a:gd name="connsiteX1" fmla="*/ 906780 w 906780"/>
              <a:gd name="connsiteY1" fmla="*/ 1662 h 679842"/>
              <a:gd name="connsiteX2" fmla="*/ 525780 w 906780"/>
              <a:gd name="connsiteY2" fmla="*/ 481722 h 679842"/>
              <a:gd name="connsiteX3" fmla="*/ 525780 w 906780"/>
              <a:gd name="connsiteY3" fmla="*/ 679842 h 679842"/>
              <a:gd name="connsiteX4" fmla="*/ 358140 w 906780"/>
              <a:gd name="connsiteY4" fmla="*/ 679842 h 679842"/>
              <a:gd name="connsiteX5" fmla="*/ 358140 w 906780"/>
              <a:gd name="connsiteY5" fmla="*/ 489342 h 679842"/>
              <a:gd name="connsiteX6" fmla="*/ 7620 w 906780"/>
              <a:gd name="connsiteY6" fmla="*/ 234820 h 679842"/>
              <a:gd name="connsiteX7" fmla="*/ 0 w 906780"/>
              <a:gd name="connsiteY7" fmla="*/ 1662 h 679842"/>
              <a:gd name="connsiteX0" fmla="*/ 12552 w 906780"/>
              <a:gd name="connsiteY0" fmla="*/ 0 h 679842"/>
              <a:gd name="connsiteX1" fmla="*/ 906780 w 906780"/>
              <a:gd name="connsiteY1" fmla="*/ 1662 h 679842"/>
              <a:gd name="connsiteX2" fmla="*/ 525780 w 906780"/>
              <a:gd name="connsiteY2" fmla="*/ 481722 h 679842"/>
              <a:gd name="connsiteX3" fmla="*/ 525780 w 906780"/>
              <a:gd name="connsiteY3" fmla="*/ 679842 h 679842"/>
              <a:gd name="connsiteX4" fmla="*/ 358140 w 906780"/>
              <a:gd name="connsiteY4" fmla="*/ 679842 h 679842"/>
              <a:gd name="connsiteX5" fmla="*/ 358140 w 906780"/>
              <a:gd name="connsiteY5" fmla="*/ 489342 h 679842"/>
              <a:gd name="connsiteX6" fmla="*/ 21858 w 906780"/>
              <a:gd name="connsiteY6" fmla="*/ 26818 h 679842"/>
              <a:gd name="connsiteX7" fmla="*/ 0 w 906780"/>
              <a:gd name="connsiteY7" fmla="*/ 1662 h 679842"/>
              <a:gd name="connsiteX0" fmla="*/ 228504 w 1122732"/>
              <a:gd name="connsiteY0" fmla="*/ 0 h 679842"/>
              <a:gd name="connsiteX1" fmla="*/ 1122732 w 1122732"/>
              <a:gd name="connsiteY1" fmla="*/ 1662 h 679842"/>
              <a:gd name="connsiteX2" fmla="*/ 741732 w 1122732"/>
              <a:gd name="connsiteY2" fmla="*/ 481722 h 679842"/>
              <a:gd name="connsiteX3" fmla="*/ 741732 w 1122732"/>
              <a:gd name="connsiteY3" fmla="*/ 679842 h 679842"/>
              <a:gd name="connsiteX4" fmla="*/ 574092 w 1122732"/>
              <a:gd name="connsiteY4" fmla="*/ 679842 h 679842"/>
              <a:gd name="connsiteX5" fmla="*/ 574092 w 1122732"/>
              <a:gd name="connsiteY5" fmla="*/ 489342 h 679842"/>
              <a:gd name="connsiteX6" fmla="*/ 237810 w 1122732"/>
              <a:gd name="connsiteY6" fmla="*/ 26818 h 679842"/>
              <a:gd name="connsiteX7" fmla="*/ 0 w 1122732"/>
              <a:gd name="connsiteY7" fmla="*/ 115926 h 679842"/>
              <a:gd name="connsiteX0" fmla="*/ 0 w 894228"/>
              <a:gd name="connsiteY0" fmla="*/ 0 h 679842"/>
              <a:gd name="connsiteX1" fmla="*/ 894228 w 894228"/>
              <a:gd name="connsiteY1" fmla="*/ 1662 h 679842"/>
              <a:gd name="connsiteX2" fmla="*/ 513228 w 894228"/>
              <a:gd name="connsiteY2" fmla="*/ 481722 h 679842"/>
              <a:gd name="connsiteX3" fmla="*/ 513228 w 894228"/>
              <a:gd name="connsiteY3" fmla="*/ 679842 h 679842"/>
              <a:gd name="connsiteX4" fmla="*/ 345588 w 894228"/>
              <a:gd name="connsiteY4" fmla="*/ 679842 h 679842"/>
              <a:gd name="connsiteX5" fmla="*/ 345588 w 894228"/>
              <a:gd name="connsiteY5" fmla="*/ 489342 h 679842"/>
              <a:gd name="connsiteX6" fmla="*/ 9306 w 894228"/>
              <a:gd name="connsiteY6" fmla="*/ 26818 h 679842"/>
              <a:gd name="connsiteX0" fmla="*/ 0 w 894228"/>
              <a:gd name="connsiteY0" fmla="*/ 0 h 679842"/>
              <a:gd name="connsiteX1" fmla="*/ 894228 w 894228"/>
              <a:gd name="connsiteY1" fmla="*/ 1662 h 679842"/>
              <a:gd name="connsiteX2" fmla="*/ 513228 w 894228"/>
              <a:gd name="connsiteY2" fmla="*/ 481722 h 679842"/>
              <a:gd name="connsiteX3" fmla="*/ 513228 w 894228"/>
              <a:gd name="connsiteY3" fmla="*/ 679842 h 679842"/>
              <a:gd name="connsiteX4" fmla="*/ 345588 w 894228"/>
              <a:gd name="connsiteY4" fmla="*/ 679842 h 679842"/>
              <a:gd name="connsiteX5" fmla="*/ 345588 w 894228"/>
              <a:gd name="connsiteY5" fmla="*/ 489342 h 679842"/>
              <a:gd name="connsiteX6" fmla="*/ 9306 w 894228"/>
              <a:gd name="connsiteY6" fmla="*/ 2968 h 679842"/>
              <a:gd name="connsiteX0" fmla="*/ 0 w 894228"/>
              <a:gd name="connsiteY0" fmla="*/ 0 h 679842"/>
              <a:gd name="connsiteX1" fmla="*/ 894228 w 894228"/>
              <a:gd name="connsiteY1" fmla="*/ 1662 h 679842"/>
              <a:gd name="connsiteX2" fmla="*/ 513228 w 894228"/>
              <a:gd name="connsiteY2" fmla="*/ 481722 h 679842"/>
              <a:gd name="connsiteX3" fmla="*/ 513228 w 894228"/>
              <a:gd name="connsiteY3" fmla="*/ 679842 h 679842"/>
              <a:gd name="connsiteX4" fmla="*/ 345588 w 894228"/>
              <a:gd name="connsiteY4" fmla="*/ 679842 h 679842"/>
              <a:gd name="connsiteX5" fmla="*/ 345588 w 894228"/>
              <a:gd name="connsiteY5" fmla="*/ 489342 h 679842"/>
              <a:gd name="connsiteX6" fmla="*/ 9306 w 894228"/>
              <a:gd name="connsiteY6" fmla="*/ 2968 h 679842"/>
              <a:gd name="connsiteX0" fmla="*/ 22494 w 916722"/>
              <a:gd name="connsiteY0" fmla="*/ 0 h 679842"/>
              <a:gd name="connsiteX1" fmla="*/ 916722 w 916722"/>
              <a:gd name="connsiteY1" fmla="*/ 1662 h 679842"/>
              <a:gd name="connsiteX2" fmla="*/ 535722 w 916722"/>
              <a:gd name="connsiteY2" fmla="*/ 481722 h 679842"/>
              <a:gd name="connsiteX3" fmla="*/ 535722 w 916722"/>
              <a:gd name="connsiteY3" fmla="*/ 679842 h 679842"/>
              <a:gd name="connsiteX4" fmla="*/ 368082 w 916722"/>
              <a:gd name="connsiteY4" fmla="*/ 679842 h 679842"/>
              <a:gd name="connsiteX5" fmla="*/ 368082 w 916722"/>
              <a:gd name="connsiteY5" fmla="*/ 489342 h 679842"/>
              <a:gd name="connsiteX6" fmla="*/ 0 w 916722"/>
              <a:gd name="connsiteY6" fmla="*/ 163270 h 679842"/>
              <a:gd name="connsiteX0" fmla="*/ 22494 w 916722"/>
              <a:gd name="connsiteY0" fmla="*/ 66564 h 678180"/>
              <a:gd name="connsiteX1" fmla="*/ 916722 w 916722"/>
              <a:gd name="connsiteY1" fmla="*/ 0 h 678180"/>
              <a:gd name="connsiteX2" fmla="*/ 535722 w 916722"/>
              <a:gd name="connsiteY2" fmla="*/ 480060 h 678180"/>
              <a:gd name="connsiteX3" fmla="*/ 535722 w 916722"/>
              <a:gd name="connsiteY3" fmla="*/ 678180 h 678180"/>
              <a:gd name="connsiteX4" fmla="*/ 368082 w 916722"/>
              <a:gd name="connsiteY4" fmla="*/ 678180 h 678180"/>
              <a:gd name="connsiteX5" fmla="*/ 368082 w 916722"/>
              <a:gd name="connsiteY5" fmla="*/ 487680 h 678180"/>
              <a:gd name="connsiteX6" fmla="*/ 0 w 916722"/>
              <a:gd name="connsiteY6" fmla="*/ 161608 h 678180"/>
              <a:gd name="connsiteX0" fmla="*/ 22494 w 916722"/>
              <a:gd name="connsiteY0" fmla="*/ 0 h 681504"/>
              <a:gd name="connsiteX1" fmla="*/ 916722 w 916722"/>
              <a:gd name="connsiteY1" fmla="*/ 3324 h 681504"/>
              <a:gd name="connsiteX2" fmla="*/ 535722 w 916722"/>
              <a:gd name="connsiteY2" fmla="*/ 483384 h 681504"/>
              <a:gd name="connsiteX3" fmla="*/ 535722 w 916722"/>
              <a:gd name="connsiteY3" fmla="*/ 681504 h 681504"/>
              <a:gd name="connsiteX4" fmla="*/ 368082 w 916722"/>
              <a:gd name="connsiteY4" fmla="*/ 681504 h 681504"/>
              <a:gd name="connsiteX5" fmla="*/ 368082 w 916722"/>
              <a:gd name="connsiteY5" fmla="*/ 491004 h 681504"/>
              <a:gd name="connsiteX6" fmla="*/ 0 w 916722"/>
              <a:gd name="connsiteY6" fmla="*/ 164932 h 681504"/>
              <a:gd name="connsiteX0" fmla="*/ 22494 w 916722"/>
              <a:gd name="connsiteY0" fmla="*/ 0 h 681504"/>
              <a:gd name="connsiteX1" fmla="*/ 916722 w 916722"/>
              <a:gd name="connsiteY1" fmla="*/ 3324 h 681504"/>
              <a:gd name="connsiteX2" fmla="*/ 535722 w 916722"/>
              <a:gd name="connsiteY2" fmla="*/ 483384 h 681504"/>
              <a:gd name="connsiteX3" fmla="*/ 535722 w 916722"/>
              <a:gd name="connsiteY3" fmla="*/ 681504 h 681504"/>
              <a:gd name="connsiteX4" fmla="*/ 368082 w 916722"/>
              <a:gd name="connsiteY4" fmla="*/ 681504 h 681504"/>
              <a:gd name="connsiteX5" fmla="*/ 368082 w 916722"/>
              <a:gd name="connsiteY5" fmla="*/ 491004 h 681504"/>
              <a:gd name="connsiteX6" fmla="*/ 0 w 916722"/>
              <a:gd name="connsiteY6" fmla="*/ 2968 h 681504"/>
              <a:gd name="connsiteX0" fmla="*/ 22494 w 916722"/>
              <a:gd name="connsiteY0" fmla="*/ 0 h 681504"/>
              <a:gd name="connsiteX1" fmla="*/ 916722 w 916722"/>
              <a:gd name="connsiteY1" fmla="*/ 3324 h 681504"/>
              <a:gd name="connsiteX2" fmla="*/ 535722 w 916722"/>
              <a:gd name="connsiteY2" fmla="*/ 483384 h 681504"/>
              <a:gd name="connsiteX3" fmla="*/ 535722 w 916722"/>
              <a:gd name="connsiteY3" fmla="*/ 681504 h 681504"/>
              <a:gd name="connsiteX4" fmla="*/ 368082 w 916722"/>
              <a:gd name="connsiteY4" fmla="*/ 681504 h 681504"/>
              <a:gd name="connsiteX5" fmla="*/ 368082 w 916722"/>
              <a:gd name="connsiteY5" fmla="*/ 491004 h 681504"/>
              <a:gd name="connsiteX6" fmla="*/ 0 w 916722"/>
              <a:gd name="connsiteY6" fmla="*/ 2968 h 681504"/>
              <a:gd name="connsiteX0" fmla="*/ 168655 w 1062883"/>
              <a:gd name="connsiteY0" fmla="*/ 4296 h 685800"/>
              <a:gd name="connsiteX1" fmla="*/ 0 w 1062883"/>
              <a:gd name="connsiteY1" fmla="*/ 0 h 685800"/>
              <a:gd name="connsiteX2" fmla="*/ 1062883 w 1062883"/>
              <a:gd name="connsiteY2" fmla="*/ 7620 h 685800"/>
              <a:gd name="connsiteX3" fmla="*/ 681883 w 1062883"/>
              <a:gd name="connsiteY3" fmla="*/ 487680 h 685800"/>
              <a:gd name="connsiteX4" fmla="*/ 681883 w 1062883"/>
              <a:gd name="connsiteY4" fmla="*/ 685800 h 685800"/>
              <a:gd name="connsiteX5" fmla="*/ 514243 w 1062883"/>
              <a:gd name="connsiteY5" fmla="*/ 685800 h 685800"/>
              <a:gd name="connsiteX6" fmla="*/ 514243 w 1062883"/>
              <a:gd name="connsiteY6" fmla="*/ 495300 h 685800"/>
              <a:gd name="connsiteX7" fmla="*/ 146161 w 1062883"/>
              <a:gd name="connsiteY7" fmla="*/ 7264 h 685800"/>
              <a:gd name="connsiteX0" fmla="*/ 168655 w 1062883"/>
              <a:gd name="connsiteY0" fmla="*/ 4296 h 685800"/>
              <a:gd name="connsiteX1" fmla="*/ 0 w 1062883"/>
              <a:gd name="connsiteY1" fmla="*/ 0 h 685800"/>
              <a:gd name="connsiteX2" fmla="*/ 107161 w 1062883"/>
              <a:gd name="connsiteY2" fmla="*/ 111883 h 685800"/>
              <a:gd name="connsiteX3" fmla="*/ 1062883 w 1062883"/>
              <a:gd name="connsiteY3" fmla="*/ 7620 h 685800"/>
              <a:gd name="connsiteX4" fmla="*/ 681883 w 1062883"/>
              <a:gd name="connsiteY4" fmla="*/ 487680 h 685800"/>
              <a:gd name="connsiteX5" fmla="*/ 681883 w 1062883"/>
              <a:gd name="connsiteY5" fmla="*/ 685800 h 685800"/>
              <a:gd name="connsiteX6" fmla="*/ 514243 w 1062883"/>
              <a:gd name="connsiteY6" fmla="*/ 685800 h 685800"/>
              <a:gd name="connsiteX7" fmla="*/ 514243 w 1062883"/>
              <a:gd name="connsiteY7" fmla="*/ 495300 h 685800"/>
              <a:gd name="connsiteX8" fmla="*/ 146161 w 1062883"/>
              <a:gd name="connsiteY8" fmla="*/ 7264 h 685800"/>
              <a:gd name="connsiteX0" fmla="*/ 168655 w 1062883"/>
              <a:gd name="connsiteY0" fmla="*/ 146453 h 827957"/>
              <a:gd name="connsiteX1" fmla="*/ 0 w 1062883"/>
              <a:gd name="connsiteY1" fmla="*/ 142157 h 827957"/>
              <a:gd name="connsiteX2" fmla="*/ 213475 w 1062883"/>
              <a:gd name="connsiteY2" fmla="*/ 0 h 827957"/>
              <a:gd name="connsiteX3" fmla="*/ 1062883 w 1062883"/>
              <a:gd name="connsiteY3" fmla="*/ 149777 h 827957"/>
              <a:gd name="connsiteX4" fmla="*/ 681883 w 1062883"/>
              <a:gd name="connsiteY4" fmla="*/ 629837 h 827957"/>
              <a:gd name="connsiteX5" fmla="*/ 681883 w 1062883"/>
              <a:gd name="connsiteY5" fmla="*/ 827957 h 827957"/>
              <a:gd name="connsiteX6" fmla="*/ 514243 w 1062883"/>
              <a:gd name="connsiteY6" fmla="*/ 827957 h 827957"/>
              <a:gd name="connsiteX7" fmla="*/ 514243 w 1062883"/>
              <a:gd name="connsiteY7" fmla="*/ 637457 h 827957"/>
              <a:gd name="connsiteX8" fmla="*/ 146161 w 1062883"/>
              <a:gd name="connsiteY8" fmla="*/ 149421 h 827957"/>
              <a:gd name="connsiteX0" fmla="*/ 44779 w 1062883"/>
              <a:gd name="connsiteY0" fmla="*/ 260717 h 827957"/>
              <a:gd name="connsiteX1" fmla="*/ 0 w 1062883"/>
              <a:gd name="connsiteY1" fmla="*/ 142157 h 827957"/>
              <a:gd name="connsiteX2" fmla="*/ 213475 w 1062883"/>
              <a:gd name="connsiteY2" fmla="*/ 0 h 827957"/>
              <a:gd name="connsiteX3" fmla="*/ 1062883 w 1062883"/>
              <a:gd name="connsiteY3" fmla="*/ 149777 h 827957"/>
              <a:gd name="connsiteX4" fmla="*/ 681883 w 1062883"/>
              <a:gd name="connsiteY4" fmla="*/ 629837 h 827957"/>
              <a:gd name="connsiteX5" fmla="*/ 681883 w 1062883"/>
              <a:gd name="connsiteY5" fmla="*/ 827957 h 827957"/>
              <a:gd name="connsiteX6" fmla="*/ 514243 w 1062883"/>
              <a:gd name="connsiteY6" fmla="*/ 827957 h 827957"/>
              <a:gd name="connsiteX7" fmla="*/ 514243 w 1062883"/>
              <a:gd name="connsiteY7" fmla="*/ 637457 h 827957"/>
              <a:gd name="connsiteX8" fmla="*/ 146161 w 1062883"/>
              <a:gd name="connsiteY8" fmla="*/ 149421 h 827957"/>
              <a:gd name="connsiteX0" fmla="*/ 0 w 1062883"/>
              <a:gd name="connsiteY0" fmla="*/ 142157 h 827957"/>
              <a:gd name="connsiteX1" fmla="*/ 213475 w 1062883"/>
              <a:gd name="connsiteY1" fmla="*/ 0 h 827957"/>
              <a:gd name="connsiteX2" fmla="*/ 1062883 w 1062883"/>
              <a:gd name="connsiteY2" fmla="*/ 149777 h 827957"/>
              <a:gd name="connsiteX3" fmla="*/ 681883 w 1062883"/>
              <a:gd name="connsiteY3" fmla="*/ 629837 h 827957"/>
              <a:gd name="connsiteX4" fmla="*/ 681883 w 1062883"/>
              <a:gd name="connsiteY4" fmla="*/ 827957 h 827957"/>
              <a:gd name="connsiteX5" fmla="*/ 514243 w 1062883"/>
              <a:gd name="connsiteY5" fmla="*/ 827957 h 827957"/>
              <a:gd name="connsiteX6" fmla="*/ 514243 w 1062883"/>
              <a:gd name="connsiteY6" fmla="*/ 637457 h 827957"/>
              <a:gd name="connsiteX7" fmla="*/ 146161 w 1062883"/>
              <a:gd name="connsiteY7" fmla="*/ 149421 h 827957"/>
              <a:gd name="connsiteX0" fmla="*/ 67314 w 916722"/>
              <a:gd name="connsiteY0" fmla="*/ 0 h 827957"/>
              <a:gd name="connsiteX1" fmla="*/ 916722 w 916722"/>
              <a:gd name="connsiteY1" fmla="*/ 149777 h 827957"/>
              <a:gd name="connsiteX2" fmla="*/ 535722 w 916722"/>
              <a:gd name="connsiteY2" fmla="*/ 629837 h 827957"/>
              <a:gd name="connsiteX3" fmla="*/ 535722 w 916722"/>
              <a:gd name="connsiteY3" fmla="*/ 827957 h 827957"/>
              <a:gd name="connsiteX4" fmla="*/ 368082 w 916722"/>
              <a:gd name="connsiteY4" fmla="*/ 827957 h 827957"/>
              <a:gd name="connsiteX5" fmla="*/ 368082 w 916722"/>
              <a:gd name="connsiteY5" fmla="*/ 637457 h 827957"/>
              <a:gd name="connsiteX6" fmla="*/ 0 w 916722"/>
              <a:gd name="connsiteY6" fmla="*/ 149421 h 827957"/>
              <a:gd name="connsiteX0" fmla="*/ 0 w 927246"/>
              <a:gd name="connsiteY0" fmla="*/ 10881 h 678536"/>
              <a:gd name="connsiteX1" fmla="*/ 927246 w 927246"/>
              <a:gd name="connsiteY1" fmla="*/ 356 h 678536"/>
              <a:gd name="connsiteX2" fmla="*/ 546246 w 927246"/>
              <a:gd name="connsiteY2" fmla="*/ 480416 h 678536"/>
              <a:gd name="connsiteX3" fmla="*/ 546246 w 927246"/>
              <a:gd name="connsiteY3" fmla="*/ 678536 h 678536"/>
              <a:gd name="connsiteX4" fmla="*/ 378606 w 927246"/>
              <a:gd name="connsiteY4" fmla="*/ 678536 h 678536"/>
              <a:gd name="connsiteX5" fmla="*/ 378606 w 927246"/>
              <a:gd name="connsiteY5" fmla="*/ 488036 h 678536"/>
              <a:gd name="connsiteX6" fmla="*/ 10524 w 927246"/>
              <a:gd name="connsiteY6" fmla="*/ 0 h 678536"/>
              <a:gd name="connsiteX0" fmla="*/ 0 w 927246"/>
              <a:gd name="connsiteY0" fmla="*/ 10881 h 678536"/>
              <a:gd name="connsiteX1" fmla="*/ 927246 w 927246"/>
              <a:gd name="connsiteY1" fmla="*/ 22544 h 678536"/>
              <a:gd name="connsiteX2" fmla="*/ 546246 w 927246"/>
              <a:gd name="connsiteY2" fmla="*/ 480416 h 678536"/>
              <a:gd name="connsiteX3" fmla="*/ 546246 w 927246"/>
              <a:gd name="connsiteY3" fmla="*/ 678536 h 678536"/>
              <a:gd name="connsiteX4" fmla="*/ 378606 w 927246"/>
              <a:gd name="connsiteY4" fmla="*/ 678536 h 678536"/>
              <a:gd name="connsiteX5" fmla="*/ 378606 w 927246"/>
              <a:gd name="connsiteY5" fmla="*/ 488036 h 678536"/>
              <a:gd name="connsiteX6" fmla="*/ 10524 w 927246"/>
              <a:gd name="connsiteY6" fmla="*/ 0 h 678536"/>
              <a:gd name="connsiteX0" fmla="*/ 0 w 927246"/>
              <a:gd name="connsiteY0" fmla="*/ 242377 h 910032"/>
              <a:gd name="connsiteX1" fmla="*/ 927246 w 927246"/>
              <a:gd name="connsiteY1" fmla="*/ 0 h 910032"/>
              <a:gd name="connsiteX2" fmla="*/ 546246 w 927246"/>
              <a:gd name="connsiteY2" fmla="*/ 711912 h 910032"/>
              <a:gd name="connsiteX3" fmla="*/ 546246 w 927246"/>
              <a:gd name="connsiteY3" fmla="*/ 910032 h 910032"/>
              <a:gd name="connsiteX4" fmla="*/ 378606 w 927246"/>
              <a:gd name="connsiteY4" fmla="*/ 910032 h 910032"/>
              <a:gd name="connsiteX5" fmla="*/ 378606 w 927246"/>
              <a:gd name="connsiteY5" fmla="*/ 719532 h 910032"/>
              <a:gd name="connsiteX6" fmla="*/ 10524 w 927246"/>
              <a:gd name="connsiteY6" fmla="*/ 231496 h 910032"/>
              <a:gd name="connsiteX0" fmla="*/ 0 w 803370"/>
              <a:gd name="connsiteY0" fmla="*/ 10881 h 678536"/>
              <a:gd name="connsiteX1" fmla="*/ 803370 w 803370"/>
              <a:gd name="connsiteY1" fmla="*/ 1662 h 678536"/>
              <a:gd name="connsiteX2" fmla="*/ 546246 w 803370"/>
              <a:gd name="connsiteY2" fmla="*/ 480416 h 678536"/>
              <a:gd name="connsiteX3" fmla="*/ 546246 w 803370"/>
              <a:gd name="connsiteY3" fmla="*/ 678536 h 678536"/>
              <a:gd name="connsiteX4" fmla="*/ 378606 w 803370"/>
              <a:gd name="connsiteY4" fmla="*/ 678536 h 678536"/>
              <a:gd name="connsiteX5" fmla="*/ 378606 w 803370"/>
              <a:gd name="connsiteY5" fmla="*/ 488036 h 678536"/>
              <a:gd name="connsiteX6" fmla="*/ 10524 w 803370"/>
              <a:gd name="connsiteY6" fmla="*/ 0 h 678536"/>
              <a:gd name="connsiteX0" fmla="*/ 95790 w 792846"/>
              <a:gd name="connsiteY0" fmla="*/ 10881 h 678536"/>
              <a:gd name="connsiteX1" fmla="*/ 792846 w 792846"/>
              <a:gd name="connsiteY1" fmla="*/ 1662 h 678536"/>
              <a:gd name="connsiteX2" fmla="*/ 535722 w 792846"/>
              <a:gd name="connsiteY2" fmla="*/ 480416 h 678536"/>
              <a:gd name="connsiteX3" fmla="*/ 535722 w 792846"/>
              <a:gd name="connsiteY3" fmla="*/ 678536 h 678536"/>
              <a:gd name="connsiteX4" fmla="*/ 368082 w 792846"/>
              <a:gd name="connsiteY4" fmla="*/ 678536 h 678536"/>
              <a:gd name="connsiteX5" fmla="*/ 368082 w 792846"/>
              <a:gd name="connsiteY5" fmla="*/ 488036 h 678536"/>
              <a:gd name="connsiteX6" fmla="*/ 0 w 792846"/>
              <a:gd name="connsiteY6" fmla="*/ 0 h 678536"/>
              <a:gd name="connsiteX0" fmla="*/ 248142 w 792846"/>
              <a:gd name="connsiteY0" fmla="*/ 0 h 875657"/>
              <a:gd name="connsiteX1" fmla="*/ 792846 w 792846"/>
              <a:gd name="connsiteY1" fmla="*/ 198783 h 875657"/>
              <a:gd name="connsiteX2" fmla="*/ 535722 w 792846"/>
              <a:gd name="connsiteY2" fmla="*/ 677537 h 875657"/>
              <a:gd name="connsiteX3" fmla="*/ 535722 w 792846"/>
              <a:gd name="connsiteY3" fmla="*/ 875657 h 875657"/>
              <a:gd name="connsiteX4" fmla="*/ 368082 w 792846"/>
              <a:gd name="connsiteY4" fmla="*/ 875657 h 875657"/>
              <a:gd name="connsiteX5" fmla="*/ 368082 w 792846"/>
              <a:gd name="connsiteY5" fmla="*/ 685157 h 875657"/>
              <a:gd name="connsiteX6" fmla="*/ 0 w 792846"/>
              <a:gd name="connsiteY6" fmla="*/ 197121 h 875657"/>
              <a:gd name="connsiteX0" fmla="*/ 78228 w 792846"/>
              <a:gd name="connsiteY0" fmla="*/ 9219 h 678536"/>
              <a:gd name="connsiteX1" fmla="*/ 792846 w 792846"/>
              <a:gd name="connsiteY1" fmla="*/ 1662 h 678536"/>
              <a:gd name="connsiteX2" fmla="*/ 535722 w 792846"/>
              <a:gd name="connsiteY2" fmla="*/ 480416 h 678536"/>
              <a:gd name="connsiteX3" fmla="*/ 535722 w 792846"/>
              <a:gd name="connsiteY3" fmla="*/ 678536 h 678536"/>
              <a:gd name="connsiteX4" fmla="*/ 368082 w 792846"/>
              <a:gd name="connsiteY4" fmla="*/ 678536 h 678536"/>
              <a:gd name="connsiteX5" fmla="*/ 368082 w 792846"/>
              <a:gd name="connsiteY5" fmla="*/ 488036 h 678536"/>
              <a:gd name="connsiteX6" fmla="*/ 0 w 792846"/>
              <a:gd name="connsiteY6" fmla="*/ 0 h 678536"/>
              <a:gd name="connsiteX0" fmla="*/ 17952 w 732570"/>
              <a:gd name="connsiteY0" fmla="*/ 9219 h 678536"/>
              <a:gd name="connsiteX1" fmla="*/ 732570 w 732570"/>
              <a:gd name="connsiteY1" fmla="*/ 1662 h 678536"/>
              <a:gd name="connsiteX2" fmla="*/ 475446 w 732570"/>
              <a:gd name="connsiteY2" fmla="*/ 480416 h 678536"/>
              <a:gd name="connsiteX3" fmla="*/ 475446 w 732570"/>
              <a:gd name="connsiteY3" fmla="*/ 678536 h 678536"/>
              <a:gd name="connsiteX4" fmla="*/ 307806 w 732570"/>
              <a:gd name="connsiteY4" fmla="*/ 678536 h 678536"/>
              <a:gd name="connsiteX5" fmla="*/ 307806 w 732570"/>
              <a:gd name="connsiteY5" fmla="*/ 488036 h 678536"/>
              <a:gd name="connsiteX6" fmla="*/ 0 w 732570"/>
              <a:gd name="connsiteY6" fmla="*/ 0 h 678536"/>
              <a:gd name="connsiteX0" fmla="*/ 17952 w 732570"/>
              <a:gd name="connsiteY0" fmla="*/ 123759 h 793076"/>
              <a:gd name="connsiteX1" fmla="*/ 64135 w 732570"/>
              <a:gd name="connsiteY1" fmla="*/ 0 h 793076"/>
              <a:gd name="connsiteX2" fmla="*/ 732570 w 732570"/>
              <a:gd name="connsiteY2" fmla="*/ 116202 h 793076"/>
              <a:gd name="connsiteX3" fmla="*/ 475446 w 732570"/>
              <a:gd name="connsiteY3" fmla="*/ 594956 h 793076"/>
              <a:gd name="connsiteX4" fmla="*/ 475446 w 732570"/>
              <a:gd name="connsiteY4" fmla="*/ 793076 h 793076"/>
              <a:gd name="connsiteX5" fmla="*/ 307806 w 732570"/>
              <a:gd name="connsiteY5" fmla="*/ 793076 h 793076"/>
              <a:gd name="connsiteX6" fmla="*/ 307806 w 732570"/>
              <a:gd name="connsiteY6" fmla="*/ 602576 h 793076"/>
              <a:gd name="connsiteX7" fmla="*/ 0 w 732570"/>
              <a:gd name="connsiteY7" fmla="*/ 114540 h 793076"/>
              <a:gd name="connsiteX0" fmla="*/ 64135 w 732570"/>
              <a:gd name="connsiteY0" fmla="*/ 0 h 793076"/>
              <a:gd name="connsiteX1" fmla="*/ 732570 w 732570"/>
              <a:gd name="connsiteY1" fmla="*/ 116202 h 793076"/>
              <a:gd name="connsiteX2" fmla="*/ 475446 w 732570"/>
              <a:gd name="connsiteY2" fmla="*/ 594956 h 793076"/>
              <a:gd name="connsiteX3" fmla="*/ 475446 w 732570"/>
              <a:gd name="connsiteY3" fmla="*/ 793076 h 793076"/>
              <a:gd name="connsiteX4" fmla="*/ 307806 w 732570"/>
              <a:gd name="connsiteY4" fmla="*/ 793076 h 793076"/>
              <a:gd name="connsiteX5" fmla="*/ 307806 w 732570"/>
              <a:gd name="connsiteY5" fmla="*/ 602576 h 793076"/>
              <a:gd name="connsiteX6" fmla="*/ 0 w 732570"/>
              <a:gd name="connsiteY6" fmla="*/ 114540 h 793076"/>
              <a:gd name="connsiteX0" fmla="*/ 0 w 732729"/>
              <a:gd name="connsiteY0" fmla="*/ 0 h 683419"/>
              <a:gd name="connsiteX1" fmla="*/ 732729 w 732729"/>
              <a:gd name="connsiteY1" fmla="*/ 6545 h 683419"/>
              <a:gd name="connsiteX2" fmla="*/ 475605 w 732729"/>
              <a:gd name="connsiteY2" fmla="*/ 485299 h 683419"/>
              <a:gd name="connsiteX3" fmla="*/ 475605 w 732729"/>
              <a:gd name="connsiteY3" fmla="*/ 683419 h 683419"/>
              <a:gd name="connsiteX4" fmla="*/ 307965 w 732729"/>
              <a:gd name="connsiteY4" fmla="*/ 683419 h 683419"/>
              <a:gd name="connsiteX5" fmla="*/ 307965 w 732729"/>
              <a:gd name="connsiteY5" fmla="*/ 492919 h 683419"/>
              <a:gd name="connsiteX6" fmla="*/ 159 w 732729"/>
              <a:gd name="connsiteY6" fmla="*/ 4883 h 683419"/>
              <a:gd name="connsiteX0" fmla="*/ 0 w 732729"/>
              <a:gd name="connsiteY0" fmla="*/ 0 h 683419"/>
              <a:gd name="connsiteX1" fmla="*/ 732729 w 732729"/>
              <a:gd name="connsiteY1" fmla="*/ 6545 h 683419"/>
              <a:gd name="connsiteX2" fmla="*/ 475605 w 732729"/>
              <a:gd name="connsiteY2" fmla="*/ 485299 h 683419"/>
              <a:gd name="connsiteX3" fmla="*/ 475605 w 732729"/>
              <a:gd name="connsiteY3" fmla="*/ 683419 h 683419"/>
              <a:gd name="connsiteX4" fmla="*/ 307965 w 732729"/>
              <a:gd name="connsiteY4" fmla="*/ 683419 h 683419"/>
              <a:gd name="connsiteX5" fmla="*/ 307965 w 732729"/>
              <a:gd name="connsiteY5" fmla="*/ 492919 h 683419"/>
              <a:gd name="connsiteX6" fmla="*/ 12908 w 732729"/>
              <a:gd name="connsiteY6" fmla="*/ 15053 h 683419"/>
              <a:gd name="connsiteX0" fmla="*/ 0 w 722362"/>
              <a:gd name="connsiteY0" fmla="*/ 1494 h 676874"/>
              <a:gd name="connsiteX1" fmla="*/ 722362 w 722362"/>
              <a:gd name="connsiteY1" fmla="*/ 0 h 676874"/>
              <a:gd name="connsiteX2" fmla="*/ 465238 w 722362"/>
              <a:gd name="connsiteY2" fmla="*/ 478754 h 676874"/>
              <a:gd name="connsiteX3" fmla="*/ 465238 w 722362"/>
              <a:gd name="connsiteY3" fmla="*/ 676874 h 676874"/>
              <a:gd name="connsiteX4" fmla="*/ 297598 w 722362"/>
              <a:gd name="connsiteY4" fmla="*/ 676874 h 676874"/>
              <a:gd name="connsiteX5" fmla="*/ 297598 w 722362"/>
              <a:gd name="connsiteY5" fmla="*/ 486374 h 676874"/>
              <a:gd name="connsiteX6" fmla="*/ 2541 w 722362"/>
              <a:gd name="connsiteY6" fmla="*/ 8508 h 676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2362" h="676874">
                <a:moveTo>
                  <a:pt x="0" y="1494"/>
                </a:moveTo>
                <a:lnTo>
                  <a:pt x="722362" y="0"/>
                </a:lnTo>
                <a:lnTo>
                  <a:pt x="465238" y="478754"/>
                </a:lnTo>
                <a:lnTo>
                  <a:pt x="465238" y="676874"/>
                </a:lnTo>
                <a:lnTo>
                  <a:pt x="297598" y="676874"/>
                </a:lnTo>
                <a:lnTo>
                  <a:pt x="297598" y="486374"/>
                </a:lnTo>
                <a:lnTo>
                  <a:pt x="2541" y="8508"/>
                </a:lnTo>
              </a:path>
            </a:pathLst>
          </a:custGeom>
          <a:solidFill>
            <a:schemeClr val="accent2"/>
          </a:solidFill>
          <a:ln>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7" name="TextBox 66"/>
          <p:cNvSpPr txBox="1"/>
          <p:nvPr/>
        </p:nvSpPr>
        <p:spPr>
          <a:xfrm>
            <a:off x="2899876" y="5115984"/>
            <a:ext cx="1083043" cy="400110"/>
          </a:xfrm>
          <a:prstGeom prst="rect">
            <a:avLst/>
          </a:prstGeom>
          <a:noFill/>
        </p:spPr>
        <p:txBody>
          <a:bodyPr wrap="square" rtlCol="0">
            <a:spAutoFit/>
          </a:bodyPr>
          <a:lstStyle/>
          <a:p>
            <a:r>
              <a:rPr lang="en-US" sz="1000" b="1" dirty="0" smtClean="0"/>
              <a:t>Score Based Span/</a:t>
            </a:r>
            <a:r>
              <a:rPr lang="en-US" sz="1000" b="1" dirty="0" err="1" smtClean="0"/>
              <a:t>Rel</a:t>
            </a:r>
            <a:r>
              <a:rPr lang="en-US" sz="1000" b="1" dirty="0" smtClean="0"/>
              <a:t> Filter</a:t>
            </a:r>
            <a:endParaRPr lang="en-US" sz="1000" b="1" dirty="0"/>
          </a:p>
        </p:txBody>
      </p:sp>
      <p:cxnSp>
        <p:nvCxnSpPr>
          <p:cNvPr id="48" name="Straight Arrow Connector 174"/>
          <p:cNvCxnSpPr>
            <a:stCxn id="70" idx="0"/>
            <a:endCxn id="50" idx="1"/>
          </p:cNvCxnSpPr>
          <p:nvPr/>
        </p:nvCxnSpPr>
        <p:spPr>
          <a:xfrm rot="5400000" flipH="1" flipV="1">
            <a:off x="4730788" y="175177"/>
            <a:ext cx="419047" cy="4805568"/>
          </a:xfrm>
          <a:prstGeom prst="bentConnector2">
            <a:avLst/>
          </a:prstGeom>
          <a:ln w="1905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0" name="Rectangle 49"/>
          <p:cNvSpPr/>
          <p:nvPr/>
        </p:nvSpPr>
        <p:spPr>
          <a:xfrm>
            <a:off x="7343095" y="2162245"/>
            <a:ext cx="173529" cy="412383"/>
          </a:xfrm>
          <a:prstGeom prst="rect">
            <a:avLst/>
          </a:prstGeom>
          <a:solidFill>
            <a:schemeClr val="accent3">
              <a:lumMod val="40000"/>
              <a:lumOff val="6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smtClean="0">
                <a:solidFill>
                  <a:schemeClr val="tx1"/>
                </a:solidFill>
              </a:rPr>
              <a:t>RCH</a:t>
            </a:r>
          </a:p>
        </p:txBody>
      </p:sp>
      <p:sp>
        <p:nvSpPr>
          <p:cNvPr id="52" name="Rectangle 51"/>
          <p:cNvSpPr/>
          <p:nvPr/>
        </p:nvSpPr>
        <p:spPr>
          <a:xfrm>
            <a:off x="7343095" y="2796511"/>
            <a:ext cx="173529" cy="412383"/>
          </a:xfrm>
          <a:prstGeom prst="rect">
            <a:avLst/>
          </a:prstGeom>
          <a:solidFill>
            <a:schemeClr val="accent3">
              <a:lumMod val="40000"/>
              <a:lumOff val="6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smtClean="0">
                <a:solidFill>
                  <a:schemeClr val="tx1"/>
                </a:solidFill>
              </a:rPr>
              <a:t>SCH</a:t>
            </a:r>
          </a:p>
        </p:txBody>
      </p:sp>
      <p:sp>
        <p:nvSpPr>
          <p:cNvPr id="53" name="Rectangle 52"/>
          <p:cNvSpPr/>
          <p:nvPr/>
        </p:nvSpPr>
        <p:spPr>
          <a:xfrm>
            <a:off x="4979588" y="2164828"/>
            <a:ext cx="173529" cy="412383"/>
          </a:xfrm>
          <a:prstGeom prst="rect">
            <a:avLst/>
          </a:prstGeom>
          <a:solidFill>
            <a:schemeClr val="accent3">
              <a:lumMod val="40000"/>
              <a:lumOff val="6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smtClean="0">
                <a:solidFill>
                  <a:schemeClr val="tx1"/>
                </a:solidFill>
              </a:rPr>
              <a:t>BCH</a:t>
            </a:r>
          </a:p>
        </p:txBody>
      </p:sp>
      <p:sp>
        <p:nvSpPr>
          <p:cNvPr id="57" name="TextBox 56"/>
          <p:cNvSpPr txBox="1"/>
          <p:nvPr/>
        </p:nvSpPr>
        <p:spPr>
          <a:xfrm>
            <a:off x="7655489" y="2144307"/>
            <a:ext cx="1117838" cy="461665"/>
          </a:xfrm>
          <a:prstGeom prst="rect">
            <a:avLst/>
          </a:prstGeom>
          <a:noFill/>
        </p:spPr>
        <p:txBody>
          <a:bodyPr wrap="square" rtlCol="0">
            <a:spAutoFit/>
          </a:bodyPr>
          <a:lstStyle/>
          <a:p>
            <a:r>
              <a:rPr lang="en-US" sz="1200" b="1" dirty="0" err="1" smtClean="0"/>
              <a:t>Rel</a:t>
            </a:r>
            <a:r>
              <a:rPr lang="en-US" sz="1200" b="1" dirty="0" smtClean="0"/>
              <a:t> Classifications</a:t>
            </a:r>
            <a:endParaRPr lang="en-US" sz="1200" b="1" dirty="0"/>
          </a:p>
        </p:txBody>
      </p:sp>
      <p:sp>
        <p:nvSpPr>
          <p:cNvPr id="58" name="TextBox 57"/>
          <p:cNvSpPr txBox="1"/>
          <p:nvPr/>
        </p:nvSpPr>
        <p:spPr>
          <a:xfrm>
            <a:off x="7678143" y="2800451"/>
            <a:ext cx="1117838" cy="461665"/>
          </a:xfrm>
          <a:prstGeom prst="rect">
            <a:avLst/>
          </a:prstGeom>
          <a:noFill/>
        </p:spPr>
        <p:txBody>
          <a:bodyPr wrap="square" rtlCol="0">
            <a:spAutoFit/>
          </a:bodyPr>
          <a:lstStyle/>
          <a:p>
            <a:r>
              <a:rPr lang="en-US" sz="1200" b="1" dirty="0" smtClean="0"/>
              <a:t>Span Classifications</a:t>
            </a:r>
            <a:endParaRPr lang="en-US" sz="1200" b="1" dirty="0"/>
          </a:p>
        </p:txBody>
      </p:sp>
      <p:sp>
        <p:nvSpPr>
          <p:cNvPr id="66" name="Freeform 65"/>
          <p:cNvSpPr/>
          <p:nvPr/>
        </p:nvSpPr>
        <p:spPr>
          <a:xfrm rot="16200000">
            <a:off x="5225908" y="2307552"/>
            <a:ext cx="322312" cy="137555"/>
          </a:xfrm>
          <a:custGeom>
            <a:avLst/>
            <a:gdLst>
              <a:gd name="connsiteX0" fmla="*/ 0 w 982980"/>
              <a:gd name="connsiteY0" fmla="*/ 0 h 678180"/>
              <a:gd name="connsiteX1" fmla="*/ 982980 w 982980"/>
              <a:gd name="connsiteY1" fmla="*/ 0 h 678180"/>
              <a:gd name="connsiteX2" fmla="*/ 601980 w 982980"/>
              <a:gd name="connsiteY2" fmla="*/ 480060 h 678180"/>
              <a:gd name="connsiteX3" fmla="*/ 601980 w 982980"/>
              <a:gd name="connsiteY3" fmla="*/ 678180 h 678180"/>
              <a:gd name="connsiteX4" fmla="*/ 434340 w 982980"/>
              <a:gd name="connsiteY4" fmla="*/ 678180 h 678180"/>
              <a:gd name="connsiteX5" fmla="*/ 434340 w 982980"/>
              <a:gd name="connsiteY5" fmla="*/ 487680 h 678180"/>
              <a:gd name="connsiteX6" fmla="*/ 83820 w 982980"/>
              <a:gd name="connsiteY6" fmla="*/ 0 h 678180"/>
              <a:gd name="connsiteX7" fmla="*/ 76200 w 982980"/>
              <a:gd name="connsiteY7" fmla="*/ 0 h 678180"/>
              <a:gd name="connsiteX0" fmla="*/ 0 w 982980"/>
              <a:gd name="connsiteY0" fmla="*/ 0 h 678180"/>
              <a:gd name="connsiteX1" fmla="*/ 982980 w 982980"/>
              <a:gd name="connsiteY1" fmla="*/ 0 h 678180"/>
              <a:gd name="connsiteX2" fmla="*/ 601980 w 982980"/>
              <a:gd name="connsiteY2" fmla="*/ 480060 h 678180"/>
              <a:gd name="connsiteX3" fmla="*/ 601980 w 982980"/>
              <a:gd name="connsiteY3" fmla="*/ 678180 h 678180"/>
              <a:gd name="connsiteX4" fmla="*/ 434340 w 982980"/>
              <a:gd name="connsiteY4" fmla="*/ 678180 h 678180"/>
              <a:gd name="connsiteX5" fmla="*/ 434340 w 982980"/>
              <a:gd name="connsiteY5" fmla="*/ 487680 h 678180"/>
              <a:gd name="connsiteX6" fmla="*/ 83820 w 982980"/>
              <a:gd name="connsiteY6" fmla="*/ 0 h 678180"/>
              <a:gd name="connsiteX7" fmla="*/ 76200 w 982980"/>
              <a:gd name="connsiteY7" fmla="*/ 0 h 678180"/>
              <a:gd name="connsiteX0" fmla="*/ 0 w 922704"/>
              <a:gd name="connsiteY0" fmla="*/ 0 h 678180"/>
              <a:gd name="connsiteX1" fmla="*/ 922704 w 922704"/>
              <a:gd name="connsiteY1" fmla="*/ 0 h 678180"/>
              <a:gd name="connsiteX2" fmla="*/ 541704 w 922704"/>
              <a:gd name="connsiteY2" fmla="*/ 480060 h 678180"/>
              <a:gd name="connsiteX3" fmla="*/ 541704 w 922704"/>
              <a:gd name="connsiteY3" fmla="*/ 678180 h 678180"/>
              <a:gd name="connsiteX4" fmla="*/ 374064 w 922704"/>
              <a:gd name="connsiteY4" fmla="*/ 678180 h 678180"/>
              <a:gd name="connsiteX5" fmla="*/ 374064 w 922704"/>
              <a:gd name="connsiteY5" fmla="*/ 487680 h 678180"/>
              <a:gd name="connsiteX6" fmla="*/ 23544 w 922704"/>
              <a:gd name="connsiteY6" fmla="*/ 0 h 678180"/>
              <a:gd name="connsiteX7" fmla="*/ 15924 w 922704"/>
              <a:gd name="connsiteY7" fmla="*/ 0 h 678180"/>
              <a:gd name="connsiteX0" fmla="*/ 136428 w 906780"/>
              <a:gd name="connsiteY0" fmla="*/ 68226 h 678180"/>
              <a:gd name="connsiteX1" fmla="*/ 906780 w 906780"/>
              <a:gd name="connsiteY1" fmla="*/ 0 h 678180"/>
              <a:gd name="connsiteX2" fmla="*/ 525780 w 906780"/>
              <a:gd name="connsiteY2" fmla="*/ 480060 h 678180"/>
              <a:gd name="connsiteX3" fmla="*/ 525780 w 906780"/>
              <a:gd name="connsiteY3" fmla="*/ 678180 h 678180"/>
              <a:gd name="connsiteX4" fmla="*/ 358140 w 906780"/>
              <a:gd name="connsiteY4" fmla="*/ 678180 h 678180"/>
              <a:gd name="connsiteX5" fmla="*/ 358140 w 906780"/>
              <a:gd name="connsiteY5" fmla="*/ 487680 h 678180"/>
              <a:gd name="connsiteX6" fmla="*/ 7620 w 906780"/>
              <a:gd name="connsiteY6" fmla="*/ 0 h 678180"/>
              <a:gd name="connsiteX7" fmla="*/ 0 w 906780"/>
              <a:gd name="connsiteY7" fmla="*/ 0 h 678180"/>
              <a:gd name="connsiteX0" fmla="*/ 12552 w 906780"/>
              <a:gd name="connsiteY0" fmla="*/ 0 h 679842"/>
              <a:gd name="connsiteX1" fmla="*/ 906780 w 906780"/>
              <a:gd name="connsiteY1" fmla="*/ 1662 h 679842"/>
              <a:gd name="connsiteX2" fmla="*/ 525780 w 906780"/>
              <a:gd name="connsiteY2" fmla="*/ 481722 h 679842"/>
              <a:gd name="connsiteX3" fmla="*/ 525780 w 906780"/>
              <a:gd name="connsiteY3" fmla="*/ 679842 h 679842"/>
              <a:gd name="connsiteX4" fmla="*/ 358140 w 906780"/>
              <a:gd name="connsiteY4" fmla="*/ 679842 h 679842"/>
              <a:gd name="connsiteX5" fmla="*/ 358140 w 906780"/>
              <a:gd name="connsiteY5" fmla="*/ 489342 h 679842"/>
              <a:gd name="connsiteX6" fmla="*/ 7620 w 906780"/>
              <a:gd name="connsiteY6" fmla="*/ 1662 h 679842"/>
              <a:gd name="connsiteX7" fmla="*/ 0 w 906780"/>
              <a:gd name="connsiteY7" fmla="*/ 1662 h 679842"/>
              <a:gd name="connsiteX0" fmla="*/ 12552 w 906780"/>
              <a:gd name="connsiteY0" fmla="*/ 0 h 679842"/>
              <a:gd name="connsiteX1" fmla="*/ 906780 w 906780"/>
              <a:gd name="connsiteY1" fmla="*/ 1662 h 679842"/>
              <a:gd name="connsiteX2" fmla="*/ 525780 w 906780"/>
              <a:gd name="connsiteY2" fmla="*/ 481722 h 679842"/>
              <a:gd name="connsiteX3" fmla="*/ 525780 w 906780"/>
              <a:gd name="connsiteY3" fmla="*/ 679842 h 679842"/>
              <a:gd name="connsiteX4" fmla="*/ 358140 w 906780"/>
              <a:gd name="connsiteY4" fmla="*/ 679842 h 679842"/>
              <a:gd name="connsiteX5" fmla="*/ 358140 w 906780"/>
              <a:gd name="connsiteY5" fmla="*/ 489342 h 679842"/>
              <a:gd name="connsiteX6" fmla="*/ 7620 w 906780"/>
              <a:gd name="connsiteY6" fmla="*/ 1662 h 679842"/>
              <a:gd name="connsiteX7" fmla="*/ 0 w 906780"/>
              <a:gd name="connsiteY7" fmla="*/ 1662 h 679842"/>
              <a:gd name="connsiteX0" fmla="*/ 12552 w 906780"/>
              <a:gd name="connsiteY0" fmla="*/ 0 h 679842"/>
              <a:gd name="connsiteX1" fmla="*/ 906780 w 906780"/>
              <a:gd name="connsiteY1" fmla="*/ 1662 h 679842"/>
              <a:gd name="connsiteX2" fmla="*/ 525780 w 906780"/>
              <a:gd name="connsiteY2" fmla="*/ 481722 h 679842"/>
              <a:gd name="connsiteX3" fmla="*/ 525780 w 906780"/>
              <a:gd name="connsiteY3" fmla="*/ 679842 h 679842"/>
              <a:gd name="connsiteX4" fmla="*/ 358140 w 906780"/>
              <a:gd name="connsiteY4" fmla="*/ 679842 h 679842"/>
              <a:gd name="connsiteX5" fmla="*/ 358140 w 906780"/>
              <a:gd name="connsiteY5" fmla="*/ 489342 h 679842"/>
              <a:gd name="connsiteX6" fmla="*/ 7620 w 906780"/>
              <a:gd name="connsiteY6" fmla="*/ 1662 h 679842"/>
              <a:gd name="connsiteX7" fmla="*/ 0 w 906780"/>
              <a:gd name="connsiteY7" fmla="*/ 1662 h 679842"/>
              <a:gd name="connsiteX0" fmla="*/ 12552 w 906780"/>
              <a:gd name="connsiteY0" fmla="*/ 0 h 679842"/>
              <a:gd name="connsiteX1" fmla="*/ 906780 w 906780"/>
              <a:gd name="connsiteY1" fmla="*/ 1662 h 679842"/>
              <a:gd name="connsiteX2" fmla="*/ 525780 w 906780"/>
              <a:gd name="connsiteY2" fmla="*/ 481722 h 679842"/>
              <a:gd name="connsiteX3" fmla="*/ 525780 w 906780"/>
              <a:gd name="connsiteY3" fmla="*/ 679842 h 679842"/>
              <a:gd name="connsiteX4" fmla="*/ 358140 w 906780"/>
              <a:gd name="connsiteY4" fmla="*/ 679842 h 679842"/>
              <a:gd name="connsiteX5" fmla="*/ 358140 w 906780"/>
              <a:gd name="connsiteY5" fmla="*/ 489342 h 679842"/>
              <a:gd name="connsiteX6" fmla="*/ 7620 w 906780"/>
              <a:gd name="connsiteY6" fmla="*/ 234820 h 679842"/>
              <a:gd name="connsiteX7" fmla="*/ 0 w 906780"/>
              <a:gd name="connsiteY7" fmla="*/ 1662 h 679842"/>
              <a:gd name="connsiteX0" fmla="*/ 12552 w 906780"/>
              <a:gd name="connsiteY0" fmla="*/ 0 h 679842"/>
              <a:gd name="connsiteX1" fmla="*/ 906780 w 906780"/>
              <a:gd name="connsiteY1" fmla="*/ 1662 h 679842"/>
              <a:gd name="connsiteX2" fmla="*/ 525780 w 906780"/>
              <a:gd name="connsiteY2" fmla="*/ 481722 h 679842"/>
              <a:gd name="connsiteX3" fmla="*/ 525780 w 906780"/>
              <a:gd name="connsiteY3" fmla="*/ 679842 h 679842"/>
              <a:gd name="connsiteX4" fmla="*/ 358140 w 906780"/>
              <a:gd name="connsiteY4" fmla="*/ 679842 h 679842"/>
              <a:gd name="connsiteX5" fmla="*/ 358140 w 906780"/>
              <a:gd name="connsiteY5" fmla="*/ 489342 h 679842"/>
              <a:gd name="connsiteX6" fmla="*/ 21858 w 906780"/>
              <a:gd name="connsiteY6" fmla="*/ 26818 h 679842"/>
              <a:gd name="connsiteX7" fmla="*/ 0 w 906780"/>
              <a:gd name="connsiteY7" fmla="*/ 1662 h 679842"/>
              <a:gd name="connsiteX0" fmla="*/ 228504 w 1122732"/>
              <a:gd name="connsiteY0" fmla="*/ 0 h 679842"/>
              <a:gd name="connsiteX1" fmla="*/ 1122732 w 1122732"/>
              <a:gd name="connsiteY1" fmla="*/ 1662 h 679842"/>
              <a:gd name="connsiteX2" fmla="*/ 741732 w 1122732"/>
              <a:gd name="connsiteY2" fmla="*/ 481722 h 679842"/>
              <a:gd name="connsiteX3" fmla="*/ 741732 w 1122732"/>
              <a:gd name="connsiteY3" fmla="*/ 679842 h 679842"/>
              <a:gd name="connsiteX4" fmla="*/ 574092 w 1122732"/>
              <a:gd name="connsiteY4" fmla="*/ 679842 h 679842"/>
              <a:gd name="connsiteX5" fmla="*/ 574092 w 1122732"/>
              <a:gd name="connsiteY5" fmla="*/ 489342 h 679842"/>
              <a:gd name="connsiteX6" fmla="*/ 237810 w 1122732"/>
              <a:gd name="connsiteY6" fmla="*/ 26818 h 679842"/>
              <a:gd name="connsiteX7" fmla="*/ 0 w 1122732"/>
              <a:gd name="connsiteY7" fmla="*/ 115926 h 679842"/>
              <a:gd name="connsiteX0" fmla="*/ 0 w 894228"/>
              <a:gd name="connsiteY0" fmla="*/ 0 h 679842"/>
              <a:gd name="connsiteX1" fmla="*/ 894228 w 894228"/>
              <a:gd name="connsiteY1" fmla="*/ 1662 h 679842"/>
              <a:gd name="connsiteX2" fmla="*/ 513228 w 894228"/>
              <a:gd name="connsiteY2" fmla="*/ 481722 h 679842"/>
              <a:gd name="connsiteX3" fmla="*/ 513228 w 894228"/>
              <a:gd name="connsiteY3" fmla="*/ 679842 h 679842"/>
              <a:gd name="connsiteX4" fmla="*/ 345588 w 894228"/>
              <a:gd name="connsiteY4" fmla="*/ 679842 h 679842"/>
              <a:gd name="connsiteX5" fmla="*/ 345588 w 894228"/>
              <a:gd name="connsiteY5" fmla="*/ 489342 h 679842"/>
              <a:gd name="connsiteX6" fmla="*/ 9306 w 894228"/>
              <a:gd name="connsiteY6" fmla="*/ 26818 h 679842"/>
              <a:gd name="connsiteX0" fmla="*/ 0 w 894228"/>
              <a:gd name="connsiteY0" fmla="*/ 0 h 679842"/>
              <a:gd name="connsiteX1" fmla="*/ 894228 w 894228"/>
              <a:gd name="connsiteY1" fmla="*/ 1662 h 679842"/>
              <a:gd name="connsiteX2" fmla="*/ 513228 w 894228"/>
              <a:gd name="connsiteY2" fmla="*/ 481722 h 679842"/>
              <a:gd name="connsiteX3" fmla="*/ 513228 w 894228"/>
              <a:gd name="connsiteY3" fmla="*/ 679842 h 679842"/>
              <a:gd name="connsiteX4" fmla="*/ 345588 w 894228"/>
              <a:gd name="connsiteY4" fmla="*/ 679842 h 679842"/>
              <a:gd name="connsiteX5" fmla="*/ 345588 w 894228"/>
              <a:gd name="connsiteY5" fmla="*/ 489342 h 679842"/>
              <a:gd name="connsiteX6" fmla="*/ 9306 w 894228"/>
              <a:gd name="connsiteY6" fmla="*/ 2968 h 679842"/>
              <a:gd name="connsiteX0" fmla="*/ 0 w 894228"/>
              <a:gd name="connsiteY0" fmla="*/ 0 h 679842"/>
              <a:gd name="connsiteX1" fmla="*/ 894228 w 894228"/>
              <a:gd name="connsiteY1" fmla="*/ 1662 h 679842"/>
              <a:gd name="connsiteX2" fmla="*/ 513228 w 894228"/>
              <a:gd name="connsiteY2" fmla="*/ 481722 h 679842"/>
              <a:gd name="connsiteX3" fmla="*/ 513228 w 894228"/>
              <a:gd name="connsiteY3" fmla="*/ 679842 h 679842"/>
              <a:gd name="connsiteX4" fmla="*/ 345588 w 894228"/>
              <a:gd name="connsiteY4" fmla="*/ 679842 h 679842"/>
              <a:gd name="connsiteX5" fmla="*/ 345588 w 894228"/>
              <a:gd name="connsiteY5" fmla="*/ 489342 h 679842"/>
              <a:gd name="connsiteX6" fmla="*/ 9306 w 894228"/>
              <a:gd name="connsiteY6" fmla="*/ 2968 h 679842"/>
              <a:gd name="connsiteX0" fmla="*/ 22494 w 916722"/>
              <a:gd name="connsiteY0" fmla="*/ 0 h 679842"/>
              <a:gd name="connsiteX1" fmla="*/ 916722 w 916722"/>
              <a:gd name="connsiteY1" fmla="*/ 1662 h 679842"/>
              <a:gd name="connsiteX2" fmla="*/ 535722 w 916722"/>
              <a:gd name="connsiteY2" fmla="*/ 481722 h 679842"/>
              <a:gd name="connsiteX3" fmla="*/ 535722 w 916722"/>
              <a:gd name="connsiteY3" fmla="*/ 679842 h 679842"/>
              <a:gd name="connsiteX4" fmla="*/ 368082 w 916722"/>
              <a:gd name="connsiteY4" fmla="*/ 679842 h 679842"/>
              <a:gd name="connsiteX5" fmla="*/ 368082 w 916722"/>
              <a:gd name="connsiteY5" fmla="*/ 489342 h 679842"/>
              <a:gd name="connsiteX6" fmla="*/ 0 w 916722"/>
              <a:gd name="connsiteY6" fmla="*/ 163270 h 679842"/>
              <a:gd name="connsiteX0" fmla="*/ 22494 w 916722"/>
              <a:gd name="connsiteY0" fmla="*/ 66564 h 678180"/>
              <a:gd name="connsiteX1" fmla="*/ 916722 w 916722"/>
              <a:gd name="connsiteY1" fmla="*/ 0 h 678180"/>
              <a:gd name="connsiteX2" fmla="*/ 535722 w 916722"/>
              <a:gd name="connsiteY2" fmla="*/ 480060 h 678180"/>
              <a:gd name="connsiteX3" fmla="*/ 535722 w 916722"/>
              <a:gd name="connsiteY3" fmla="*/ 678180 h 678180"/>
              <a:gd name="connsiteX4" fmla="*/ 368082 w 916722"/>
              <a:gd name="connsiteY4" fmla="*/ 678180 h 678180"/>
              <a:gd name="connsiteX5" fmla="*/ 368082 w 916722"/>
              <a:gd name="connsiteY5" fmla="*/ 487680 h 678180"/>
              <a:gd name="connsiteX6" fmla="*/ 0 w 916722"/>
              <a:gd name="connsiteY6" fmla="*/ 161608 h 678180"/>
              <a:gd name="connsiteX0" fmla="*/ 22494 w 916722"/>
              <a:gd name="connsiteY0" fmla="*/ 0 h 681504"/>
              <a:gd name="connsiteX1" fmla="*/ 916722 w 916722"/>
              <a:gd name="connsiteY1" fmla="*/ 3324 h 681504"/>
              <a:gd name="connsiteX2" fmla="*/ 535722 w 916722"/>
              <a:gd name="connsiteY2" fmla="*/ 483384 h 681504"/>
              <a:gd name="connsiteX3" fmla="*/ 535722 w 916722"/>
              <a:gd name="connsiteY3" fmla="*/ 681504 h 681504"/>
              <a:gd name="connsiteX4" fmla="*/ 368082 w 916722"/>
              <a:gd name="connsiteY4" fmla="*/ 681504 h 681504"/>
              <a:gd name="connsiteX5" fmla="*/ 368082 w 916722"/>
              <a:gd name="connsiteY5" fmla="*/ 491004 h 681504"/>
              <a:gd name="connsiteX6" fmla="*/ 0 w 916722"/>
              <a:gd name="connsiteY6" fmla="*/ 164932 h 681504"/>
              <a:gd name="connsiteX0" fmla="*/ 22494 w 916722"/>
              <a:gd name="connsiteY0" fmla="*/ 0 h 681504"/>
              <a:gd name="connsiteX1" fmla="*/ 916722 w 916722"/>
              <a:gd name="connsiteY1" fmla="*/ 3324 h 681504"/>
              <a:gd name="connsiteX2" fmla="*/ 535722 w 916722"/>
              <a:gd name="connsiteY2" fmla="*/ 483384 h 681504"/>
              <a:gd name="connsiteX3" fmla="*/ 535722 w 916722"/>
              <a:gd name="connsiteY3" fmla="*/ 681504 h 681504"/>
              <a:gd name="connsiteX4" fmla="*/ 368082 w 916722"/>
              <a:gd name="connsiteY4" fmla="*/ 681504 h 681504"/>
              <a:gd name="connsiteX5" fmla="*/ 368082 w 916722"/>
              <a:gd name="connsiteY5" fmla="*/ 491004 h 681504"/>
              <a:gd name="connsiteX6" fmla="*/ 0 w 916722"/>
              <a:gd name="connsiteY6" fmla="*/ 2968 h 681504"/>
              <a:gd name="connsiteX0" fmla="*/ 22494 w 916722"/>
              <a:gd name="connsiteY0" fmla="*/ 0 h 681504"/>
              <a:gd name="connsiteX1" fmla="*/ 916722 w 916722"/>
              <a:gd name="connsiteY1" fmla="*/ 3324 h 681504"/>
              <a:gd name="connsiteX2" fmla="*/ 535722 w 916722"/>
              <a:gd name="connsiteY2" fmla="*/ 483384 h 681504"/>
              <a:gd name="connsiteX3" fmla="*/ 535722 w 916722"/>
              <a:gd name="connsiteY3" fmla="*/ 681504 h 681504"/>
              <a:gd name="connsiteX4" fmla="*/ 368082 w 916722"/>
              <a:gd name="connsiteY4" fmla="*/ 681504 h 681504"/>
              <a:gd name="connsiteX5" fmla="*/ 368082 w 916722"/>
              <a:gd name="connsiteY5" fmla="*/ 491004 h 681504"/>
              <a:gd name="connsiteX6" fmla="*/ 0 w 916722"/>
              <a:gd name="connsiteY6" fmla="*/ 2968 h 681504"/>
              <a:gd name="connsiteX0" fmla="*/ 168655 w 1062883"/>
              <a:gd name="connsiteY0" fmla="*/ 4296 h 685800"/>
              <a:gd name="connsiteX1" fmla="*/ 0 w 1062883"/>
              <a:gd name="connsiteY1" fmla="*/ 0 h 685800"/>
              <a:gd name="connsiteX2" fmla="*/ 1062883 w 1062883"/>
              <a:gd name="connsiteY2" fmla="*/ 7620 h 685800"/>
              <a:gd name="connsiteX3" fmla="*/ 681883 w 1062883"/>
              <a:gd name="connsiteY3" fmla="*/ 487680 h 685800"/>
              <a:gd name="connsiteX4" fmla="*/ 681883 w 1062883"/>
              <a:gd name="connsiteY4" fmla="*/ 685800 h 685800"/>
              <a:gd name="connsiteX5" fmla="*/ 514243 w 1062883"/>
              <a:gd name="connsiteY5" fmla="*/ 685800 h 685800"/>
              <a:gd name="connsiteX6" fmla="*/ 514243 w 1062883"/>
              <a:gd name="connsiteY6" fmla="*/ 495300 h 685800"/>
              <a:gd name="connsiteX7" fmla="*/ 146161 w 1062883"/>
              <a:gd name="connsiteY7" fmla="*/ 7264 h 685800"/>
              <a:gd name="connsiteX0" fmla="*/ 168655 w 1062883"/>
              <a:gd name="connsiteY0" fmla="*/ 4296 h 685800"/>
              <a:gd name="connsiteX1" fmla="*/ 0 w 1062883"/>
              <a:gd name="connsiteY1" fmla="*/ 0 h 685800"/>
              <a:gd name="connsiteX2" fmla="*/ 107161 w 1062883"/>
              <a:gd name="connsiteY2" fmla="*/ 111883 h 685800"/>
              <a:gd name="connsiteX3" fmla="*/ 1062883 w 1062883"/>
              <a:gd name="connsiteY3" fmla="*/ 7620 h 685800"/>
              <a:gd name="connsiteX4" fmla="*/ 681883 w 1062883"/>
              <a:gd name="connsiteY4" fmla="*/ 487680 h 685800"/>
              <a:gd name="connsiteX5" fmla="*/ 681883 w 1062883"/>
              <a:gd name="connsiteY5" fmla="*/ 685800 h 685800"/>
              <a:gd name="connsiteX6" fmla="*/ 514243 w 1062883"/>
              <a:gd name="connsiteY6" fmla="*/ 685800 h 685800"/>
              <a:gd name="connsiteX7" fmla="*/ 514243 w 1062883"/>
              <a:gd name="connsiteY7" fmla="*/ 495300 h 685800"/>
              <a:gd name="connsiteX8" fmla="*/ 146161 w 1062883"/>
              <a:gd name="connsiteY8" fmla="*/ 7264 h 685800"/>
              <a:gd name="connsiteX0" fmla="*/ 168655 w 1062883"/>
              <a:gd name="connsiteY0" fmla="*/ 146453 h 827957"/>
              <a:gd name="connsiteX1" fmla="*/ 0 w 1062883"/>
              <a:gd name="connsiteY1" fmla="*/ 142157 h 827957"/>
              <a:gd name="connsiteX2" fmla="*/ 213475 w 1062883"/>
              <a:gd name="connsiteY2" fmla="*/ 0 h 827957"/>
              <a:gd name="connsiteX3" fmla="*/ 1062883 w 1062883"/>
              <a:gd name="connsiteY3" fmla="*/ 149777 h 827957"/>
              <a:gd name="connsiteX4" fmla="*/ 681883 w 1062883"/>
              <a:gd name="connsiteY4" fmla="*/ 629837 h 827957"/>
              <a:gd name="connsiteX5" fmla="*/ 681883 w 1062883"/>
              <a:gd name="connsiteY5" fmla="*/ 827957 h 827957"/>
              <a:gd name="connsiteX6" fmla="*/ 514243 w 1062883"/>
              <a:gd name="connsiteY6" fmla="*/ 827957 h 827957"/>
              <a:gd name="connsiteX7" fmla="*/ 514243 w 1062883"/>
              <a:gd name="connsiteY7" fmla="*/ 637457 h 827957"/>
              <a:gd name="connsiteX8" fmla="*/ 146161 w 1062883"/>
              <a:gd name="connsiteY8" fmla="*/ 149421 h 827957"/>
              <a:gd name="connsiteX0" fmla="*/ 44779 w 1062883"/>
              <a:gd name="connsiteY0" fmla="*/ 260717 h 827957"/>
              <a:gd name="connsiteX1" fmla="*/ 0 w 1062883"/>
              <a:gd name="connsiteY1" fmla="*/ 142157 h 827957"/>
              <a:gd name="connsiteX2" fmla="*/ 213475 w 1062883"/>
              <a:gd name="connsiteY2" fmla="*/ 0 h 827957"/>
              <a:gd name="connsiteX3" fmla="*/ 1062883 w 1062883"/>
              <a:gd name="connsiteY3" fmla="*/ 149777 h 827957"/>
              <a:gd name="connsiteX4" fmla="*/ 681883 w 1062883"/>
              <a:gd name="connsiteY4" fmla="*/ 629837 h 827957"/>
              <a:gd name="connsiteX5" fmla="*/ 681883 w 1062883"/>
              <a:gd name="connsiteY5" fmla="*/ 827957 h 827957"/>
              <a:gd name="connsiteX6" fmla="*/ 514243 w 1062883"/>
              <a:gd name="connsiteY6" fmla="*/ 827957 h 827957"/>
              <a:gd name="connsiteX7" fmla="*/ 514243 w 1062883"/>
              <a:gd name="connsiteY7" fmla="*/ 637457 h 827957"/>
              <a:gd name="connsiteX8" fmla="*/ 146161 w 1062883"/>
              <a:gd name="connsiteY8" fmla="*/ 149421 h 827957"/>
              <a:gd name="connsiteX0" fmla="*/ 0 w 1062883"/>
              <a:gd name="connsiteY0" fmla="*/ 142157 h 827957"/>
              <a:gd name="connsiteX1" fmla="*/ 213475 w 1062883"/>
              <a:gd name="connsiteY1" fmla="*/ 0 h 827957"/>
              <a:gd name="connsiteX2" fmla="*/ 1062883 w 1062883"/>
              <a:gd name="connsiteY2" fmla="*/ 149777 h 827957"/>
              <a:gd name="connsiteX3" fmla="*/ 681883 w 1062883"/>
              <a:gd name="connsiteY3" fmla="*/ 629837 h 827957"/>
              <a:gd name="connsiteX4" fmla="*/ 681883 w 1062883"/>
              <a:gd name="connsiteY4" fmla="*/ 827957 h 827957"/>
              <a:gd name="connsiteX5" fmla="*/ 514243 w 1062883"/>
              <a:gd name="connsiteY5" fmla="*/ 827957 h 827957"/>
              <a:gd name="connsiteX6" fmla="*/ 514243 w 1062883"/>
              <a:gd name="connsiteY6" fmla="*/ 637457 h 827957"/>
              <a:gd name="connsiteX7" fmla="*/ 146161 w 1062883"/>
              <a:gd name="connsiteY7" fmla="*/ 149421 h 827957"/>
              <a:gd name="connsiteX0" fmla="*/ 67314 w 916722"/>
              <a:gd name="connsiteY0" fmla="*/ 0 h 827957"/>
              <a:gd name="connsiteX1" fmla="*/ 916722 w 916722"/>
              <a:gd name="connsiteY1" fmla="*/ 149777 h 827957"/>
              <a:gd name="connsiteX2" fmla="*/ 535722 w 916722"/>
              <a:gd name="connsiteY2" fmla="*/ 629837 h 827957"/>
              <a:gd name="connsiteX3" fmla="*/ 535722 w 916722"/>
              <a:gd name="connsiteY3" fmla="*/ 827957 h 827957"/>
              <a:gd name="connsiteX4" fmla="*/ 368082 w 916722"/>
              <a:gd name="connsiteY4" fmla="*/ 827957 h 827957"/>
              <a:gd name="connsiteX5" fmla="*/ 368082 w 916722"/>
              <a:gd name="connsiteY5" fmla="*/ 637457 h 827957"/>
              <a:gd name="connsiteX6" fmla="*/ 0 w 916722"/>
              <a:gd name="connsiteY6" fmla="*/ 149421 h 827957"/>
              <a:gd name="connsiteX0" fmla="*/ 0 w 927246"/>
              <a:gd name="connsiteY0" fmla="*/ 10881 h 678536"/>
              <a:gd name="connsiteX1" fmla="*/ 927246 w 927246"/>
              <a:gd name="connsiteY1" fmla="*/ 356 h 678536"/>
              <a:gd name="connsiteX2" fmla="*/ 546246 w 927246"/>
              <a:gd name="connsiteY2" fmla="*/ 480416 h 678536"/>
              <a:gd name="connsiteX3" fmla="*/ 546246 w 927246"/>
              <a:gd name="connsiteY3" fmla="*/ 678536 h 678536"/>
              <a:gd name="connsiteX4" fmla="*/ 378606 w 927246"/>
              <a:gd name="connsiteY4" fmla="*/ 678536 h 678536"/>
              <a:gd name="connsiteX5" fmla="*/ 378606 w 927246"/>
              <a:gd name="connsiteY5" fmla="*/ 488036 h 678536"/>
              <a:gd name="connsiteX6" fmla="*/ 10524 w 927246"/>
              <a:gd name="connsiteY6" fmla="*/ 0 h 678536"/>
              <a:gd name="connsiteX0" fmla="*/ 0 w 927246"/>
              <a:gd name="connsiteY0" fmla="*/ 10881 h 678536"/>
              <a:gd name="connsiteX1" fmla="*/ 927246 w 927246"/>
              <a:gd name="connsiteY1" fmla="*/ 22544 h 678536"/>
              <a:gd name="connsiteX2" fmla="*/ 546246 w 927246"/>
              <a:gd name="connsiteY2" fmla="*/ 480416 h 678536"/>
              <a:gd name="connsiteX3" fmla="*/ 546246 w 927246"/>
              <a:gd name="connsiteY3" fmla="*/ 678536 h 678536"/>
              <a:gd name="connsiteX4" fmla="*/ 378606 w 927246"/>
              <a:gd name="connsiteY4" fmla="*/ 678536 h 678536"/>
              <a:gd name="connsiteX5" fmla="*/ 378606 w 927246"/>
              <a:gd name="connsiteY5" fmla="*/ 488036 h 678536"/>
              <a:gd name="connsiteX6" fmla="*/ 10524 w 927246"/>
              <a:gd name="connsiteY6" fmla="*/ 0 h 678536"/>
              <a:gd name="connsiteX0" fmla="*/ 0 w 927246"/>
              <a:gd name="connsiteY0" fmla="*/ 242377 h 910032"/>
              <a:gd name="connsiteX1" fmla="*/ 927246 w 927246"/>
              <a:gd name="connsiteY1" fmla="*/ 0 h 910032"/>
              <a:gd name="connsiteX2" fmla="*/ 546246 w 927246"/>
              <a:gd name="connsiteY2" fmla="*/ 711912 h 910032"/>
              <a:gd name="connsiteX3" fmla="*/ 546246 w 927246"/>
              <a:gd name="connsiteY3" fmla="*/ 910032 h 910032"/>
              <a:gd name="connsiteX4" fmla="*/ 378606 w 927246"/>
              <a:gd name="connsiteY4" fmla="*/ 910032 h 910032"/>
              <a:gd name="connsiteX5" fmla="*/ 378606 w 927246"/>
              <a:gd name="connsiteY5" fmla="*/ 719532 h 910032"/>
              <a:gd name="connsiteX6" fmla="*/ 10524 w 927246"/>
              <a:gd name="connsiteY6" fmla="*/ 231496 h 910032"/>
              <a:gd name="connsiteX0" fmla="*/ 0 w 803370"/>
              <a:gd name="connsiteY0" fmla="*/ 10881 h 678536"/>
              <a:gd name="connsiteX1" fmla="*/ 803370 w 803370"/>
              <a:gd name="connsiteY1" fmla="*/ 1662 h 678536"/>
              <a:gd name="connsiteX2" fmla="*/ 546246 w 803370"/>
              <a:gd name="connsiteY2" fmla="*/ 480416 h 678536"/>
              <a:gd name="connsiteX3" fmla="*/ 546246 w 803370"/>
              <a:gd name="connsiteY3" fmla="*/ 678536 h 678536"/>
              <a:gd name="connsiteX4" fmla="*/ 378606 w 803370"/>
              <a:gd name="connsiteY4" fmla="*/ 678536 h 678536"/>
              <a:gd name="connsiteX5" fmla="*/ 378606 w 803370"/>
              <a:gd name="connsiteY5" fmla="*/ 488036 h 678536"/>
              <a:gd name="connsiteX6" fmla="*/ 10524 w 803370"/>
              <a:gd name="connsiteY6" fmla="*/ 0 h 678536"/>
              <a:gd name="connsiteX0" fmla="*/ 95790 w 792846"/>
              <a:gd name="connsiteY0" fmla="*/ 10881 h 678536"/>
              <a:gd name="connsiteX1" fmla="*/ 792846 w 792846"/>
              <a:gd name="connsiteY1" fmla="*/ 1662 h 678536"/>
              <a:gd name="connsiteX2" fmla="*/ 535722 w 792846"/>
              <a:gd name="connsiteY2" fmla="*/ 480416 h 678536"/>
              <a:gd name="connsiteX3" fmla="*/ 535722 w 792846"/>
              <a:gd name="connsiteY3" fmla="*/ 678536 h 678536"/>
              <a:gd name="connsiteX4" fmla="*/ 368082 w 792846"/>
              <a:gd name="connsiteY4" fmla="*/ 678536 h 678536"/>
              <a:gd name="connsiteX5" fmla="*/ 368082 w 792846"/>
              <a:gd name="connsiteY5" fmla="*/ 488036 h 678536"/>
              <a:gd name="connsiteX6" fmla="*/ 0 w 792846"/>
              <a:gd name="connsiteY6" fmla="*/ 0 h 678536"/>
              <a:gd name="connsiteX0" fmla="*/ 248142 w 792846"/>
              <a:gd name="connsiteY0" fmla="*/ 0 h 875657"/>
              <a:gd name="connsiteX1" fmla="*/ 792846 w 792846"/>
              <a:gd name="connsiteY1" fmla="*/ 198783 h 875657"/>
              <a:gd name="connsiteX2" fmla="*/ 535722 w 792846"/>
              <a:gd name="connsiteY2" fmla="*/ 677537 h 875657"/>
              <a:gd name="connsiteX3" fmla="*/ 535722 w 792846"/>
              <a:gd name="connsiteY3" fmla="*/ 875657 h 875657"/>
              <a:gd name="connsiteX4" fmla="*/ 368082 w 792846"/>
              <a:gd name="connsiteY4" fmla="*/ 875657 h 875657"/>
              <a:gd name="connsiteX5" fmla="*/ 368082 w 792846"/>
              <a:gd name="connsiteY5" fmla="*/ 685157 h 875657"/>
              <a:gd name="connsiteX6" fmla="*/ 0 w 792846"/>
              <a:gd name="connsiteY6" fmla="*/ 197121 h 875657"/>
              <a:gd name="connsiteX0" fmla="*/ 78228 w 792846"/>
              <a:gd name="connsiteY0" fmla="*/ 9219 h 678536"/>
              <a:gd name="connsiteX1" fmla="*/ 792846 w 792846"/>
              <a:gd name="connsiteY1" fmla="*/ 1662 h 678536"/>
              <a:gd name="connsiteX2" fmla="*/ 535722 w 792846"/>
              <a:gd name="connsiteY2" fmla="*/ 480416 h 678536"/>
              <a:gd name="connsiteX3" fmla="*/ 535722 w 792846"/>
              <a:gd name="connsiteY3" fmla="*/ 678536 h 678536"/>
              <a:gd name="connsiteX4" fmla="*/ 368082 w 792846"/>
              <a:gd name="connsiteY4" fmla="*/ 678536 h 678536"/>
              <a:gd name="connsiteX5" fmla="*/ 368082 w 792846"/>
              <a:gd name="connsiteY5" fmla="*/ 488036 h 678536"/>
              <a:gd name="connsiteX6" fmla="*/ 0 w 792846"/>
              <a:gd name="connsiteY6" fmla="*/ 0 h 678536"/>
              <a:gd name="connsiteX0" fmla="*/ 17952 w 732570"/>
              <a:gd name="connsiteY0" fmla="*/ 9219 h 678536"/>
              <a:gd name="connsiteX1" fmla="*/ 732570 w 732570"/>
              <a:gd name="connsiteY1" fmla="*/ 1662 h 678536"/>
              <a:gd name="connsiteX2" fmla="*/ 475446 w 732570"/>
              <a:gd name="connsiteY2" fmla="*/ 480416 h 678536"/>
              <a:gd name="connsiteX3" fmla="*/ 475446 w 732570"/>
              <a:gd name="connsiteY3" fmla="*/ 678536 h 678536"/>
              <a:gd name="connsiteX4" fmla="*/ 307806 w 732570"/>
              <a:gd name="connsiteY4" fmla="*/ 678536 h 678536"/>
              <a:gd name="connsiteX5" fmla="*/ 307806 w 732570"/>
              <a:gd name="connsiteY5" fmla="*/ 488036 h 678536"/>
              <a:gd name="connsiteX6" fmla="*/ 0 w 732570"/>
              <a:gd name="connsiteY6" fmla="*/ 0 h 678536"/>
              <a:gd name="connsiteX0" fmla="*/ 17952 w 732570"/>
              <a:gd name="connsiteY0" fmla="*/ 123759 h 793076"/>
              <a:gd name="connsiteX1" fmla="*/ 64135 w 732570"/>
              <a:gd name="connsiteY1" fmla="*/ 0 h 793076"/>
              <a:gd name="connsiteX2" fmla="*/ 732570 w 732570"/>
              <a:gd name="connsiteY2" fmla="*/ 116202 h 793076"/>
              <a:gd name="connsiteX3" fmla="*/ 475446 w 732570"/>
              <a:gd name="connsiteY3" fmla="*/ 594956 h 793076"/>
              <a:gd name="connsiteX4" fmla="*/ 475446 w 732570"/>
              <a:gd name="connsiteY4" fmla="*/ 793076 h 793076"/>
              <a:gd name="connsiteX5" fmla="*/ 307806 w 732570"/>
              <a:gd name="connsiteY5" fmla="*/ 793076 h 793076"/>
              <a:gd name="connsiteX6" fmla="*/ 307806 w 732570"/>
              <a:gd name="connsiteY6" fmla="*/ 602576 h 793076"/>
              <a:gd name="connsiteX7" fmla="*/ 0 w 732570"/>
              <a:gd name="connsiteY7" fmla="*/ 114540 h 793076"/>
              <a:gd name="connsiteX0" fmla="*/ 64135 w 732570"/>
              <a:gd name="connsiteY0" fmla="*/ 0 h 793076"/>
              <a:gd name="connsiteX1" fmla="*/ 732570 w 732570"/>
              <a:gd name="connsiteY1" fmla="*/ 116202 h 793076"/>
              <a:gd name="connsiteX2" fmla="*/ 475446 w 732570"/>
              <a:gd name="connsiteY2" fmla="*/ 594956 h 793076"/>
              <a:gd name="connsiteX3" fmla="*/ 475446 w 732570"/>
              <a:gd name="connsiteY3" fmla="*/ 793076 h 793076"/>
              <a:gd name="connsiteX4" fmla="*/ 307806 w 732570"/>
              <a:gd name="connsiteY4" fmla="*/ 793076 h 793076"/>
              <a:gd name="connsiteX5" fmla="*/ 307806 w 732570"/>
              <a:gd name="connsiteY5" fmla="*/ 602576 h 793076"/>
              <a:gd name="connsiteX6" fmla="*/ 0 w 732570"/>
              <a:gd name="connsiteY6" fmla="*/ 114540 h 793076"/>
              <a:gd name="connsiteX0" fmla="*/ 0 w 732729"/>
              <a:gd name="connsiteY0" fmla="*/ 0 h 683419"/>
              <a:gd name="connsiteX1" fmla="*/ 732729 w 732729"/>
              <a:gd name="connsiteY1" fmla="*/ 6545 h 683419"/>
              <a:gd name="connsiteX2" fmla="*/ 475605 w 732729"/>
              <a:gd name="connsiteY2" fmla="*/ 485299 h 683419"/>
              <a:gd name="connsiteX3" fmla="*/ 475605 w 732729"/>
              <a:gd name="connsiteY3" fmla="*/ 683419 h 683419"/>
              <a:gd name="connsiteX4" fmla="*/ 307965 w 732729"/>
              <a:gd name="connsiteY4" fmla="*/ 683419 h 683419"/>
              <a:gd name="connsiteX5" fmla="*/ 307965 w 732729"/>
              <a:gd name="connsiteY5" fmla="*/ 492919 h 683419"/>
              <a:gd name="connsiteX6" fmla="*/ 159 w 732729"/>
              <a:gd name="connsiteY6" fmla="*/ 4883 h 683419"/>
              <a:gd name="connsiteX0" fmla="*/ 0 w 732729"/>
              <a:gd name="connsiteY0" fmla="*/ 0 h 683419"/>
              <a:gd name="connsiteX1" fmla="*/ 732729 w 732729"/>
              <a:gd name="connsiteY1" fmla="*/ 6545 h 683419"/>
              <a:gd name="connsiteX2" fmla="*/ 475605 w 732729"/>
              <a:gd name="connsiteY2" fmla="*/ 485299 h 683419"/>
              <a:gd name="connsiteX3" fmla="*/ 475605 w 732729"/>
              <a:gd name="connsiteY3" fmla="*/ 683419 h 683419"/>
              <a:gd name="connsiteX4" fmla="*/ 307965 w 732729"/>
              <a:gd name="connsiteY4" fmla="*/ 683419 h 683419"/>
              <a:gd name="connsiteX5" fmla="*/ 307965 w 732729"/>
              <a:gd name="connsiteY5" fmla="*/ 492919 h 683419"/>
              <a:gd name="connsiteX6" fmla="*/ 12908 w 732729"/>
              <a:gd name="connsiteY6" fmla="*/ 15053 h 683419"/>
              <a:gd name="connsiteX0" fmla="*/ 0 w 722362"/>
              <a:gd name="connsiteY0" fmla="*/ 1494 h 676874"/>
              <a:gd name="connsiteX1" fmla="*/ 722362 w 722362"/>
              <a:gd name="connsiteY1" fmla="*/ 0 h 676874"/>
              <a:gd name="connsiteX2" fmla="*/ 465238 w 722362"/>
              <a:gd name="connsiteY2" fmla="*/ 478754 h 676874"/>
              <a:gd name="connsiteX3" fmla="*/ 465238 w 722362"/>
              <a:gd name="connsiteY3" fmla="*/ 676874 h 676874"/>
              <a:gd name="connsiteX4" fmla="*/ 297598 w 722362"/>
              <a:gd name="connsiteY4" fmla="*/ 676874 h 676874"/>
              <a:gd name="connsiteX5" fmla="*/ 297598 w 722362"/>
              <a:gd name="connsiteY5" fmla="*/ 486374 h 676874"/>
              <a:gd name="connsiteX6" fmla="*/ 2541 w 722362"/>
              <a:gd name="connsiteY6" fmla="*/ 8508 h 676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2362" h="676874">
                <a:moveTo>
                  <a:pt x="0" y="1494"/>
                </a:moveTo>
                <a:lnTo>
                  <a:pt x="722362" y="0"/>
                </a:lnTo>
                <a:lnTo>
                  <a:pt x="465238" y="478754"/>
                </a:lnTo>
                <a:lnTo>
                  <a:pt x="465238" y="676874"/>
                </a:lnTo>
                <a:lnTo>
                  <a:pt x="297598" y="676874"/>
                </a:lnTo>
                <a:lnTo>
                  <a:pt x="297598" y="486374"/>
                </a:lnTo>
                <a:lnTo>
                  <a:pt x="2541" y="8508"/>
                </a:lnTo>
              </a:path>
            </a:pathLst>
          </a:custGeom>
          <a:solidFill>
            <a:schemeClr val="accent2"/>
          </a:solidFill>
          <a:ln>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8" name="Flowchart: Summing Junction 67"/>
          <p:cNvSpPr/>
          <p:nvPr/>
        </p:nvSpPr>
        <p:spPr>
          <a:xfrm>
            <a:off x="4626108" y="2272534"/>
            <a:ext cx="196343" cy="185124"/>
          </a:xfrm>
          <a:prstGeom prst="flowChartSummingJunction">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p:cNvSpPr/>
          <p:nvPr/>
        </p:nvSpPr>
        <p:spPr>
          <a:xfrm>
            <a:off x="1680859" y="2787484"/>
            <a:ext cx="447849" cy="412383"/>
          </a:xfrm>
          <a:prstGeom prst="rect">
            <a:avLst/>
          </a:prstGeom>
          <a:solidFill>
            <a:schemeClr val="accent4">
              <a:lumMod val="20000"/>
              <a:lumOff val="8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smtClean="0">
                <a:solidFill>
                  <a:schemeClr val="tx1"/>
                </a:solidFill>
              </a:rPr>
              <a:t>BERTP</a:t>
            </a:r>
          </a:p>
        </p:txBody>
      </p:sp>
      <p:sp>
        <p:nvSpPr>
          <p:cNvPr id="70" name="Rectangle 69"/>
          <p:cNvSpPr/>
          <p:nvPr/>
        </p:nvSpPr>
        <p:spPr>
          <a:xfrm>
            <a:off x="2313602" y="2787484"/>
            <a:ext cx="447849" cy="412383"/>
          </a:xfrm>
          <a:prstGeom prst="rect">
            <a:avLst/>
          </a:prstGeom>
          <a:solidFill>
            <a:schemeClr val="accent2">
              <a:lumMod val="40000"/>
              <a:lumOff val="60000"/>
            </a:schemeClr>
          </a:solidFill>
          <a:ln w="12700">
            <a:solidFill>
              <a:schemeClr val="tx1"/>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smtClean="0">
                <a:solidFill>
                  <a:schemeClr val="tx1"/>
                </a:solidFill>
              </a:rPr>
              <a:t>LSTM</a:t>
            </a:r>
          </a:p>
        </p:txBody>
      </p:sp>
      <p:sp>
        <p:nvSpPr>
          <p:cNvPr id="72" name="Rectangle 71"/>
          <p:cNvSpPr/>
          <p:nvPr/>
        </p:nvSpPr>
        <p:spPr>
          <a:xfrm>
            <a:off x="6387821" y="2264119"/>
            <a:ext cx="447849" cy="847075"/>
          </a:xfrm>
          <a:prstGeom prst="rect">
            <a:avLst/>
          </a:prstGeom>
          <a:solidFill>
            <a:schemeClr val="accent4">
              <a:lumMod val="20000"/>
              <a:lumOff val="8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smtClean="0">
                <a:solidFill>
                  <a:schemeClr val="tx1"/>
                </a:solidFill>
              </a:rPr>
              <a:t>GET</a:t>
            </a:r>
          </a:p>
        </p:txBody>
      </p:sp>
      <p:cxnSp>
        <p:nvCxnSpPr>
          <p:cNvPr id="74" name="Straight Arrow Connector 174"/>
          <p:cNvCxnSpPr/>
          <p:nvPr/>
        </p:nvCxnSpPr>
        <p:spPr>
          <a:xfrm rot="16200000" flipV="1">
            <a:off x="4438136" y="2727263"/>
            <a:ext cx="545599" cy="6394"/>
          </a:xfrm>
          <a:prstGeom prst="straightConnector1">
            <a:avLst/>
          </a:prstGeom>
          <a:ln w="1905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352851" y="2664971"/>
            <a:ext cx="1022149" cy="646331"/>
          </a:xfrm>
          <a:prstGeom prst="rect">
            <a:avLst/>
          </a:prstGeom>
          <a:noFill/>
        </p:spPr>
        <p:txBody>
          <a:bodyPr wrap="square" rtlCol="0">
            <a:spAutoFit/>
          </a:bodyPr>
          <a:lstStyle/>
          <a:p>
            <a:pPr algn="r"/>
            <a:r>
              <a:rPr lang="en-US" sz="1200" b="1" dirty="0" smtClean="0"/>
              <a:t>Word Tokenized Sequences</a:t>
            </a:r>
            <a:endParaRPr lang="en-US" sz="1200" b="1" dirty="0"/>
          </a:p>
        </p:txBody>
      </p:sp>
      <p:sp>
        <p:nvSpPr>
          <p:cNvPr id="77" name="TextBox 76"/>
          <p:cNvSpPr txBox="1"/>
          <p:nvPr/>
        </p:nvSpPr>
        <p:spPr>
          <a:xfrm>
            <a:off x="3676904" y="1417618"/>
            <a:ext cx="712218" cy="215444"/>
          </a:xfrm>
          <a:prstGeom prst="rect">
            <a:avLst/>
          </a:prstGeom>
          <a:noFill/>
        </p:spPr>
        <p:txBody>
          <a:bodyPr wrap="square" rtlCol="0">
            <a:spAutoFit/>
          </a:bodyPr>
          <a:lstStyle/>
          <a:p>
            <a:r>
              <a:rPr lang="en-US" sz="800" b="1" dirty="0" smtClean="0"/>
              <a:t>top k spans</a:t>
            </a:r>
            <a:endParaRPr lang="en-US" sz="800" b="1" dirty="0"/>
          </a:p>
        </p:txBody>
      </p:sp>
      <p:sp>
        <p:nvSpPr>
          <p:cNvPr id="78" name="TextBox 77"/>
          <p:cNvSpPr txBox="1"/>
          <p:nvPr/>
        </p:nvSpPr>
        <p:spPr>
          <a:xfrm>
            <a:off x="4491459" y="1344771"/>
            <a:ext cx="785572" cy="338554"/>
          </a:xfrm>
          <a:prstGeom prst="rect">
            <a:avLst/>
          </a:prstGeom>
          <a:noFill/>
        </p:spPr>
        <p:txBody>
          <a:bodyPr wrap="square" rtlCol="0">
            <a:spAutoFit/>
          </a:bodyPr>
          <a:lstStyle/>
          <a:p>
            <a:r>
              <a:rPr lang="en-US" sz="800" b="1" dirty="0" smtClean="0"/>
              <a:t>k**2 </a:t>
            </a:r>
            <a:r>
              <a:rPr lang="en-US" sz="800" b="1" dirty="0" err="1" smtClean="0"/>
              <a:t>rel</a:t>
            </a:r>
            <a:r>
              <a:rPr lang="en-US" sz="800" b="1" dirty="0" smtClean="0"/>
              <a:t> candidates</a:t>
            </a:r>
            <a:endParaRPr lang="en-US" sz="800" b="1" dirty="0"/>
          </a:p>
        </p:txBody>
      </p:sp>
      <p:cxnSp>
        <p:nvCxnSpPr>
          <p:cNvPr id="79" name="Straight Arrow Connector 78"/>
          <p:cNvCxnSpPr>
            <a:stCxn id="77" idx="2"/>
          </p:cNvCxnSpPr>
          <p:nvPr/>
        </p:nvCxnSpPr>
        <p:spPr>
          <a:xfrm rot="16200000" flipH="1">
            <a:off x="3588409" y="2077666"/>
            <a:ext cx="1269171" cy="379962"/>
          </a:xfrm>
          <a:prstGeom prst="straightConnector1">
            <a:avLst/>
          </a:prstGeom>
          <a:ln>
            <a:solidFill>
              <a:schemeClr val="bg1">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a:stCxn id="78" idx="2"/>
          </p:cNvCxnSpPr>
          <p:nvPr/>
        </p:nvCxnSpPr>
        <p:spPr>
          <a:xfrm rot="16200000" flipH="1">
            <a:off x="4640177" y="1927392"/>
            <a:ext cx="506140" cy="18005"/>
          </a:xfrm>
          <a:prstGeom prst="straightConnector1">
            <a:avLst/>
          </a:prstGeom>
          <a:ln>
            <a:solidFill>
              <a:schemeClr val="bg1">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1" name="TextBox 80"/>
          <p:cNvSpPr txBox="1"/>
          <p:nvPr/>
        </p:nvSpPr>
        <p:spPr>
          <a:xfrm>
            <a:off x="5561682" y="1378057"/>
            <a:ext cx="568776" cy="215444"/>
          </a:xfrm>
          <a:prstGeom prst="rect">
            <a:avLst/>
          </a:prstGeom>
          <a:noFill/>
        </p:spPr>
        <p:txBody>
          <a:bodyPr wrap="square" rtlCol="0">
            <a:spAutoFit/>
          </a:bodyPr>
          <a:lstStyle/>
          <a:p>
            <a:r>
              <a:rPr lang="en-US" sz="800" b="1" dirty="0" smtClean="0"/>
              <a:t>top j </a:t>
            </a:r>
            <a:r>
              <a:rPr lang="en-US" sz="800" b="1" dirty="0" err="1" smtClean="0"/>
              <a:t>rels</a:t>
            </a:r>
            <a:endParaRPr lang="en-US" sz="800" b="1" dirty="0"/>
          </a:p>
        </p:txBody>
      </p:sp>
      <p:cxnSp>
        <p:nvCxnSpPr>
          <p:cNvPr id="82" name="Straight Arrow Connector 81"/>
          <p:cNvCxnSpPr>
            <a:stCxn id="81" idx="2"/>
          </p:cNvCxnSpPr>
          <p:nvPr/>
        </p:nvCxnSpPr>
        <p:spPr>
          <a:xfrm rot="5400000">
            <a:off x="5466974" y="1939487"/>
            <a:ext cx="725083" cy="33110"/>
          </a:xfrm>
          <a:prstGeom prst="straightConnector1">
            <a:avLst/>
          </a:prstGeom>
          <a:ln>
            <a:solidFill>
              <a:schemeClr val="bg1">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707668" y="1657931"/>
            <a:ext cx="618656" cy="276999"/>
          </a:xfrm>
          <a:prstGeom prst="rect">
            <a:avLst/>
          </a:prstGeom>
          <a:noFill/>
        </p:spPr>
        <p:txBody>
          <a:bodyPr wrap="square" rtlCol="0">
            <a:spAutoFit/>
          </a:bodyPr>
          <a:lstStyle/>
          <a:p>
            <a:pPr algn="r"/>
            <a:r>
              <a:rPr lang="en-US" sz="1200" b="1" dirty="0" smtClean="0"/>
              <a:t>Labels</a:t>
            </a:r>
            <a:endParaRPr lang="en-US" sz="1200" b="1" dirty="0"/>
          </a:p>
        </p:txBody>
      </p:sp>
      <p:cxnSp>
        <p:nvCxnSpPr>
          <p:cNvPr id="83" name="Straight Arrow Connector 174"/>
          <p:cNvCxnSpPr/>
          <p:nvPr/>
        </p:nvCxnSpPr>
        <p:spPr>
          <a:xfrm>
            <a:off x="1326324" y="1796431"/>
            <a:ext cx="3991963" cy="418743"/>
          </a:xfrm>
          <a:prstGeom prst="bentConnector2">
            <a:avLst/>
          </a:prstGeom>
          <a:ln w="19050">
            <a:solidFill>
              <a:srgbClr val="00B050"/>
            </a:solidFill>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6" name="TextBox 85"/>
          <p:cNvSpPr txBox="1"/>
          <p:nvPr/>
        </p:nvSpPr>
        <p:spPr>
          <a:xfrm>
            <a:off x="756701" y="3599374"/>
            <a:ext cx="618656" cy="276999"/>
          </a:xfrm>
          <a:prstGeom prst="rect">
            <a:avLst/>
          </a:prstGeom>
          <a:noFill/>
        </p:spPr>
        <p:txBody>
          <a:bodyPr wrap="square" rtlCol="0">
            <a:spAutoFit/>
          </a:bodyPr>
          <a:lstStyle/>
          <a:p>
            <a:pPr algn="r"/>
            <a:r>
              <a:rPr lang="en-US" sz="1200" b="1" dirty="0" smtClean="0"/>
              <a:t>Labels</a:t>
            </a:r>
            <a:endParaRPr lang="en-US" sz="1200" b="1" dirty="0"/>
          </a:p>
        </p:txBody>
      </p:sp>
      <p:cxnSp>
        <p:nvCxnSpPr>
          <p:cNvPr id="87" name="Straight Arrow Connector 174"/>
          <p:cNvCxnSpPr/>
          <p:nvPr/>
        </p:nvCxnSpPr>
        <p:spPr>
          <a:xfrm flipV="1">
            <a:off x="1375357" y="3162526"/>
            <a:ext cx="2744539" cy="575348"/>
          </a:xfrm>
          <a:prstGeom prst="bentConnector4">
            <a:avLst>
              <a:gd name="adj1" fmla="val 48286"/>
              <a:gd name="adj2" fmla="val -160"/>
            </a:avLst>
          </a:prstGeom>
          <a:ln w="19050">
            <a:solidFill>
              <a:srgbClr val="00B050"/>
            </a:solidFill>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3343612" y="4172415"/>
            <a:ext cx="870581" cy="215444"/>
          </a:xfrm>
          <a:prstGeom prst="rect">
            <a:avLst/>
          </a:prstGeom>
          <a:noFill/>
        </p:spPr>
        <p:txBody>
          <a:bodyPr wrap="square" rtlCol="0">
            <a:spAutoFit/>
          </a:bodyPr>
          <a:lstStyle/>
          <a:p>
            <a:r>
              <a:rPr lang="en-US" sz="800" b="1" dirty="0" smtClean="0"/>
              <a:t>span filter loss</a:t>
            </a:r>
            <a:endParaRPr lang="en-US" sz="800" b="1" dirty="0"/>
          </a:p>
        </p:txBody>
      </p:sp>
      <p:sp>
        <p:nvSpPr>
          <p:cNvPr id="94" name="TextBox 93"/>
          <p:cNvSpPr txBox="1"/>
          <p:nvPr/>
        </p:nvSpPr>
        <p:spPr>
          <a:xfrm>
            <a:off x="4497868" y="4102184"/>
            <a:ext cx="988527" cy="338554"/>
          </a:xfrm>
          <a:prstGeom prst="rect">
            <a:avLst/>
          </a:prstGeom>
          <a:noFill/>
        </p:spPr>
        <p:txBody>
          <a:bodyPr wrap="square" rtlCol="0">
            <a:spAutoFit/>
          </a:bodyPr>
          <a:lstStyle/>
          <a:p>
            <a:r>
              <a:rPr lang="en-US" sz="800" b="1" dirty="0" err="1" smtClean="0"/>
              <a:t>rel</a:t>
            </a:r>
            <a:r>
              <a:rPr lang="en-US" sz="800" b="1" dirty="0" smtClean="0"/>
              <a:t>  filter loss</a:t>
            </a:r>
          </a:p>
          <a:p>
            <a:r>
              <a:rPr lang="en-US" sz="800" b="1" dirty="0" smtClean="0"/>
              <a:t>lost relation loss</a:t>
            </a:r>
            <a:endParaRPr lang="en-US" sz="800" b="1" dirty="0"/>
          </a:p>
        </p:txBody>
      </p:sp>
      <p:sp>
        <p:nvSpPr>
          <p:cNvPr id="95" name="TextBox 94"/>
          <p:cNvSpPr txBox="1"/>
          <p:nvPr/>
        </p:nvSpPr>
        <p:spPr>
          <a:xfrm>
            <a:off x="5532872" y="4175069"/>
            <a:ext cx="785572" cy="215444"/>
          </a:xfrm>
          <a:prstGeom prst="rect">
            <a:avLst/>
          </a:prstGeom>
          <a:noFill/>
        </p:spPr>
        <p:txBody>
          <a:bodyPr wrap="square" rtlCol="0">
            <a:spAutoFit/>
          </a:bodyPr>
          <a:lstStyle/>
          <a:p>
            <a:r>
              <a:rPr lang="en-US" sz="800" b="1" dirty="0" smtClean="0"/>
              <a:t>graph loss</a:t>
            </a:r>
            <a:endParaRPr lang="en-US" sz="800" b="1" dirty="0"/>
          </a:p>
        </p:txBody>
      </p:sp>
      <p:sp>
        <p:nvSpPr>
          <p:cNvPr id="96" name="TextBox 95"/>
          <p:cNvSpPr txBox="1"/>
          <p:nvPr/>
        </p:nvSpPr>
        <p:spPr>
          <a:xfrm>
            <a:off x="6440642" y="4104834"/>
            <a:ext cx="1367540" cy="338554"/>
          </a:xfrm>
          <a:prstGeom prst="rect">
            <a:avLst/>
          </a:prstGeom>
          <a:noFill/>
        </p:spPr>
        <p:txBody>
          <a:bodyPr wrap="square" rtlCol="0">
            <a:spAutoFit/>
          </a:bodyPr>
          <a:lstStyle/>
          <a:p>
            <a:r>
              <a:rPr lang="en-US" sz="800" b="1" dirty="0" smtClean="0"/>
              <a:t>span classification loss</a:t>
            </a:r>
          </a:p>
          <a:p>
            <a:r>
              <a:rPr lang="en-US" sz="800" b="1" dirty="0" err="1" smtClean="0"/>
              <a:t>rel</a:t>
            </a:r>
            <a:r>
              <a:rPr lang="en-US" sz="800" b="1" dirty="0" smtClean="0"/>
              <a:t>  classification loss</a:t>
            </a:r>
            <a:endParaRPr lang="en-US" sz="800" b="1" dirty="0"/>
          </a:p>
        </p:txBody>
      </p:sp>
      <p:sp>
        <p:nvSpPr>
          <p:cNvPr id="97" name="TextBox 96"/>
          <p:cNvSpPr txBox="1"/>
          <p:nvPr/>
        </p:nvSpPr>
        <p:spPr>
          <a:xfrm>
            <a:off x="7610811" y="4114109"/>
            <a:ext cx="1056114" cy="338554"/>
          </a:xfrm>
          <a:prstGeom prst="rect">
            <a:avLst/>
          </a:prstGeom>
          <a:noFill/>
        </p:spPr>
        <p:txBody>
          <a:bodyPr wrap="square" rtlCol="0">
            <a:spAutoFit/>
          </a:bodyPr>
          <a:lstStyle/>
          <a:p>
            <a:r>
              <a:rPr lang="en-US" sz="800" b="1" dirty="0" smtClean="0"/>
              <a:t>redundant span  loss hanging relation loss</a:t>
            </a:r>
            <a:endParaRPr lang="en-US" sz="800" b="1" dirty="0"/>
          </a:p>
        </p:txBody>
      </p:sp>
      <p:cxnSp>
        <p:nvCxnSpPr>
          <p:cNvPr id="98" name="Straight Arrow Connector 97"/>
          <p:cNvCxnSpPr/>
          <p:nvPr/>
        </p:nvCxnSpPr>
        <p:spPr>
          <a:xfrm rot="5400000">
            <a:off x="3490624" y="3578096"/>
            <a:ext cx="787182" cy="310101"/>
          </a:xfrm>
          <a:prstGeom prst="straightConnector1">
            <a:avLst/>
          </a:prstGeom>
          <a:ln>
            <a:solidFill>
              <a:schemeClr val="bg1">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a:endCxn id="94" idx="0"/>
          </p:cNvCxnSpPr>
          <p:nvPr/>
        </p:nvCxnSpPr>
        <p:spPr>
          <a:xfrm rot="5400000">
            <a:off x="4436534" y="3227244"/>
            <a:ext cx="1430538" cy="319342"/>
          </a:xfrm>
          <a:prstGeom prst="straightConnector1">
            <a:avLst/>
          </a:prstGeom>
          <a:ln>
            <a:solidFill>
              <a:schemeClr val="bg1">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p:nvPr/>
        </p:nvCxnSpPr>
        <p:spPr>
          <a:xfrm rot="5400000">
            <a:off x="5618926" y="3430993"/>
            <a:ext cx="952831" cy="390942"/>
          </a:xfrm>
          <a:prstGeom prst="straightConnector1">
            <a:avLst/>
          </a:prstGeom>
          <a:ln>
            <a:solidFill>
              <a:schemeClr val="bg1">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p:nvPr/>
        </p:nvCxnSpPr>
        <p:spPr>
          <a:xfrm rot="5400000">
            <a:off x="6794394" y="3526414"/>
            <a:ext cx="723566" cy="318051"/>
          </a:xfrm>
          <a:prstGeom prst="straightConnector1">
            <a:avLst/>
          </a:prstGeom>
          <a:ln>
            <a:solidFill>
              <a:schemeClr val="bg1">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p:nvPr/>
        </p:nvCxnSpPr>
        <p:spPr>
          <a:xfrm rot="16200000" flipH="1">
            <a:off x="7577597" y="3609903"/>
            <a:ext cx="707665" cy="39756"/>
          </a:xfrm>
          <a:prstGeom prst="straightConnector1">
            <a:avLst/>
          </a:prstGeom>
          <a:ln>
            <a:solidFill>
              <a:schemeClr val="bg1">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9" name="Straight Arrow Connector 174"/>
          <p:cNvCxnSpPr/>
          <p:nvPr/>
        </p:nvCxnSpPr>
        <p:spPr>
          <a:xfrm rot="16200000" flipV="1">
            <a:off x="3622639" y="3470239"/>
            <a:ext cx="536765" cy="3058"/>
          </a:xfrm>
          <a:prstGeom prst="bentConnector3">
            <a:avLst>
              <a:gd name="adj1" fmla="val 50000"/>
            </a:avLst>
          </a:prstGeom>
          <a:ln w="19050">
            <a:solidFill>
              <a:srgbClr val="00B050"/>
            </a:solidFill>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3" name="Straight Arrow Connector 174"/>
          <p:cNvCxnSpPr/>
          <p:nvPr/>
        </p:nvCxnSpPr>
        <p:spPr>
          <a:xfrm rot="5400000">
            <a:off x="4882939" y="1980464"/>
            <a:ext cx="367778" cy="950"/>
          </a:xfrm>
          <a:prstGeom prst="bentConnector3">
            <a:avLst>
              <a:gd name="adj1" fmla="val 50000"/>
            </a:avLst>
          </a:prstGeom>
          <a:ln w="19050">
            <a:solidFill>
              <a:srgbClr val="00B050"/>
            </a:solidFill>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8" name="Straight Arrow Connector 174"/>
          <p:cNvCxnSpPr/>
          <p:nvPr/>
        </p:nvCxnSpPr>
        <p:spPr>
          <a:xfrm>
            <a:off x="5327650" y="1797050"/>
            <a:ext cx="2102210" cy="365195"/>
          </a:xfrm>
          <a:prstGeom prst="bentConnector2">
            <a:avLst/>
          </a:prstGeom>
          <a:ln w="19050">
            <a:solidFill>
              <a:srgbClr val="00B050"/>
            </a:solidFill>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1" name="Straight Arrow Connector 174"/>
          <p:cNvCxnSpPr/>
          <p:nvPr/>
        </p:nvCxnSpPr>
        <p:spPr>
          <a:xfrm flipV="1">
            <a:off x="4127500" y="3208894"/>
            <a:ext cx="3302360" cy="531256"/>
          </a:xfrm>
          <a:prstGeom prst="bentConnector2">
            <a:avLst/>
          </a:prstGeom>
          <a:ln w="19050">
            <a:solidFill>
              <a:srgbClr val="00B050"/>
            </a:solidFill>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4" name="Straight Arrow Connector 174"/>
          <p:cNvCxnSpPr/>
          <p:nvPr/>
        </p:nvCxnSpPr>
        <p:spPr>
          <a:xfrm rot="16200000" flipH="1">
            <a:off x="6383865" y="2036238"/>
            <a:ext cx="454366" cy="1396"/>
          </a:xfrm>
          <a:prstGeom prst="straightConnector1">
            <a:avLst/>
          </a:prstGeom>
          <a:ln w="19050">
            <a:solidFill>
              <a:srgbClr val="00B050"/>
            </a:solidFill>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 name="Straight Arrow Connector 174"/>
          <p:cNvCxnSpPr>
            <a:endCxn id="52" idx="1"/>
          </p:cNvCxnSpPr>
          <p:nvPr/>
        </p:nvCxnSpPr>
        <p:spPr>
          <a:xfrm>
            <a:off x="1328287" y="2852639"/>
            <a:ext cx="5990955" cy="6946"/>
          </a:xfrm>
          <a:prstGeom prst="straightConnector1">
            <a:avLst/>
          </a:prstGeom>
          <a:ln w="1905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4" name="TextBox 203"/>
          <p:cNvSpPr txBox="1"/>
          <p:nvPr/>
        </p:nvSpPr>
        <p:spPr>
          <a:xfrm>
            <a:off x="914400" y="233158"/>
            <a:ext cx="7529885" cy="461665"/>
          </a:xfrm>
          <a:prstGeom prst="rect">
            <a:avLst/>
          </a:prstGeom>
          <a:noFill/>
        </p:spPr>
        <p:txBody>
          <a:bodyPr wrap="square" rtlCol="0">
            <a:spAutoFit/>
          </a:bodyPr>
          <a:lstStyle/>
          <a:p>
            <a:r>
              <a:rPr lang="en-US" sz="2400" b="1" dirty="0" smtClean="0"/>
              <a:t>Model – variant B</a:t>
            </a:r>
          </a:p>
        </p:txBody>
      </p:sp>
      <p:sp>
        <p:nvSpPr>
          <p:cNvPr id="60" name="Flowchart: Or 59"/>
          <p:cNvSpPr/>
          <p:nvPr/>
        </p:nvSpPr>
        <p:spPr>
          <a:xfrm>
            <a:off x="3836265" y="2763699"/>
            <a:ext cx="196344" cy="179514"/>
          </a:xfrm>
          <a:prstGeom prst="flowChartOr">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Straight Arrow Connector 174"/>
          <p:cNvCxnSpPr>
            <a:stCxn id="70" idx="0"/>
            <a:endCxn id="50" idx="1"/>
          </p:cNvCxnSpPr>
          <p:nvPr/>
        </p:nvCxnSpPr>
        <p:spPr>
          <a:xfrm rot="5400000" flipH="1" flipV="1">
            <a:off x="4706935" y="32059"/>
            <a:ext cx="419047" cy="4805568"/>
          </a:xfrm>
          <a:prstGeom prst="bentConnector2">
            <a:avLst/>
          </a:prstGeom>
          <a:ln w="1905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0" name="Rectangle 49"/>
          <p:cNvSpPr/>
          <p:nvPr/>
        </p:nvSpPr>
        <p:spPr>
          <a:xfrm>
            <a:off x="7319242" y="2019127"/>
            <a:ext cx="173529" cy="412383"/>
          </a:xfrm>
          <a:prstGeom prst="rect">
            <a:avLst/>
          </a:prstGeom>
          <a:solidFill>
            <a:schemeClr val="accent3">
              <a:lumMod val="40000"/>
              <a:lumOff val="6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smtClean="0">
                <a:solidFill>
                  <a:schemeClr val="tx1"/>
                </a:solidFill>
              </a:rPr>
              <a:t>RCH</a:t>
            </a:r>
          </a:p>
        </p:txBody>
      </p:sp>
      <p:sp>
        <p:nvSpPr>
          <p:cNvPr id="52" name="Rectangle 51"/>
          <p:cNvSpPr/>
          <p:nvPr/>
        </p:nvSpPr>
        <p:spPr>
          <a:xfrm>
            <a:off x="7319242" y="2653393"/>
            <a:ext cx="173529" cy="412383"/>
          </a:xfrm>
          <a:prstGeom prst="rect">
            <a:avLst/>
          </a:prstGeom>
          <a:solidFill>
            <a:schemeClr val="accent3">
              <a:lumMod val="40000"/>
              <a:lumOff val="6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smtClean="0">
                <a:solidFill>
                  <a:schemeClr val="tx1"/>
                </a:solidFill>
              </a:rPr>
              <a:t>SCH</a:t>
            </a:r>
          </a:p>
        </p:txBody>
      </p:sp>
      <p:sp>
        <p:nvSpPr>
          <p:cNvPr id="53" name="Rectangle 52"/>
          <p:cNvSpPr/>
          <p:nvPr/>
        </p:nvSpPr>
        <p:spPr>
          <a:xfrm>
            <a:off x="4955735" y="2021710"/>
            <a:ext cx="173529" cy="412383"/>
          </a:xfrm>
          <a:prstGeom prst="rect">
            <a:avLst/>
          </a:prstGeom>
          <a:solidFill>
            <a:schemeClr val="accent3">
              <a:lumMod val="40000"/>
              <a:lumOff val="6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smtClean="0">
                <a:solidFill>
                  <a:schemeClr val="tx1"/>
                </a:solidFill>
              </a:rPr>
              <a:t>BCH</a:t>
            </a:r>
          </a:p>
        </p:txBody>
      </p:sp>
      <p:sp>
        <p:nvSpPr>
          <p:cNvPr id="57" name="TextBox 56"/>
          <p:cNvSpPr txBox="1"/>
          <p:nvPr/>
        </p:nvSpPr>
        <p:spPr>
          <a:xfrm>
            <a:off x="7631636" y="2001189"/>
            <a:ext cx="1117838" cy="461665"/>
          </a:xfrm>
          <a:prstGeom prst="rect">
            <a:avLst/>
          </a:prstGeom>
          <a:noFill/>
        </p:spPr>
        <p:txBody>
          <a:bodyPr wrap="square" rtlCol="0">
            <a:spAutoFit/>
          </a:bodyPr>
          <a:lstStyle/>
          <a:p>
            <a:r>
              <a:rPr lang="en-US" sz="1200" b="1" dirty="0" err="1" smtClean="0"/>
              <a:t>Rel</a:t>
            </a:r>
            <a:r>
              <a:rPr lang="en-US" sz="1200" b="1" dirty="0" smtClean="0"/>
              <a:t> Classifications</a:t>
            </a:r>
            <a:endParaRPr lang="en-US" sz="1200" b="1" dirty="0"/>
          </a:p>
        </p:txBody>
      </p:sp>
      <p:sp>
        <p:nvSpPr>
          <p:cNvPr id="58" name="TextBox 57"/>
          <p:cNvSpPr txBox="1"/>
          <p:nvPr/>
        </p:nvSpPr>
        <p:spPr>
          <a:xfrm>
            <a:off x="7654290" y="2657333"/>
            <a:ext cx="1117838" cy="461665"/>
          </a:xfrm>
          <a:prstGeom prst="rect">
            <a:avLst/>
          </a:prstGeom>
          <a:noFill/>
        </p:spPr>
        <p:txBody>
          <a:bodyPr wrap="square" rtlCol="0">
            <a:spAutoFit/>
          </a:bodyPr>
          <a:lstStyle/>
          <a:p>
            <a:r>
              <a:rPr lang="en-US" sz="1200" b="1" dirty="0" smtClean="0"/>
              <a:t>Span Classifications</a:t>
            </a:r>
            <a:endParaRPr lang="en-US" sz="1200" b="1" dirty="0"/>
          </a:p>
        </p:txBody>
      </p:sp>
      <p:sp>
        <p:nvSpPr>
          <p:cNvPr id="65" name="Freeform 64"/>
          <p:cNvSpPr/>
          <p:nvPr/>
        </p:nvSpPr>
        <p:spPr>
          <a:xfrm rot="16200000">
            <a:off x="3409334" y="2787090"/>
            <a:ext cx="322312" cy="137555"/>
          </a:xfrm>
          <a:custGeom>
            <a:avLst/>
            <a:gdLst>
              <a:gd name="connsiteX0" fmla="*/ 0 w 982980"/>
              <a:gd name="connsiteY0" fmla="*/ 0 h 678180"/>
              <a:gd name="connsiteX1" fmla="*/ 982980 w 982980"/>
              <a:gd name="connsiteY1" fmla="*/ 0 h 678180"/>
              <a:gd name="connsiteX2" fmla="*/ 601980 w 982980"/>
              <a:gd name="connsiteY2" fmla="*/ 480060 h 678180"/>
              <a:gd name="connsiteX3" fmla="*/ 601980 w 982980"/>
              <a:gd name="connsiteY3" fmla="*/ 678180 h 678180"/>
              <a:gd name="connsiteX4" fmla="*/ 434340 w 982980"/>
              <a:gd name="connsiteY4" fmla="*/ 678180 h 678180"/>
              <a:gd name="connsiteX5" fmla="*/ 434340 w 982980"/>
              <a:gd name="connsiteY5" fmla="*/ 487680 h 678180"/>
              <a:gd name="connsiteX6" fmla="*/ 83820 w 982980"/>
              <a:gd name="connsiteY6" fmla="*/ 0 h 678180"/>
              <a:gd name="connsiteX7" fmla="*/ 76200 w 982980"/>
              <a:gd name="connsiteY7" fmla="*/ 0 h 678180"/>
              <a:gd name="connsiteX0" fmla="*/ 0 w 982980"/>
              <a:gd name="connsiteY0" fmla="*/ 0 h 678180"/>
              <a:gd name="connsiteX1" fmla="*/ 982980 w 982980"/>
              <a:gd name="connsiteY1" fmla="*/ 0 h 678180"/>
              <a:gd name="connsiteX2" fmla="*/ 601980 w 982980"/>
              <a:gd name="connsiteY2" fmla="*/ 480060 h 678180"/>
              <a:gd name="connsiteX3" fmla="*/ 601980 w 982980"/>
              <a:gd name="connsiteY3" fmla="*/ 678180 h 678180"/>
              <a:gd name="connsiteX4" fmla="*/ 434340 w 982980"/>
              <a:gd name="connsiteY4" fmla="*/ 678180 h 678180"/>
              <a:gd name="connsiteX5" fmla="*/ 434340 w 982980"/>
              <a:gd name="connsiteY5" fmla="*/ 487680 h 678180"/>
              <a:gd name="connsiteX6" fmla="*/ 83820 w 982980"/>
              <a:gd name="connsiteY6" fmla="*/ 0 h 678180"/>
              <a:gd name="connsiteX7" fmla="*/ 76200 w 982980"/>
              <a:gd name="connsiteY7" fmla="*/ 0 h 678180"/>
              <a:gd name="connsiteX0" fmla="*/ 0 w 922704"/>
              <a:gd name="connsiteY0" fmla="*/ 0 h 678180"/>
              <a:gd name="connsiteX1" fmla="*/ 922704 w 922704"/>
              <a:gd name="connsiteY1" fmla="*/ 0 h 678180"/>
              <a:gd name="connsiteX2" fmla="*/ 541704 w 922704"/>
              <a:gd name="connsiteY2" fmla="*/ 480060 h 678180"/>
              <a:gd name="connsiteX3" fmla="*/ 541704 w 922704"/>
              <a:gd name="connsiteY3" fmla="*/ 678180 h 678180"/>
              <a:gd name="connsiteX4" fmla="*/ 374064 w 922704"/>
              <a:gd name="connsiteY4" fmla="*/ 678180 h 678180"/>
              <a:gd name="connsiteX5" fmla="*/ 374064 w 922704"/>
              <a:gd name="connsiteY5" fmla="*/ 487680 h 678180"/>
              <a:gd name="connsiteX6" fmla="*/ 23544 w 922704"/>
              <a:gd name="connsiteY6" fmla="*/ 0 h 678180"/>
              <a:gd name="connsiteX7" fmla="*/ 15924 w 922704"/>
              <a:gd name="connsiteY7" fmla="*/ 0 h 678180"/>
              <a:gd name="connsiteX0" fmla="*/ 136428 w 906780"/>
              <a:gd name="connsiteY0" fmla="*/ 68226 h 678180"/>
              <a:gd name="connsiteX1" fmla="*/ 906780 w 906780"/>
              <a:gd name="connsiteY1" fmla="*/ 0 h 678180"/>
              <a:gd name="connsiteX2" fmla="*/ 525780 w 906780"/>
              <a:gd name="connsiteY2" fmla="*/ 480060 h 678180"/>
              <a:gd name="connsiteX3" fmla="*/ 525780 w 906780"/>
              <a:gd name="connsiteY3" fmla="*/ 678180 h 678180"/>
              <a:gd name="connsiteX4" fmla="*/ 358140 w 906780"/>
              <a:gd name="connsiteY4" fmla="*/ 678180 h 678180"/>
              <a:gd name="connsiteX5" fmla="*/ 358140 w 906780"/>
              <a:gd name="connsiteY5" fmla="*/ 487680 h 678180"/>
              <a:gd name="connsiteX6" fmla="*/ 7620 w 906780"/>
              <a:gd name="connsiteY6" fmla="*/ 0 h 678180"/>
              <a:gd name="connsiteX7" fmla="*/ 0 w 906780"/>
              <a:gd name="connsiteY7" fmla="*/ 0 h 678180"/>
              <a:gd name="connsiteX0" fmla="*/ 12552 w 906780"/>
              <a:gd name="connsiteY0" fmla="*/ 0 h 679842"/>
              <a:gd name="connsiteX1" fmla="*/ 906780 w 906780"/>
              <a:gd name="connsiteY1" fmla="*/ 1662 h 679842"/>
              <a:gd name="connsiteX2" fmla="*/ 525780 w 906780"/>
              <a:gd name="connsiteY2" fmla="*/ 481722 h 679842"/>
              <a:gd name="connsiteX3" fmla="*/ 525780 w 906780"/>
              <a:gd name="connsiteY3" fmla="*/ 679842 h 679842"/>
              <a:gd name="connsiteX4" fmla="*/ 358140 w 906780"/>
              <a:gd name="connsiteY4" fmla="*/ 679842 h 679842"/>
              <a:gd name="connsiteX5" fmla="*/ 358140 w 906780"/>
              <a:gd name="connsiteY5" fmla="*/ 489342 h 679842"/>
              <a:gd name="connsiteX6" fmla="*/ 7620 w 906780"/>
              <a:gd name="connsiteY6" fmla="*/ 1662 h 679842"/>
              <a:gd name="connsiteX7" fmla="*/ 0 w 906780"/>
              <a:gd name="connsiteY7" fmla="*/ 1662 h 679842"/>
              <a:gd name="connsiteX0" fmla="*/ 12552 w 906780"/>
              <a:gd name="connsiteY0" fmla="*/ 0 h 679842"/>
              <a:gd name="connsiteX1" fmla="*/ 906780 w 906780"/>
              <a:gd name="connsiteY1" fmla="*/ 1662 h 679842"/>
              <a:gd name="connsiteX2" fmla="*/ 525780 w 906780"/>
              <a:gd name="connsiteY2" fmla="*/ 481722 h 679842"/>
              <a:gd name="connsiteX3" fmla="*/ 525780 w 906780"/>
              <a:gd name="connsiteY3" fmla="*/ 679842 h 679842"/>
              <a:gd name="connsiteX4" fmla="*/ 358140 w 906780"/>
              <a:gd name="connsiteY4" fmla="*/ 679842 h 679842"/>
              <a:gd name="connsiteX5" fmla="*/ 358140 w 906780"/>
              <a:gd name="connsiteY5" fmla="*/ 489342 h 679842"/>
              <a:gd name="connsiteX6" fmla="*/ 7620 w 906780"/>
              <a:gd name="connsiteY6" fmla="*/ 1662 h 679842"/>
              <a:gd name="connsiteX7" fmla="*/ 0 w 906780"/>
              <a:gd name="connsiteY7" fmla="*/ 1662 h 679842"/>
              <a:gd name="connsiteX0" fmla="*/ 12552 w 906780"/>
              <a:gd name="connsiteY0" fmla="*/ 0 h 679842"/>
              <a:gd name="connsiteX1" fmla="*/ 906780 w 906780"/>
              <a:gd name="connsiteY1" fmla="*/ 1662 h 679842"/>
              <a:gd name="connsiteX2" fmla="*/ 525780 w 906780"/>
              <a:gd name="connsiteY2" fmla="*/ 481722 h 679842"/>
              <a:gd name="connsiteX3" fmla="*/ 525780 w 906780"/>
              <a:gd name="connsiteY3" fmla="*/ 679842 h 679842"/>
              <a:gd name="connsiteX4" fmla="*/ 358140 w 906780"/>
              <a:gd name="connsiteY4" fmla="*/ 679842 h 679842"/>
              <a:gd name="connsiteX5" fmla="*/ 358140 w 906780"/>
              <a:gd name="connsiteY5" fmla="*/ 489342 h 679842"/>
              <a:gd name="connsiteX6" fmla="*/ 7620 w 906780"/>
              <a:gd name="connsiteY6" fmla="*/ 1662 h 679842"/>
              <a:gd name="connsiteX7" fmla="*/ 0 w 906780"/>
              <a:gd name="connsiteY7" fmla="*/ 1662 h 679842"/>
              <a:gd name="connsiteX0" fmla="*/ 12552 w 906780"/>
              <a:gd name="connsiteY0" fmla="*/ 0 h 679842"/>
              <a:gd name="connsiteX1" fmla="*/ 906780 w 906780"/>
              <a:gd name="connsiteY1" fmla="*/ 1662 h 679842"/>
              <a:gd name="connsiteX2" fmla="*/ 525780 w 906780"/>
              <a:gd name="connsiteY2" fmla="*/ 481722 h 679842"/>
              <a:gd name="connsiteX3" fmla="*/ 525780 w 906780"/>
              <a:gd name="connsiteY3" fmla="*/ 679842 h 679842"/>
              <a:gd name="connsiteX4" fmla="*/ 358140 w 906780"/>
              <a:gd name="connsiteY4" fmla="*/ 679842 h 679842"/>
              <a:gd name="connsiteX5" fmla="*/ 358140 w 906780"/>
              <a:gd name="connsiteY5" fmla="*/ 489342 h 679842"/>
              <a:gd name="connsiteX6" fmla="*/ 7620 w 906780"/>
              <a:gd name="connsiteY6" fmla="*/ 234820 h 679842"/>
              <a:gd name="connsiteX7" fmla="*/ 0 w 906780"/>
              <a:gd name="connsiteY7" fmla="*/ 1662 h 679842"/>
              <a:gd name="connsiteX0" fmla="*/ 12552 w 906780"/>
              <a:gd name="connsiteY0" fmla="*/ 0 h 679842"/>
              <a:gd name="connsiteX1" fmla="*/ 906780 w 906780"/>
              <a:gd name="connsiteY1" fmla="*/ 1662 h 679842"/>
              <a:gd name="connsiteX2" fmla="*/ 525780 w 906780"/>
              <a:gd name="connsiteY2" fmla="*/ 481722 h 679842"/>
              <a:gd name="connsiteX3" fmla="*/ 525780 w 906780"/>
              <a:gd name="connsiteY3" fmla="*/ 679842 h 679842"/>
              <a:gd name="connsiteX4" fmla="*/ 358140 w 906780"/>
              <a:gd name="connsiteY4" fmla="*/ 679842 h 679842"/>
              <a:gd name="connsiteX5" fmla="*/ 358140 w 906780"/>
              <a:gd name="connsiteY5" fmla="*/ 489342 h 679842"/>
              <a:gd name="connsiteX6" fmla="*/ 21858 w 906780"/>
              <a:gd name="connsiteY6" fmla="*/ 26818 h 679842"/>
              <a:gd name="connsiteX7" fmla="*/ 0 w 906780"/>
              <a:gd name="connsiteY7" fmla="*/ 1662 h 679842"/>
              <a:gd name="connsiteX0" fmla="*/ 228504 w 1122732"/>
              <a:gd name="connsiteY0" fmla="*/ 0 h 679842"/>
              <a:gd name="connsiteX1" fmla="*/ 1122732 w 1122732"/>
              <a:gd name="connsiteY1" fmla="*/ 1662 h 679842"/>
              <a:gd name="connsiteX2" fmla="*/ 741732 w 1122732"/>
              <a:gd name="connsiteY2" fmla="*/ 481722 h 679842"/>
              <a:gd name="connsiteX3" fmla="*/ 741732 w 1122732"/>
              <a:gd name="connsiteY3" fmla="*/ 679842 h 679842"/>
              <a:gd name="connsiteX4" fmla="*/ 574092 w 1122732"/>
              <a:gd name="connsiteY4" fmla="*/ 679842 h 679842"/>
              <a:gd name="connsiteX5" fmla="*/ 574092 w 1122732"/>
              <a:gd name="connsiteY5" fmla="*/ 489342 h 679842"/>
              <a:gd name="connsiteX6" fmla="*/ 237810 w 1122732"/>
              <a:gd name="connsiteY6" fmla="*/ 26818 h 679842"/>
              <a:gd name="connsiteX7" fmla="*/ 0 w 1122732"/>
              <a:gd name="connsiteY7" fmla="*/ 115926 h 679842"/>
              <a:gd name="connsiteX0" fmla="*/ 0 w 894228"/>
              <a:gd name="connsiteY0" fmla="*/ 0 h 679842"/>
              <a:gd name="connsiteX1" fmla="*/ 894228 w 894228"/>
              <a:gd name="connsiteY1" fmla="*/ 1662 h 679842"/>
              <a:gd name="connsiteX2" fmla="*/ 513228 w 894228"/>
              <a:gd name="connsiteY2" fmla="*/ 481722 h 679842"/>
              <a:gd name="connsiteX3" fmla="*/ 513228 w 894228"/>
              <a:gd name="connsiteY3" fmla="*/ 679842 h 679842"/>
              <a:gd name="connsiteX4" fmla="*/ 345588 w 894228"/>
              <a:gd name="connsiteY4" fmla="*/ 679842 h 679842"/>
              <a:gd name="connsiteX5" fmla="*/ 345588 w 894228"/>
              <a:gd name="connsiteY5" fmla="*/ 489342 h 679842"/>
              <a:gd name="connsiteX6" fmla="*/ 9306 w 894228"/>
              <a:gd name="connsiteY6" fmla="*/ 26818 h 679842"/>
              <a:gd name="connsiteX0" fmla="*/ 0 w 894228"/>
              <a:gd name="connsiteY0" fmla="*/ 0 h 679842"/>
              <a:gd name="connsiteX1" fmla="*/ 894228 w 894228"/>
              <a:gd name="connsiteY1" fmla="*/ 1662 h 679842"/>
              <a:gd name="connsiteX2" fmla="*/ 513228 w 894228"/>
              <a:gd name="connsiteY2" fmla="*/ 481722 h 679842"/>
              <a:gd name="connsiteX3" fmla="*/ 513228 w 894228"/>
              <a:gd name="connsiteY3" fmla="*/ 679842 h 679842"/>
              <a:gd name="connsiteX4" fmla="*/ 345588 w 894228"/>
              <a:gd name="connsiteY4" fmla="*/ 679842 h 679842"/>
              <a:gd name="connsiteX5" fmla="*/ 345588 w 894228"/>
              <a:gd name="connsiteY5" fmla="*/ 489342 h 679842"/>
              <a:gd name="connsiteX6" fmla="*/ 9306 w 894228"/>
              <a:gd name="connsiteY6" fmla="*/ 2968 h 679842"/>
              <a:gd name="connsiteX0" fmla="*/ 0 w 894228"/>
              <a:gd name="connsiteY0" fmla="*/ 0 h 679842"/>
              <a:gd name="connsiteX1" fmla="*/ 894228 w 894228"/>
              <a:gd name="connsiteY1" fmla="*/ 1662 h 679842"/>
              <a:gd name="connsiteX2" fmla="*/ 513228 w 894228"/>
              <a:gd name="connsiteY2" fmla="*/ 481722 h 679842"/>
              <a:gd name="connsiteX3" fmla="*/ 513228 w 894228"/>
              <a:gd name="connsiteY3" fmla="*/ 679842 h 679842"/>
              <a:gd name="connsiteX4" fmla="*/ 345588 w 894228"/>
              <a:gd name="connsiteY4" fmla="*/ 679842 h 679842"/>
              <a:gd name="connsiteX5" fmla="*/ 345588 w 894228"/>
              <a:gd name="connsiteY5" fmla="*/ 489342 h 679842"/>
              <a:gd name="connsiteX6" fmla="*/ 9306 w 894228"/>
              <a:gd name="connsiteY6" fmla="*/ 2968 h 679842"/>
              <a:gd name="connsiteX0" fmla="*/ 22494 w 916722"/>
              <a:gd name="connsiteY0" fmla="*/ 0 h 679842"/>
              <a:gd name="connsiteX1" fmla="*/ 916722 w 916722"/>
              <a:gd name="connsiteY1" fmla="*/ 1662 h 679842"/>
              <a:gd name="connsiteX2" fmla="*/ 535722 w 916722"/>
              <a:gd name="connsiteY2" fmla="*/ 481722 h 679842"/>
              <a:gd name="connsiteX3" fmla="*/ 535722 w 916722"/>
              <a:gd name="connsiteY3" fmla="*/ 679842 h 679842"/>
              <a:gd name="connsiteX4" fmla="*/ 368082 w 916722"/>
              <a:gd name="connsiteY4" fmla="*/ 679842 h 679842"/>
              <a:gd name="connsiteX5" fmla="*/ 368082 w 916722"/>
              <a:gd name="connsiteY5" fmla="*/ 489342 h 679842"/>
              <a:gd name="connsiteX6" fmla="*/ 0 w 916722"/>
              <a:gd name="connsiteY6" fmla="*/ 163270 h 679842"/>
              <a:gd name="connsiteX0" fmla="*/ 22494 w 916722"/>
              <a:gd name="connsiteY0" fmla="*/ 66564 h 678180"/>
              <a:gd name="connsiteX1" fmla="*/ 916722 w 916722"/>
              <a:gd name="connsiteY1" fmla="*/ 0 h 678180"/>
              <a:gd name="connsiteX2" fmla="*/ 535722 w 916722"/>
              <a:gd name="connsiteY2" fmla="*/ 480060 h 678180"/>
              <a:gd name="connsiteX3" fmla="*/ 535722 w 916722"/>
              <a:gd name="connsiteY3" fmla="*/ 678180 h 678180"/>
              <a:gd name="connsiteX4" fmla="*/ 368082 w 916722"/>
              <a:gd name="connsiteY4" fmla="*/ 678180 h 678180"/>
              <a:gd name="connsiteX5" fmla="*/ 368082 w 916722"/>
              <a:gd name="connsiteY5" fmla="*/ 487680 h 678180"/>
              <a:gd name="connsiteX6" fmla="*/ 0 w 916722"/>
              <a:gd name="connsiteY6" fmla="*/ 161608 h 678180"/>
              <a:gd name="connsiteX0" fmla="*/ 22494 w 916722"/>
              <a:gd name="connsiteY0" fmla="*/ 0 h 681504"/>
              <a:gd name="connsiteX1" fmla="*/ 916722 w 916722"/>
              <a:gd name="connsiteY1" fmla="*/ 3324 h 681504"/>
              <a:gd name="connsiteX2" fmla="*/ 535722 w 916722"/>
              <a:gd name="connsiteY2" fmla="*/ 483384 h 681504"/>
              <a:gd name="connsiteX3" fmla="*/ 535722 w 916722"/>
              <a:gd name="connsiteY3" fmla="*/ 681504 h 681504"/>
              <a:gd name="connsiteX4" fmla="*/ 368082 w 916722"/>
              <a:gd name="connsiteY4" fmla="*/ 681504 h 681504"/>
              <a:gd name="connsiteX5" fmla="*/ 368082 w 916722"/>
              <a:gd name="connsiteY5" fmla="*/ 491004 h 681504"/>
              <a:gd name="connsiteX6" fmla="*/ 0 w 916722"/>
              <a:gd name="connsiteY6" fmla="*/ 164932 h 681504"/>
              <a:gd name="connsiteX0" fmla="*/ 22494 w 916722"/>
              <a:gd name="connsiteY0" fmla="*/ 0 h 681504"/>
              <a:gd name="connsiteX1" fmla="*/ 916722 w 916722"/>
              <a:gd name="connsiteY1" fmla="*/ 3324 h 681504"/>
              <a:gd name="connsiteX2" fmla="*/ 535722 w 916722"/>
              <a:gd name="connsiteY2" fmla="*/ 483384 h 681504"/>
              <a:gd name="connsiteX3" fmla="*/ 535722 w 916722"/>
              <a:gd name="connsiteY3" fmla="*/ 681504 h 681504"/>
              <a:gd name="connsiteX4" fmla="*/ 368082 w 916722"/>
              <a:gd name="connsiteY4" fmla="*/ 681504 h 681504"/>
              <a:gd name="connsiteX5" fmla="*/ 368082 w 916722"/>
              <a:gd name="connsiteY5" fmla="*/ 491004 h 681504"/>
              <a:gd name="connsiteX6" fmla="*/ 0 w 916722"/>
              <a:gd name="connsiteY6" fmla="*/ 2968 h 681504"/>
              <a:gd name="connsiteX0" fmla="*/ 22494 w 916722"/>
              <a:gd name="connsiteY0" fmla="*/ 0 h 681504"/>
              <a:gd name="connsiteX1" fmla="*/ 916722 w 916722"/>
              <a:gd name="connsiteY1" fmla="*/ 3324 h 681504"/>
              <a:gd name="connsiteX2" fmla="*/ 535722 w 916722"/>
              <a:gd name="connsiteY2" fmla="*/ 483384 h 681504"/>
              <a:gd name="connsiteX3" fmla="*/ 535722 w 916722"/>
              <a:gd name="connsiteY3" fmla="*/ 681504 h 681504"/>
              <a:gd name="connsiteX4" fmla="*/ 368082 w 916722"/>
              <a:gd name="connsiteY4" fmla="*/ 681504 h 681504"/>
              <a:gd name="connsiteX5" fmla="*/ 368082 w 916722"/>
              <a:gd name="connsiteY5" fmla="*/ 491004 h 681504"/>
              <a:gd name="connsiteX6" fmla="*/ 0 w 916722"/>
              <a:gd name="connsiteY6" fmla="*/ 2968 h 681504"/>
              <a:gd name="connsiteX0" fmla="*/ 168655 w 1062883"/>
              <a:gd name="connsiteY0" fmla="*/ 4296 h 685800"/>
              <a:gd name="connsiteX1" fmla="*/ 0 w 1062883"/>
              <a:gd name="connsiteY1" fmla="*/ 0 h 685800"/>
              <a:gd name="connsiteX2" fmla="*/ 1062883 w 1062883"/>
              <a:gd name="connsiteY2" fmla="*/ 7620 h 685800"/>
              <a:gd name="connsiteX3" fmla="*/ 681883 w 1062883"/>
              <a:gd name="connsiteY3" fmla="*/ 487680 h 685800"/>
              <a:gd name="connsiteX4" fmla="*/ 681883 w 1062883"/>
              <a:gd name="connsiteY4" fmla="*/ 685800 h 685800"/>
              <a:gd name="connsiteX5" fmla="*/ 514243 w 1062883"/>
              <a:gd name="connsiteY5" fmla="*/ 685800 h 685800"/>
              <a:gd name="connsiteX6" fmla="*/ 514243 w 1062883"/>
              <a:gd name="connsiteY6" fmla="*/ 495300 h 685800"/>
              <a:gd name="connsiteX7" fmla="*/ 146161 w 1062883"/>
              <a:gd name="connsiteY7" fmla="*/ 7264 h 685800"/>
              <a:gd name="connsiteX0" fmla="*/ 168655 w 1062883"/>
              <a:gd name="connsiteY0" fmla="*/ 4296 h 685800"/>
              <a:gd name="connsiteX1" fmla="*/ 0 w 1062883"/>
              <a:gd name="connsiteY1" fmla="*/ 0 h 685800"/>
              <a:gd name="connsiteX2" fmla="*/ 107161 w 1062883"/>
              <a:gd name="connsiteY2" fmla="*/ 111883 h 685800"/>
              <a:gd name="connsiteX3" fmla="*/ 1062883 w 1062883"/>
              <a:gd name="connsiteY3" fmla="*/ 7620 h 685800"/>
              <a:gd name="connsiteX4" fmla="*/ 681883 w 1062883"/>
              <a:gd name="connsiteY4" fmla="*/ 487680 h 685800"/>
              <a:gd name="connsiteX5" fmla="*/ 681883 w 1062883"/>
              <a:gd name="connsiteY5" fmla="*/ 685800 h 685800"/>
              <a:gd name="connsiteX6" fmla="*/ 514243 w 1062883"/>
              <a:gd name="connsiteY6" fmla="*/ 685800 h 685800"/>
              <a:gd name="connsiteX7" fmla="*/ 514243 w 1062883"/>
              <a:gd name="connsiteY7" fmla="*/ 495300 h 685800"/>
              <a:gd name="connsiteX8" fmla="*/ 146161 w 1062883"/>
              <a:gd name="connsiteY8" fmla="*/ 7264 h 685800"/>
              <a:gd name="connsiteX0" fmla="*/ 168655 w 1062883"/>
              <a:gd name="connsiteY0" fmla="*/ 146453 h 827957"/>
              <a:gd name="connsiteX1" fmla="*/ 0 w 1062883"/>
              <a:gd name="connsiteY1" fmla="*/ 142157 h 827957"/>
              <a:gd name="connsiteX2" fmla="*/ 213475 w 1062883"/>
              <a:gd name="connsiteY2" fmla="*/ 0 h 827957"/>
              <a:gd name="connsiteX3" fmla="*/ 1062883 w 1062883"/>
              <a:gd name="connsiteY3" fmla="*/ 149777 h 827957"/>
              <a:gd name="connsiteX4" fmla="*/ 681883 w 1062883"/>
              <a:gd name="connsiteY4" fmla="*/ 629837 h 827957"/>
              <a:gd name="connsiteX5" fmla="*/ 681883 w 1062883"/>
              <a:gd name="connsiteY5" fmla="*/ 827957 h 827957"/>
              <a:gd name="connsiteX6" fmla="*/ 514243 w 1062883"/>
              <a:gd name="connsiteY6" fmla="*/ 827957 h 827957"/>
              <a:gd name="connsiteX7" fmla="*/ 514243 w 1062883"/>
              <a:gd name="connsiteY7" fmla="*/ 637457 h 827957"/>
              <a:gd name="connsiteX8" fmla="*/ 146161 w 1062883"/>
              <a:gd name="connsiteY8" fmla="*/ 149421 h 827957"/>
              <a:gd name="connsiteX0" fmla="*/ 44779 w 1062883"/>
              <a:gd name="connsiteY0" fmla="*/ 260717 h 827957"/>
              <a:gd name="connsiteX1" fmla="*/ 0 w 1062883"/>
              <a:gd name="connsiteY1" fmla="*/ 142157 h 827957"/>
              <a:gd name="connsiteX2" fmla="*/ 213475 w 1062883"/>
              <a:gd name="connsiteY2" fmla="*/ 0 h 827957"/>
              <a:gd name="connsiteX3" fmla="*/ 1062883 w 1062883"/>
              <a:gd name="connsiteY3" fmla="*/ 149777 h 827957"/>
              <a:gd name="connsiteX4" fmla="*/ 681883 w 1062883"/>
              <a:gd name="connsiteY4" fmla="*/ 629837 h 827957"/>
              <a:gd name="connsiteX5" fmla="*/ 681883 w 1062883"/>
              <a:gd name="connsiteY5" fmla="*/ 827957 h 827957"/>
              <a:gd name="connsiteX6" fmla="*/ 514243 w 1062883"/>
              <a:gd name="connsiteY6" fmla="*/ 827957 h 827957"/>
              <a:gd name="connsiteX7" fmla="*/ 514243 w 1062883"/>
              <a:gd name="connsiteY7" fmla="*/ 637457 h 827957"/>
              <a:gd name="connsiteX8" fmla="*/ 146161 w 1062883"/>
              <a:gd name="connsiteY8" fmla="*/ 149421 h 827957"/>
              <a:gd name="connsiteX0" fmla="*/ 0 w 1062883"/>
              <a:gd name="connsiteY0" fmla="*/ 142157 h 827957"/>
              <a:gd name="connsiteX1" fmla="*/ 213475 w 1062883"/>
              <a:gd name="connsiteY1" fmla="*/ 0 h 827957"/>
              <a:gd name="connsiteX2" fmla="*/ 1062883 w 1062883"/>
              <a:gd name="connsiteY2" fmla="*/ 149777 h 827957"/>
              <a:gd name="connsiteX3" fmla="*/ 681883 w 1062883"/>
              <a:gd name="connsiteY3" fmla="*/ 629837 h 827957"/>
              <a:gd name="connsiteX4" fmla="*/ 681883 w 1062883"/>
              <a:gd name="connsiteY4" fmla="*/ 827957 h 827957"/>
              <a:gd name="connsiteX5" fmla="*/ 514243 w 1062883"/>
              <a:gd name="connsiteY5" fmla="*/ 827957 h 827957"/>
              <a:gd name="connsiteX6" fmla="*/ 514243 w 1062883"/>
              <a:gd name="connsiteY6" fmla="*/ 637457 h 827957"/>
              <a:gd name="connsiteX7" fmla="*/ 146161 w 1062883"/>
              <a:gd name="connsiteY7" fmla="*/ 149421 h 827957"/>
              <a:gd name="connsiteX0" fmla="*/ 67314 w 916722"/>
              <a:gd name="connsiteY0" fmla="*/ 0 h 827957"/>
              <a:gd name="connsiteX1" fmla="*/ 916722 w 916722"/>
              <a:gd name="connsiteY1" fmla="*/ 149777 h 827957"/>
              <a:gd name="connsiteX2" fmla="*/ 535722 w 916722"/>
              <a:gd name="connsiteY2" fmla="*/ 629837 h 827957"/>
              <a:gd name="connsiteX3" fmla="*/ 535722 w 916722"/>
              <a:gd name="connsiteY3" fmla="*/ 827957 h 827957"/>
              <a:gd name="connsiteX4" fmla="*/ 368082 w 916722"/>
              <a:gd name="connsiteY4" fmla="*/ 827957 h 827957"/>
              <a:gd name="connsiteX5" fmla="*/ 368082 w 916722"/>
              <a:gd name="connsiteY5" fmla="*/ 637457 h 827957"/>
              <a:gd name="connsiteX6" fmla="*/ 0 w 916722"/>
              <a:gd name="connsiteY6" fmla="*/ 149421 h 827957"/>
              <a:gd name="connsiteX0" fmla="*/ 0 w 927246"/>
              <a:gd name="connsiteY0" fmla="*/ 10881 h 678536"/>
              <a:gd name="connsiteX1" fmla="*/ 927246 w 927246"/>
              <a:gd name="connsiteY1" fmla="*/ 356 h 678536"/>
              <a:gd name="connsiteX2" fmla="*/ 546246 w 927246"/>
              <a:gd name="connsiteY2" fmla="*/ 480416 h 678536"/>
              <a:gd name="connsiteX3" fmla="*/ 546246 w 927246"/>
              <a:gd name="connsiteY3" fmla="*/ 678536 h 678536"/>
              <a:gd name="connsiteX4" fmla="*/ 378606 w 927246"/>
              <a:gd name="connsiteY4" fmla="*/ 678536 h 678536"/>
              <a:gd name="connsiteX5" fmla="*/ 378606 w 927246"/>
              <a:gd name="connsiteY5" fmla="*/ 488036 h 678536"/>
              <a:gd name="connsiteX6" fmla="*/ 10524 w 927246"/>
              <a:gd name="connsiteY6" fmla="*/ 0 h 678536"/>
              <a:gd name="connsiteX0" fmla="*/ 0 w 927246"/>
              <a:gd name="connsiteY0" fmla="*/ 10881 h 678536"/>
              <a:gd name="connsiteX1" fmla="*/ 927246 w 927246"/>
              <a:gd name="connsiteY1" fmla="*/ 22544 h 678536"/>
              <a:gd name="connsiteX2" fmla="*/ 546246 w 927246"/>
              <a:gd name="connsiteY2" fmla="*/ 480416 h 678536"/>
              <a:gd name="connsiteX3" fmla="*/ 546246 w 927246"/>
              <a:gd name="connsiteY3" fmla="*/ 678536 h 678536"/>
              <a:gd name="connsiteX4" fmla="*/ 378606 w 927246"/>
              <a:gd name="connsiteY4" fmla="*/ 678536 h 678536"/>
              <a:gd name="connsiteX5" fmla="*/ 378606 w 927246"/>
              <a:gd name="connsiteY5" fmla="*/ 488036 h 678536"/>
              <a:gd name="connsiteX6" fmla="*/ 10524 w 927246"/>
              <a:gd name="connsiteY6" fmla="*/ 0 h 678536"/>
              <a:gd name="connsiteX0" fmla="*/ 0 w 927246"/>
              <a:gd name="connsiteY0" fmla="*/ 242377 h 910032"/>
              <a:gd name="connsiteX1" fmla="*/ 927246 w 927246"/>
              <a:gd name="connsiteY1" fmla="*/ 0 h 910032"/>
              <a:gd name="connsiteX2" fmla="*/ 546246 w 927246"/>
              <a:gd name="connsiteY2" fmla="*/ 711912 h 910032"/>
              <a:gd name="connsiteX3" fmla="*/ 546246 w 927246"/>
              <a:gd name="connsiteY3" fmla="*/ 910032 h 910032"/>
              <a:gd name="connsiteX4" fmla="*/ 378606 w 927246"/>
              <a:gd name="connsiteY4" fmla="*/ 910032 h 910032"/>
              <a:gd name="connsiteX5" fmla="*/ 378606 w 927246"/>
              <a:gd name="connsiteY5" fmla="*/ 719532 h 910032"/>
              <a:gd name="connsiteX6" fmla="*/ 10524 w 927246"/>
              <a:gd name="connsiteY6" fmla="*/ 231496 h 910032"/>
              <a:gd name="connsiteX0" fmla="*/ 0 w 803370"/>
              <a:gd name="connsiteY0" fmla="*/ 10881 h 678536"/>
              <a:gd name="connsiteX1" fmla="*/ 803370 w 803370"/>
              <a:gd name="connsiteY1" fmla="*/ 1662 h 678536"/>
              <a:gd name="connsiteX2" fmla="*/ 546246 w 803370"/>
              <a:gd name="connsiteY2" fmla="*/ 480416 h 678536"/>
              <a:gd name="connsiteX3" fmla="*/ 546246 w 803370"/>
              <a:gd name="connsiteY3" fmla="*/ 678536 h 678536"/>
              <a:gd name="connsiteX4" fmla="*/ 378606 w 803370"/>
              <a:gd name="connsiteY4" fmla="*/ 678536 h 678536"/>
              <a:gd name="connsiteX5" fmla="*/ 378606 w 803370"/>
              <a:gd name="connsiteY5" fmla="*/ 488036 h 678536"/>
              <a:gd name="connsiteX6" fmla="*/ 10524 w 803370"/>
              <a:gd name="connsiteY6" fmla="*/ 0 h 678536"/>
              <a:gd name="connsiteX0" fmla="*/ 95790 w 792846"/>
              <a:gd name="connsiteY0" fmla="*/ 10881 h 678536"/>
              <a:gd name="connsiteX1" fmla="*/ 792846 w 792846"/>
              <a:gd name="connsiteY1" fmla="*/ 1662 h 678536"/>
              <a:gd name="connsiteX2" fmla="*/ 535722 w 792846"/>
              <a:gd name="connsiteY2" fmla="*/ 480416 h 678536"/>
              <a:gd name="connsiteX3" fmla="*/ 535722 w 792846"/>
              <a:gd name="connsiteY3" fmla="*/ 678536 h 678536"/>
              <a:gd name="connsiteX4" fmla="*/ 368082 w 792846"/>
              <a:gd name="connsiteY4" fmla="*/ 678536 h 678536"/>
              <a:gd name="connsiteX5" fmla="*/ 368082 w 792846"/>
              <a:gd name="connsiteY5" fmla="*/ 488036 h 678536"/>
              <a:gd name="connsiteX6" fmla="*/ 0 w 792846"/>
              <a:gd name="connsiteY6" fmla="*/ 0 h 678536"/>
              <a:gd name="connsiteX0" fmla="*/ 248142 w 792846"/>
              <a:gd name="connsiteY0" fmla="*/ 0 h 875657"/>
              <a:gd name="connsiteX1" fmla="*/ 792846 w 792846"/>
              <a:gd name="connsiteY1" fmla="*/ 198783 h 875657"/>
              <a:gd name="connsiteX2" fmla="*/ 535722 w 792846"/>
              <a:gd name="connsiteY2" fmla="*/ 677537 h 875657"/>
              <a:gd name="connsiteX3" fmla="*/ 535722 w 792846"/>
              <a:gd name="connsiteY3" fmla="*/ 875657 h 875657"/>
              <a:gd name="connsiteX4" fmla="*/ 368082 w 792846"/>
              <a:gd name="connsiteY4" fmla="*/ 875657 h 875657"/>
              <a:gd name="connsiteX5" fmla="*/ 368082 w 792846"/>
              <a:gd name="connsiteY5" fmla="*/ 685157 h 875657"/>
              <a:gd name="connsiteX6" fmla="*/ 0 w 792846"/>
              <a:gd name="connsiteY6" fmla="*/ 197121 h 875657"/>
              <a:gd name="connsiteX0" fmla="*/ 78228 w 792846"/>
              <a:gd name="connsiteY0" fmla="*/ 9219 h 678536"/>
              <a:gd name="connsiteX1" fmla="*/ 792846 w 792846"/>
              <a:gd name="connsiteY1" fmla="*/ 1662 h 678536"/>
              <a:gd name="connsiteX2" fmla="*/ 535722 w 792846"/>
              <a:gd name="connsiteY2" fmla="*/ 480416 h 678536"/>
              <a:gd name="connsiteX3" fmla="*/ 535722 w 792846"/>
              <a:gd name="connsiteY3" fmla="*/ 678536 h 678536"/>
              <a:gd name="connsiteX4" fmla="*/ 368082 w 792846"/>
              <a:gd name="connsiteY4" fmla="*/ 678536 h 678536"/>
              <a:gd name="connsiteX5" fmla="*/ 368082 w 792846"/>
              <a:gd name="connsiteY5" fmla="*/ 488036 h 678536"/>
              <a:gd name="connsiteX6" fmla="*/ 0 w 792846"/>
              <a:gd name="connsiteY6" fmla="*/ 0 h 678536"/>
              <a:gd name="connsiteX0" fmla="*/ 17952 w 732570"/>
              <a:gd name="connsiteY0" fmla="*/ 9219 h 678536"/>
              <a:gd name="connsiteX1" fmla="*/ 732570 w 732570"/>
              <a:gd name="connsiteY1" fmla="*/ 1662 h 678536"/>
              <a:gd name="connsiteX2" fmla="*/ 475446 w 732570"/>
              <a:gd name="connsiteY2" fmla="*/ 480416 h 678536"/>
              <a:gd name="connsiteX3" fmla="*/ 475446 w 732570"/>
              <a:gd name="connsiteY3" fmla="*/ 678536 h 678536"/>
              <a:gd name="connsiteX4" fmla="*/ 307806 w 732570"/>
              <a:gd name="connsiteY4" fmla="*/ 678536 h 678536"/>
              <a:gd name="connsiteX5" fmla="*/ 307806 w 732570"/>
              <a:gd name="connsiteY5" fmla="*/ 488036 h 678536"/>
              <a:gd name="connsiteX6" fmla="*/ 0 w 732570"/>
              <a:gd name="connsiteY6" fmla="*/ 0 h 678536"/>
              <a:gd name="connsiteX0" fmla="*/ 17952 w 732570"/>
              <a:gd name="connsiteY0" fmla="*/ 123759 h 793076"/>
              <a:gd name="connsiteX1" fmla="*/ 64135 w 732570"/>
              <a:gd name="connsiteY1" fmla="*/ 0 h 793076"/>
              <a:gd name="connsiteX2" fmla="*/ 732570 w 732570"/>
              <a:gd name="connsiteY2" fmla="*/ 116202 h 793076"/>
              <a:gd name="connsiteX3" fmla="*/ 475446 w 732570"/>
              <a:gd name="connsiteY3" fmla="*/ 594956 h 793076"/>
              <a:gd name="connsiteX4" fmla="*/ 475446 w 732570"/>
              <a:gd name="connsiteY4" fmla="*/ 793076 h 793076"/>
              <a:gd name="connsiteX5" fmla="*/ 307806 w 732570"/>
              <a:gd name="connsiteY5" fmla="*/ 793076 h 793076"/>
              <a:gd name="connsiteX6" fmla="*/ 307806 w 732570"/>
              <a:gd name="connsiteY6" fmla="*/ 602576 h 793076"/>
              <a:gd name="connsiteX7" fmla="*/ 0 w 732570"/>
              <a:gd name="connsiteY7" fmla="*/ 114540 h 793076"/>
              <a:gd name="connsiteX0" fmla="*/ 64135 w 732570"/>
              <a:gd name="connsiteY0" fmla="*/ 0 h 793076"/>
              <a:gd name="connsiteX1" fmla="*/ 732570 w 732570"/>
              <a:gd name="connsiteY1" fmla="*/ 116202 h 793076"/>
              <a:gd name="connsiteX2" fmla="*/ 475446 w 732570"/>
              <a:gd name="connsiteY2" fmla="*/ 594956 h 793076"/>
              <a:gd name="connsiteX3" fmla="*/ 475446 w 732570"/>
              <a:gd name="connsiteY3" fmla="*/ 793076 h 793076"/>
              <a:gd name="connsiteX4" fmla="*/ 307806 w 732570"/>
              <a:gd name="connsiteY4" fmla="*/ 793076 h 793076"/>
              <a:gd name="connsiteX5" fmla="*/ 307806 w 732570"/>
              <a:gd name="connsiteY5" fmla="*/ 602576 h 793076"/>
              <a:gd name="connsiteX6" fmla="*/ 0 w 732570"/>
              <a:gd name="connsiteY6" fmla="*/ 114540 h 793076"/>
              <a:gd name="connsiteX0" fmla="*/ 0 w 732729"/>
              <a:gd name="connsiteY0" fmla="*/ 0 h 683419"/>
              <a:gd name="connsiteX1" fmla="*/ 732729 w 732729"/>
              <a:gd name="connsiteY1" fmla="*/ 6545 h 683419"/>
              <a:gd name="connsiteX2" fmla="*/ 475605 w 732729"/>
              <a:gd name="connsiteY2" fmla="*/ 485299 h 683419"/>
              <a:gd name="connsiteX3" fmla="*/ 475605 w 732729"/>
              <a:gd name="connsiteY3" fmla="*/ 683419 h 683419"/>
              <a:gd name="connsiteX4" fmla="*/ 307965 w 732729"/>
              <a:gd name="connsiteY4" fmla="*/ 683419 h 683419"/>
              <a:gd name="connsiteX5" fmla="*/ 307965 w 732729"/>
              <a:gd name="connsiteY5" fmla="*/ 492919 h 683419"/>
              <a:gd name="connsiteX6" fmla="*/ 159 w 732729"/>
              <a:gd name="connsiteY6" fmla="*/ 4883 h 683419"/>
              <a:gd name="connsiteX0" fmla="*/ 0 w 732729"/>
              <a:gd name="connsiteY0" fmla="*/ 0 h 683419"/>
              <a:gd name="connsiteX1" fmla="*/ 732729 w 732729"/>
              <a:gd name="connsiteY1" fmla="*/ 6545 h 683419"/>
              <a:gd name="connsiteX2" fmla="*/ 475605 w 732729"/>
              <a:gd name="connsiteY2" fmla="*/ 485299 h 683419"/>
              <a:gd name="connsiteX3" fmla="*/ 475605 w 732729"/>
              <a:gd name="connsiteY3" fmla="*/ 683419 h 683419"/>
              <a:gd name="connsiteX4" fmla="*/ 307965 w 732729"/>
              <a:gd name="connsiteY4" fmla="*/ 683419 h 683419"/>
              <a:gd name="connsiteX5" fmla="*/ 307965 w 732729"/>
              <a:gd name="connsiteY5" fmla="*/ 492919 h 683419"/>
              <a:gd name="connsiteX6" fmla="*/ 12908 w 732729"/>
              <a:gd name="connsiteY6" fmla="*/ 15053 h 683419"/>
              <a:gd name="connsiteX0" fmla="*/ 0 w 722362"/>
              <a:gd name="connsiteY0" fmla="*/ 1494 h 676874"/>
              <a:gd name="connsiteX1" fmla="*/ 722362 w 722362"/>
              <a:gd name="connsiteY1" fmla="*/ 0 h 676874"/>
              <a:gd name="connsiteX2" fmla="*/ 465238 w 722362"/>
              <a:gd name="connsiteY2" fmla="*/ 478754 h 676874"/>
              <a:gd name="connsiteX3" fmla="*/ 465238 w 722362"/>
              <a:gd name="connsiteY3" fmla="*/ 676874 h 676874"/>
              <a:gd name="connsiteX4" fmla="*/ 297598 w 722362"/>
              <a:gd name="connsiteY4" fmla="*/ 676874 h 676874"/>
              <a:gd name="connsiteX5" fmla="*/ 297598 w 722362"/>
              <a:gd name="connsiteY5" fmla="*/ 486374 h 676874"/>
              <a:gd name="connsiteX6" fmla="*/ 2541 w 722362"/>
              <a:gd name="connsiteY6" fmla="*/ 8508 h 676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2362" h="676874">
                <a:moveTo>
                  <a:pt x="0" y="1494"/>
                </a:moveTo>
                <a:lnTo>
                  <a:pt x="722362" y="0"/>
                </a:lnTo>
                <a:lnTo>
                  <a:pt x="465238" y="478754"/>
                </a:lnTo>
                <a:lnTo>
                  <a:pt x="465238" y="676874"/>
                </a:lnTo>
                <a:lnTo>
                  <a:pt x="297598" y="676874"/>
                </a:lnTo>
                <a:lnTo>
                  <a:pt x="297598" y="486374"/>
                </a:lnTo>
                <a:lnTo>
                  <a:pt x="2541" y="8508"/>
                </a:lnTo>
              </a:path>
            </a:pathLst>
          </a:custGeom>
          <a:solidFill>
            <a:schemeClr val="accent2"/>
          </a:solidFill>
          <a:ln>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6" name="Freeform 65"/>
          <p:cNvSpPr/>
          <p:nvPr/>
        </p:nvSpPr>
        <p:spPr>
          <a:xfrm rot="16200000">
            <a:off x="5202055" y="2164434"/>
            <a:ext cx="322312" cy="137555"/>
          </a:xfrm>
          <a:custGeom>
            <a:avLst/>
            <a:gdLst>
              <a:gd name="connsiteX0" fmla="*/ 0 w 982980"/>
              <a:gd name="connsiteY0" fmla="*/ 0 h 678180"/>
              <a:gd name="connsiteX1" fmla="*/ 982980 w 982980"/>
              <a:gd name="connsiteY1" fmla="*/ 0 h 678180"/>
              <a:gd name="connsiteX2" fmla="*/ 601980 w 982980"/>
              <a:gd name="connsiteY2" fmla="*/ 480060 h 678180"/>
              <a:gd name="connsiteX3" fmla="*/ 601980 w 982980"/>
              <a:gd name="connsiteY3" fmla="*/ 678180 h 678180"/>
              <a:gd name="connsiteX4" fmla="*/ 434340 w 982980"/>
              <a:gd name="connsiteY4" fmla="*/ 678180 h 678180"/>
              <a:gd name="connsiteX5" fmla="*/ 434340 w 982980"/>
              <a:gd name="connsiteY5" fmla="*/ 487680 h 678180"/>
              <a:gd name="connsiteX6" fmla="*/ 83820 w 982980"/>
              <a:gd name="connsiteY6" fmla="*/ 0 h 678180"/>
              <a:gd name="connsiteX7" fmla="*/ 76200 w 982980"/>
              <a:gd name="connsiteY7" fmla="*/ 0 h 678180"/>
              <a:gd name="connsiteX0" fmla="*/ 0 w 982980"/>
              <a:gd name="connsiteY0" fmla="*/ 0 h 678180"/>
              <a:gd name="connsiteX1" fmla="*/ 982980 w 982980"/>
              <a:gd name="connsiteY1" fmla="*/ 0 h 678180"/>
              <a:gd name="connsiteX2" fmla="*/ 601980 w 982980"/>
              <a:gd name="connsiteY2" fmla="*/ 480060 h 678180"/>
              <a:gd name="connsiteX3" fmla="*/ 601980 w 982980"/>
              <a:gd name="connsiteY3" fmla="*/ 678180 h 678180"/>
              <a:gd name="connsiteX4" fmla="*/ 434340 w 982980"/>
              <a:gd name="connsiteY4" fmla="*/ 678180 h 678180"/>
              <a:gd name="connsiteX5" fmla="*/ 434340 w 982980"/>
              <a:gd name="connsiteY5" fmla="*/ 487680 h 678180"/>
              <a:gd name="connsiteX6" fmla="*/ 83820 w 982980"/>
              <a:gd name="connsiteY6" fmla="*/ 0 h 678180"/>
              <a:gd name="connsiteX7" fmla="*/ 76200 w 982980"/>
              <a:gd name="connsiteY7" fmla="*/ 0 h 678180"/>
              <a:gd name="connsiteX0" fmla="*/ 0 w 922704"/>
              <a:gd name="connsiteY0" fmla="*/ 0 h 678180"/>
              <a:gd name="connsiteX1" fmla="*/ 922704 w 922704"/>
              <a:gd name="connsiteY1" fmla="*/ 0 h 678180"/>
              <a:gd name="connsiteX2" fmla="*/ 541704 w 922704"/>
              <a:gd name="connsiteY2" fmla="*/ 480060 h 678180"/>
              <a:gd name="connsiteX3" fmla="*/ 541704 w 922704"/>
              <a:gd name="connsiteY3" fmla="*/ 678180 h 678180"/>
              <a:gd name="connsiteX4" fmla="*/ 374064 w 922704"/>
              <a:gd name="connsiteY4" fmla="*/ 678180 h 678180"/>
              <a:gd name="connsiteX5" fmla="*/ 374064 w 922704"/>
              <a:gd name="connsiteY5" fmla="*/ 487680 h 678180"/>
              <a:gd name="connsiteX6" fmla="*/ 23544 w 922704"/>
              <a:gd name="connsiteY6" fmla="*/ 0 h 678180"/>
              <a:gd name="connsiteX7" fmla="*/ 15924 w 922704"/>
              <a:gd name="connsiteY7" fmla="*/ 0 h 678180"/>
              <a:gd name="connsiteX0" fmla="*/ 136428 w 906780"/>
              <a:gd name="connsiteY0" fmla="*/ 68226 h 678180"/>
              <a:gd name="connsiteX1" fmla="*/ 906780 w 906780"/>
              <a:gd name="connsiteY1" fmla="*/ 0 h 678180"/>
              <a:gd name="connsiteX2" fmla="*/ 525780 w 906780"/>
              <a:gd name="connsiteY2" fmla="*/ 480060 h 678180"/>
              <a:gd name="connsiteX3" fmla="*/ 525780 w 906780"/>
              <a:gd name="connsiteY3" fmla="*/ 678180 h 678180"/>
              <a:gd name="connsiteX4" fmla="*/ 358140 w 906780"/>
              <a:gd name="connsiteY4" fmla="*/ 678180 h 678180"/>
              <a:gd name="connsiteX5" fmla="*/ 358140 w 906780"/>
              <a:gd name="connsiteY5" fmla="*/ 487680 h 678180"/>
              <a:gd name="connsiteX6" fmla="*/ 7620 w 906780"/>
              <a:gd name="connsiteY6" fmla="*/ 0 h 678180"/>
              <a:gd name="connsiteX7" fmla="*/ 0 w 906780"/>
              <a:gd name="connsiteY7" fmla="*/ 0 h 678180"/>
              <a:gd name="connsiteX0" fmla="*/ 12552 w 906780"/>
              <a:gd name="connsiteY0" fmla="*/ 0 h 679842"/>
              <a:gd name="connsiteX1" fmla="*/ 906780 w 906780"/>
              <a:gd name="connsiteY1" fmla="*/ 1662 h 679842"/>
              <a:gd name="connsiteX2" fmla="*/ 525780 w 906780"/>
              <a:gd name="connsiteY2" fmla="*/ 481722 h 679842"/>
              <a:gd name="connsiteX3" fmla="*/ 525780 w 906780"/>
              <a:gd name="connsiteY3" fmla="*/ 679842 h 679842"/>
              <a:gd name="connsiteX4" fmla="*/ 358140 w 906780"/>
              <a:gd name="connsiteY4" fmla="*/ 679842 h 679842"/>
              <a:gd name="connsiteX5" fmla="*/ 358140 w 906780"/>
              <a:gd name="connsiteY5" fmla="*/ 489342 h 679842"/>
              <a:gd name="connsiteX6" fmla="*/ 7620 w 906780"/>
              <a:gd name="connsiteY6" fmla="*/ 1662 h 679842"/>
              <a:gd name="connsiteX7" fmla="*/ 0 w 906780"/>
              <a:gd name="connsiteY7" fmla="*/ 1662 h 679842"/>
              <a:gd name="connsiteX0" fmla="*/ 12552 w 906780"/>
              <a:gd name="connsiteY0" fmla="*/ 0 h 679842"/>
              <a:gd name="connsiteX1" fmla="*/ 906780 w 906780"/>
              <a:gd name="connsiteY1" fmla="*/ 1662 h 679842"/>
              <a:gd name="connsiteX2" fmla="*/ 525780 w 906780"/>
              <a:gd name="connsiteY2" fmla="*/ 481722 h 679842"/>
              <a:gd name="connsiteX3" fmla="*/ 525780 w 906780"/>
              <a:gd name="connsiteY3" fmla="*/ 679842 h 679842"/>
              <a:gd name="connsiteX4" fmla="*/ 358140 w 906780"/>
              <a:gd name="connsiteY4" fmla="*/ 679842 h 679842"/>
              <a:gd name="connsiteX5" fmla="*/ 358140 w 906780"/>
              <a:gd name="connsiteY5" fmla="*/ 489342 h 679842"/>
              <a:gd name="connsiteX6" fmla="*/ 7620 w 906780"/>
              <a:gd name="connsiteY6" fmla="*/ 1662 h 679842"/>
              <a:gd name="connsiteX7" fmla="*/ 0 w 906780"/>
              <a:gd name="connsiteY7" fmla="*/ 1662 h 679842"/>
              <a:gd name="connsiteX0" fmla="*/ 12552 w 906780"/>
              <a:gd name="connsiteY0" fmla="*/ 0 h 679842"/>
              <a:gd name="connsiteX1" fmla="*/ 906780 w 906780"/>
              <a:gd name="connsiteY1" fmla="*/ 1662 h 679842"/>
              <a:gd name="connsiteX2" fmla="*/ 525780 w 906780"/>
              <a:gd name="connsiteY2" fmla="*/ 481722 h 679842"/>
              <a:gd name="connsiteX3" fmla="*/ 525780 w 906780"/>
              <a:gd name="connsiteY3" fmla="*/ 679842 h 679842"/>
              <a:gd name="connsiteX4" fmla="*/ 358140 w 906780"/>
              <a:gd name="connsiteY4" fmla="*/ 679842 h 679842"/>
              <a:gd name="connsiteX5" fmla="*/ 358140 w 906780"/>
              <a:gd name="connsiteY5" fmla="*/ 489342 h 679842"/>
              <a:gd name="connsiteX6" fmla="*/ 7620 w 906780"/>
              <a:gd name="connsiteY6" fmla="*/ 1662 h 679842"/>
              <a:gd name="connsiteX7" fmla="*/ 0 w 906780"/>
              <a:gd name="connsiteY7" fmla="*/ 1662 h 679842"/>
              <a:gd name="connsiteX0" fmla="*/ 12552 w 906780"/>
              <a:gd name="connsiteY0" fmla="*/ 0 h 679842"/>
              <a:gd name="connsiteX1" fmla="*/ 906780 w 906780"/>
              <a:gd name="connsiteY1" fmla="*/ 1662 h 679842"/>
              <a:gd name="connsiteX2" fmla="*/ 525780 w 906780"/>
              <a:gd name="connsiteY2" fmla="*/ 481722 h 679842"/>
              <a:gd name="connsiteX3" fmla="*/ 525780 w 906780"/>
              <a:gd name="connsiteY3" fmla="*/ 679842 h 679842"/>
              <a:gd name="connsiteX4" fmla="*/ 358140 w 906780"/>
              <a:gd name="connsiteY4" fmla="*/ 679842 h 679842"/>
              <a:gd name="connsiteX5" fmla="*/ 358140 w 906780"/>
              <a:gd name="connsiteY5" fmla="*/ 489342 h 679842"/>
              <a:gd name="connsiteX6" fmla="*/ 7620 w 906780"/>
              <a:gd name="connsiteY6" fmla="*/ 234820 h 679842"/>
              <a:gd name="connsiteX7" fmla="*/ 0 w 906780"/>
              <a:gd name="connsiteY7" fmla="*/ 1662 h 679842"/>
              <a:gd name="connsiteX0" fmla="*/ 12552 w 906780"/>
              <a:gd name="connsiteY0" fmla="*/ 0 h 679842"/>
              <a:gd name="connsiteX1" fmla="*/ 906780 w 906780"/>
              <a:gd name="connsiteY1" fmla="*/ 1662 h 679842"/>
              <a:gd name="connsiteX2" fmla="*/ 525780 w 906780"/>
              <a:gd name="connsiteY2" fmla="*/ 481722 h 679842"/>
              <a:gd name="connsiteX3" fmla="*/ 525780 w 906780"/>
              <a:gd name="connsiteY3" fmla="*/ 679842 h 679842"/>
              <a:gd name="connsiteX4" fmla="*/ 358140 w 906780"/>
              <a:gd name="connsiteY4" fmla="*/ 679842 h 679842"/>
              <a:gd name="connsiteX5" fmla="*/ 358140 w 906780"/>
              <a:gd name="connsiteY5" fmla="*/ 489342 h 679842"/>
              <a:gd name="connsiteX6" fmla="*/ 21858 w 906780"/>
              <a:gd name="connsiteY6" fmla="*/ 26818 h 679842"/>
              <a:gd name="connsiteX7" fmla="*/ 0 w 906780"/>
              <a:gd name="connsiteY7" fmla="*/ 1662 h 679842"/>
              <a:gd name="connsiteX0" fmla="*/ 228504 w 1122732"/>
              <a:gd name="connsiteY0" fmla="*/ 0 h 679842"/>
              <a:gd name="connsiteX1" fmla="*/ 1122732 w 1122732"/>
              <a:gd name="connsiteY1" fmla="*/ 1662 h 679842"/>
              <a:gd name="connsiteX2" fmla="*/ 741732 w 1122732"/>
              <a:gd name="connsiteY2" fmla="*/ 481722 h 679842"/>
              <a:gd name="connsiteX3" fmla="*/ 741732 w 1122732"/>
              <a:gd name="connsiteY3" fmla="*/ 679842 h 679842"/>
              <a:gd name="connsiteX4" fmla="*/ 574092 w 1122732"/>
              <a:gd name="connsiteY4" fmla="*/ 679842 h 679842"/>
              <a:gd name="connsiteX5" fmla="*/ 574092 w 1122732"/>
              <a:gd name="connsiteY5" fmla="*/ 489342 h 679842"/>
              <a:gd name="connsiteX6" fmla="*/ 237810 w 1122732"/>
              <a:gd name="connsiteY6" fmla="*/ 26818 h 679842"/>
              <a:gd name="connsiteX7" fmla="*/ 0 w 1122732"/>
              <a:gd name="connsiteY7" fmla="*/ 115926 h 679842"/>
              <a:gd name="connsiteX0" fmla="*/ 0 w 894228"/>
              <a:gd name="connsiteY0" fmla="*/ 0 h 679842"/>
              <a:gd name="connsiteX1" fmla="*/ 894228 w 894228"/>
              <a:gd name="connsiteY1" fmla="*/ 1662 h 679842"/>
              <a:gd name="connsiteX2" fmla="*/ 513228 w 894228"/>
              <a:gd name="connsiteY2" fmla="*/ 481722 h 679842"/>
              <a:gd name="connsiteX3" fmla="*/ 513228 w 894228"/>
              <a:gd name="connsiteY3" fmla="*/ 679842 h 679842"/>
              <a:gd name="connsiteX4" fmla="*/ 345588 w 894228"/>
              <a:gd name="connsiteY4" fmla="*/ 679842 h 679842"/>
              <a:gd name="connsiteX5" fmla="*/ 345588 w 894228"/>
              <a:gd name="connsiteY5" fmla="*/ 489342 h 679842"/>
              <a:gd name="connsiteX6" fmla="*/ 9306 w 894228"/>
              <a:gd name="connsiteY6" fmla="*/ 26818 h 679842"/>
              <a:gd name="connsiteX0" fmla="*/ 0 w 894228"/>
              <a:gd name="connsiteY0" fmla="*/ 0 h 679842"/>
              <a:gd name="connsiteX1" fmla="*/ 894228 w 894228"/>
              <a:gd name="connsiteY1" fmla="*/ 1662 h 679842"/>
              <a:gd name="connsiteX2" fmla="*/ 513228 w 894228"/>
              <a:gd name="connsiteY2" fmla="*/ 481722 h 679842"/>
              <a:gd name="connsiteX3" fmla="*/ 513228 w 894228"/>
              <a:gd name="connsiteY3" fmla="*/ 679842 h 679842"/>
              <a:gd name="connsiteX4" fmla="*/ 345588 w 894228"/>
              <a:gd name="connsiteY4" fmla="*/ 679842 h 679842"/>
              <a:gd name="connsiteX5" fmla="*/ 345588 w 894228"/>
              <a:gd name="connsiteY5" fmla="*/ 489342 h 679842"/>
              <a:gd name="connsiteX6" fmla="*/ 9306 w 894228"/>
              <a:gd name="connsiteY6" fmla="*/ 2968 h 679842"/>
              <a:gd name="connsiteX0" fmla="*/ 0 w 894228"/>
              <a:gd name="connsiteY0" fmla="*/ 0 h 679842"/>
              <a:gd name="connsiteX1" fmla="*/ 894228 w 894228"/>
              <a:gd name="connsiteY1" fmla="*/ 1662 h 679842"/>
              <a:gd name="connsiteX2" fmla="*/ 513228 w 894228"/>
              <a:gd name="connsiteY2" fmla="*/ 481722 h 679842"/>
              <a:gd name="connsiteX3" fmla="*/ 513228 w 894228"/>
              <a:gd name="connsiteY3" fmla="*/ 679842 h 679842"/>
              <a:gd name="connsiteX4" fmla="*/ 345588 w 894228"/>
              <a:gd name="connsiteY4" fmla="*/ 679842 h 679842"/>
              <a:gd name="connsiteX5" fmla="*/ 345588 w 894228"/>
              <a:gd name="connsiteY5" fmla="*/ 489342 h 679842"/>
              <a:gd name="connsiteX6" fmla="*/ 9306 w 894228"/>
              <a:gd name="connsiteY6" fmla="*/ 2968 h 679842"/>
              <a:gd name="connsiteX0" fmla="*/ 22494 w 916722"/>
              <a:gd name="connsiteY0" fmla="*/ 0 h 679842"/>
              <a:gd name="connsiteX1" fmla="*/ 916722 w 916722"/>
              <a:gd name="connsiteY1" fmla="*/ 1662 h 679842"/>
              <a:gd name="connsiteX2" fmla="*/ 535722 w 916722"/>
              <a:gd name="connsiteY2" fmla="*/ 481722 h 679842"/>
              <a:gd name="connsiteX3" fmla="*/ 535722 w 916722"/>
              <a:gd name="connsiteY3" fmla="*/ 679842 h 679842"/>
              <a:gd name="connsiteX4" fmla="*/ 368082 w 916722"/>
              <a:gd name="connsiteY4" fmla="*/ 679842 h 679842"/>
              <a:gd name="connsiteX5" fmla="*/ 368082 w 916722"/>
              <a:gd name="connsiteY5" fmla="*/ 489342 h 679842"/>
              <a:gd name="connsiteX6" fmla="*/ 0 w 916722"/>
              <a:gd name="connsiteY6" fmla="*/ 163270 h 679842"/>
              <a:gd name="connsiteX0" fmla="*/ 22494 w 916722"/>
              <a:gd name="connsiteY0" fmla="*/ 66564 h 678180"/>
              <a:gd name="connsiteX1" fmla="*/ 916722 w 916722"/>
              <a:gd name="connsiteY1" fmla="*/ 0 h 678180"/>
              <a:gd name="connsiteX2" fmla="*/ 535722 w 916722"/>
              <a:gd name="connsiteY2" fmla="*/ 480060 h 678180"/>
              <a:gd name="connsiteX3" fmla="*/ 535722 w 916722"/>
              <a:gd name="connsiteY3" fmla="*/ 678180 h 678180"/>
              <a:gd name="connsiteX4" fmla="*/ 368082 w 916722"/>
              <a:gd name="connsiteY4" fmla="*/ 678180 h 678180"/>
              <a:gd name="connsiteX5" fmla="*/ 368082 w 916722"/>
              <a:gd name="connsiteY5" fmla="*/ 487680 h 678180"/>
              <a:gd name="connsiteX6" fmla="*/ 0 w 916722"/>
              <a:gd name="connsiteY6" fmla="*/ 161608 h 678180"/>
              <a:gd name="connsiteX0" fmla="*/ 22494 w 916722"/>
              <a:gd name="connsiteY0" fmla="*/ 0 h 681504"/>
              <a:gd name="connsiteX1" fmla="*/ 916722 w 916722"/>
              <a:gd name="connsiteY1" fmla="*/ 3324 h 681504"/>
              <a:gd name="connsiteX2" fmla="*/ 535722 w 916722"/>
              <a:gd name="connsiteY2" fmla="*/ 483384 h 681504"/>
              <a:gd name="connsiteX3" fmla="*/ 535722 w 916722"/>
              <a:gd name="connsiteY3" fmla="*/ 681504 h 681504"/>
              <a:gd name="connsiteX4" fmla="*/ 368082 w 916722"/>
              <a:gd name="connsiteY4" fmla="*/ 681504 h 681504"/>
              <a:gd name="connsiteX5" fmla="*/ 368082 w 916722"/>
              <a:gd name="connsiteY5" fmla="*/ 491004 h 681504"/>
              <a:gd name="connsiteX6" fmla="*/ 0 w 916722"/>
              <a:gd name="connsiteY6" fmla="*/ 164932 h 681504"/>
              <a:gd name="connsiteX0" fmla="*/ 22494 w 916722"/>
              <a:gd name="connsiteY0" fmla="*/ 0 h 681504"/>
              <a:gd name="connsiteX1" fmla="*/ 916722 w 916722"/>
              <a:gd name="connsiteY1" fmla="*/ 3324 h 681504"/>
              <a:gd name="connsiteX2" fmla="*/ 535722 w 916722"/>
              <a:gd name="connsiteY2" fmla="*/ 483384 h 681504"/>
              <a:gd name="connsiteX3" fmla="*/ 535722 w 916722"/>
              <a:gd name="connsiteY3" fmla="*/ 681504 h 681504"/>
              <a:gd name="connsiteX4" fmla="*/ 368082 w 916722"/>
              <a:gd name="connsiteY4" fmla="*/ 681504 h 681504"/>
              <a:gd name="connsiteX5" fmla="*/ 368082 w 916722"/>
              <a:gd name="connsiteY5" fmla="*/ 491004 h 681504"/>
              <a:gd name="connsiteX6" fmla="*/ 0 w 916722"/>
              <a:gd name="connsiteY6" fmla="*/ 2968 h 681504"/>
              <a:gd name="connsiteX0" fmla="*/ 22494 w 916722"/>
              <a:gd name="connsiteY0" fmla="*/ 0 h 681504"/>
              <a:gd name="connsiteX1" fmla="*/ 916722 w 916722"/>
              <a:gd name="connsiteY1" fmla="*/ 3324 h 681504"/>
              <a:gd name="connsiteX2" fmla="*/ 535722 w 916722"/>
              <a:gd name="connsiteY2" fmla="*/ 483384 h 681504"/>
              <a:gd name="connsiteX3" fmla="*/ 535722 w 916722"/>
              <a:gd name="connsiteY3" fmla="*/ 681504 h 681504"/>
              <a:gd name="connsiteX4" fmla="*/ 368082 w 916722"/>
              <a:gd name="connsiteY4" fmla="*/ 681504 h 681504"/>
              <a:gd name="connsiteX5" fmla="*/ 368082 w 916722"/>
              <a:gd name="connsiteY5" fmla="*/ 491004 h 681504"/>
              <a:gd name="connsiteX6" fmla="*/ 0 w 916722"/>
              <a:gd name="connsiteY6" fmla="*/ 2968 h 681504"/>
              <a:gd name="connsiteX0" fmla="*/ 168655 w 1062883"/>
              <a:gd name="connsiteY0" fmla="*/ 4296 h 685800"/>
              <a:gd name="connsiteX1" fmla="*/ 0 w 1062883"/>
              <a:gd name="connsiteY1" fmla="*/ 0 h 685800"/>
              <a:gd name="connsiteX2" fmla="*/ 1062883 w 1062883"/>
              <a:gd name="connsiteY2" fmla="*/ 7620 h 685800"/>
              <a:gd name="connsiteX3" fmla="*/ 681883 w 1062883"/>
              <a:gd name="connsiteY3" fmla="*/ 487680 h 685800"/>
              <a:gd name="connsiteX4" fmla="*/ 681883 w 1062883"/>
              <a:gd name="connsiteY4" fmla="*/ 685800 h 685800"/>
              <a:gd name="connsiteX5" fmla="*/ 514243 w 1062883"/>
              <a:gd name="connsiteY5" fmla="*/ 685800 h 685800"/>
              <a:gd name="connsiteX6" fmla="*/ 514243 w 1062883"/>
              <a:gd name="connsiteY6" fmla="*/ 495300 h 685800"/>
              <a:gd name="connsiteX7" fmla="*/ 146161 w 1062883"/>
              <a:gd name="connsiteY7" fmla="*/ 7264 h 685800"/>
              <a:gd name="connsiteX0" fmla="*/ 168655 w 1062883"/>
              <a:gd name="connsiteY0" fmla="*/ 4296 h 685800"/>
              <a:gd name="connsiteX1" fmla="*/ 0 w 1062883"/>
              <a:gd name="connsiteY1" fmla="*/ 0 h 685800"/>
              <a:gd name="connsiteX2" fmla="*/ 107161 w 1062883"/>
              <a:gd name="connsiteY2" fmla="*/ 111883 h 685800"/>
              <a:gd name="connsiteX3" fmla="*/ 1062883 w 1062883"/>
              <a:gd name="connsiteY3" fmla="*/ 7620 h 685800"/>
              <a:gd name="connsiteX4" fmla="*/ 681883 w 1062883"/>
              <a:gd name="connsiteY4" fmla="*/ 487680 h 685800"/>
              <a:gd name="connsiteX5" fmla="*/ 681883 w 1062883"/>
              <a:gd name="connsiteY5" fmla="*/ 685800 h 685800"/>
              <a:gd name="connsiteX6" fmla="*/ 514243 w 1062883"/>
              <a:gd name="connsiteY6" fmla="*/ 685800 h 685800"/>
              <a:gd name="connsiteX7" fmla="*/ 514243 w 1062883"/>
              <a:gd name="connsiteY7" fmla="*/ 495300 h 685800"/>
              <a:gd name="connsiteX8" fmla="*/ 146161 w 1062883"/>
              <a:gd name="connsiteY8" fmla="*/ 7264 h 685800"/>
              <a:gd name="connsiteX0" fmla="*/ 168655 w 1062883"/>
              <a:gd name="connsiteY0" fmla="*/ 146453 h 827957"/>
              <a:gd name="connsiteX1" fmla="*/ 0 w 1062883"/>
              <a:gd name="connsiteY1" fmla="*/ 142157 h 827957"/>
              <a:gd name="connsiteX2" fmla="*/ 213475 w 1062883"/>
              <a:gd name="connsiteY2" fmla="*/ 0 h 827957"/>
              <a:gd name="connsiteX3" fmla="*/ 1062883 w 1062883"/>
              <a:gd name="connsiteY3" fmla="*/ 149777 h 827957"/>
              <a:gd name="connsiteX4" fmla="*/ 681883 w 1062883"/>
              <a:gd name="connsiteY4" fmla="*/ 629837 h 827957"/>
              <a:gd name="connsiteX5" fmla="*/ 681883 w 1062883"/>
              <a:gd name="connsiteY5" fmla="*/ 827957 h 827957"/>
              <a:gd name="connsiteX6" fmla="*/ 514243 w 1062883"/>
              <a:gd name="connsiteY6" fmla="*/ 827957 h 827957"/>
              <a:gd name="connsiteX7" fmla="*/ 514243 w 1062883"/>
              <a:gd name="connsiteY7" fmla="*/ 637457 h 827957"/>
              <a:gd name="connsiteX8" fmla="*/ 146161 w 1062883"/>
              <a:gd name="connsiteY8" fmla="*/ 149421 h 827957"/>
              <a:gd name="connsiteX0" fmla="*/ 44779 w 1062883"/>
              <a:gd name="connsiteY0" fmla="*/ 260717 h 827957"/>
              <a:gd name="connsiteX1" fmla="*/ 0 w 1062883"/>
              <a:gd name="connsiteY1" fmla="*/ 142157 h 827957"/>
              <a:gd name="connsiteX2" fmla="*/ 213475 w 1062883"/>
              <a:gd name="connsiteY2" fmla="*/ 0 h 827957"/>
              <a:gd name="connsiteX3" fmla="*/ 1062883 w 1062883"/>
              <a:gd name="connsiteY3" fmla="*/ 149777 h 827957"/>
              <a:gd name="connsiteX4" fmla="*/ 681883 w 1062883"/>
              <a:gd name="connsiteY4" fmla="*/ 629837 h 827957"/>
              <a:gd name="connsiteX5" fmla="*/ 681883 w 1062883"/>
              <a:gd name="connsiteY5" fmla="*/ 827957 h 827957"/>
              <a:gd name="connsiteX6" fmla="*/ 514243 w 1062883"/>
              <a:gd name="connsiteY6" fmla="*/ 827957 h 827957"/>
              <a:gd name="connsiteX7" fmla="*/ 514243 w 1062883"/>
              <a:gd name="connsiteY7" fmla="*/ 637457 h 827957"/>
              <a:gd name="connsiteX8" fmla="*/ 146161 w 1062883"/>
              <a:gd name="connsiteY8" fmla="*/ 149421 h 827957"/>
              <a:gd name="connsiteX0" fmla="*/ 0 w 1062883"/>
              <a:gd name="connsiteY0" fmla="*/ 142157 h 827957"/>
              <a:gd name="connsiteX1" fmla="*/ 213475 w 1062883"/>
              <a:gd name="connsiteY1" fmla="*/ 0 h 827957"/>
              <a:gd name="connsiteX2" fmla="*/ 1062883 w 1062883"/>
              <a:gd name="connsiteY2" fmla="*/ 149777 h 827957"/>
              <a:gd name="connsiteX3" fmla="*/ 681883 w 1062883"/>
              <a:gd name="connsiteY3" fmla="*/ 629837 h 827957"/>
              <a:gd name="connsiteX4" fmla="*/ 681883 w 1062883"/>
              <a:gd name="connsiteY4" fmla="*/ 827957 h 827957"/>
              <a:gd name="connsiteX5" fmla="*/ 514243 w 1062883"/>
              <a:gd name="connsiteY5" fmla="*/ 827957 h 827957"/>
              <a:gd name="connsiteX6" fmla="*/ 514243 w 1062883"/>
              <a:gd name="connsiteY6" fmla="*/ 637457 h 827957"/>
              <a:gd name="connsiteX7" fmla="*/ 146161 w 1062883"/>
              <a:gd name="connsiteY7" fmla="*/ 149421 h 827957"/>
              <a:gd name="connsiteX0" fmla="*/ 67314 w 916722"/>
              <a:gd name="connsiteY0" fmla="*/ 0 h 827957"/>
              <a:gd name="connsiteX1" fmla="*/ 916722 w 916722"/>
              <a:gd name="connsiteY1" fmla="*/ 149777 h 827957"/>
              <a:gd name="connsiteX2" fmla="*/ 535722 w 916722"/>
              <a:gd name="connsiteY2" fmla="*/ 629837 h 827957"/>
              <a:gd name="connsiteX3" fmla="*/ 535722 w 916722"/>
              <a:gd name="connsiteY3" fmla="*/ 827957 h 827957"/>
              <a:gd name="connsiteX4" fmla="*/ 368082 w 916722"/>
              <a:gd name="connsiteY4" fmla="*/ 827957 h 827957"/>
              <a:gd name="connsiteX5" fmla="*/ 368082 w 916722"/>
              <a:gd name="connsiteY5" fmla="*/ 637457 h 827957"/>
              <a:gd name="connsiteX6" fmla="*/ 0 w 916722"/>
              <a:gd name="connsiteY6" fmla="*/ 149421 h 827957"/>
              <a:gd name="connsiteX0" fmla="*/ 0 w 927246"/>
              <a:gd name="connsiteY0" fmla="*/ 10881 h 678536"/>
              <a:gd name="connsiteX1" fmla="*/ 927246 w 927246"/>
              <a:gd name="connsiteY1" fmla="*/ 356 h 678536"/>
              <a:gd name="connsiteX2" fmla="*/ 546246 w 927246"/>
              <a:gd name="connsiteY2" fmla="*/ 480416 h 678536"/>
              <a:gd name="connsiteX3" fmla="*/ 546246 w 927246"/>
              <a:gd name="connsiteY3" fmla="*/ 678536 h 678536"/>
              <a:gd name="connsiteX4" fmla="*/ 378606 w 927246"/>
              <a:gd name="connsiteY4" fmla="*/ 678536 h 678536"/>
              <a:gd name="connsiteX5" fmla="*/ 378606 w 927246"/>
              <a:gd name="connsiteY5" fmla="*/ 488036 h 678536"/>
              <a:gd name="connsiteX6" fmla="*/ 10524 w 927246"/>
              <a:gd name="connsiteY6" fmla="*/ 0 h 678536"/>
              <a:gd name="connsiteX0" fmla="*/ 0 w 927246"/>
              <a:gd name="connsiteY0" fmla="*/ 10881 h 678536"/>
              <a:gd name="connsiteX1" fmla="*/ 927246 w 927246"/>
              <a:gd name="connsiteY1" fmla="*/ 22544 h 678536"/>
              <a:gd name="connsiteX2" fmla="*/ 546246 w 927246"/>
              <a:gd name="connsiteY2" fmla="*/ 480416 h 678536"/>
              <a:gd name="connsiteX3" fmla="*/ 546246 w 927246"/>
              <a:gd name="connsiteY3" fmla="*/ 678536 h 678536"/>
              <a:gd name="connsiteX4" fmla="*/ 378606 w 927246"/>
              <a:gd name="connsiteY4" fmla="*/ 678536 h 678536"/>
              <a:gd name="connsiteX5" fmla="*/ 378606 w 927246"/>
              <a:gd name="connsiteY5" fmla="*/ 488036 h 678536"/>
              <a:gd name="connsiteX6" fmla="*/ 10524 w 927246"/>
              <a:gd name="connsiteY6" fmla="*/ 0 h 678536"/>
              <a:gd name="connsiteX0" fmla="*/ 0 w 927246"/>
              <a:gd name="connsiteY0" fmla="*/ 242377 h 910032"/>
              <a:gd name="connsiteX1" fmla="*/ 927246 w 927246"/>
              <a:gd name="connsiteY1" fmla="*/ 0 h 910032"/>
              <a:gd name="connsiteX2" fmla="*/ 546246 w 927246"/>
              <a:gd name="connsiteY2" fmla="*/ 711912 h 910032"/>
              <a:gd name="connsiteX3" fmla="*/ 546246 w 927246"/>
              <a:gd name="connsiteY3" fmla="*/ 910032 h 910032"/>
              <a:gd name="connsiteX4" fmla="*/ 378606 w 927246"/>
              <a:gd name="connsiteY4" fmla="*/ 910032 h 910032"/>
              <a:gd name="connsiteX5" fmla="*/ 378606 w 927246"/>
              <a:gd name="connsiteY5" fmla="*/ 719532 h 910032"/>
              <a:gd name="connsiteX6" fmla="*/ 10524 w 927246"/>
              <a:gd name="connsiteY6" fmla="*/ 231496 h 910032"/>
              <a:gd name="connsiteX0" fmla="*/ 0 w 803370"/>
              <a:gd name="connsiteY0" fmla="*/ 10881 h 678536"/>
              <a:gd name="connsiteX1" fmla="*/ 803370 w 803370"/>
              <a:gd name="connsiteY1" fmla="*/ 1662 h 678536"/>
              <a:gd name="connsiteX2" fmla="*/ 546246 w 803370"/>
              <a:gd name="connsiteY2" fmla="*/ 480416 h 678536"/>
              <a:gd name="connsiteX3" fmla="*/ 546246 w 803370"/>
              <a:gd name="connsiteY3" fmla="*/ 678536 h 678536"/>
              <a:gd name="connsiteX4" fmla="*/ 378606 w 803370"/>
              <a:gd name="connsiteY4" fmla="*/ 678536 h 678536"/>
              <a:gd name="connsiteX5" fmla="*/ 378606 w 803370"/>
              <a:gd name="connsiteY5" fmla="*/ 488036 h 678536"/>
              <a:gd name="connsiteX6" fmla="*/ 10524 w 803370"/>
              <a:gd name="connsiteY6" fmla="*/ 0 h 678536"/>
              <a:gd name="connsiteX0" fmla="*/ 95790 w 792846"/>
              <a:gd name="connsiteY0" fmla="*/ 10881 h 678536"/>
              <a:gd name="connsiteX1" fmla="*/ 792846 w 792846"/>
              <a:gd name="connsiteY1" fmla="*/ 1662 h 678536"/>
              <a:gd name="connsiteX2" fmla="*/ 535722 w 792846"/>
              <a:gd name="connsiteY2" fmla="*/ 480416 h 678536"/>
              <a:gd name="connsiteX3" fmla="*/ 535722 w 792846"/>
              <a:gd name="connsiteY3" fmla="*/ 678536 h 678536"/>
              <a:gd name="connsiteX4" fmla="*/ 368082 w 792846"/>
              <a:gd name="connsiteY4" fmla="*/ 678536 h 678536"/>
              <a:gd name="connsiteX5" fmla="*/ 368082 w 792846"/>
              <a:gd name="connsiteY5" fmla="*/ 488036 h 678536"/>
              <a:gd name="connsiteX6" fmla="*/ 0 w 792846"/>
              <a:gd name="connsiteY6" fmla="*/ 0 h 678536"/>
              <a:gd name="connsiteX0" fmla="*/ 248142 w 792846"/>
              <a:gd name="connsiteY0" fmla="*/ 0 h 875657"/>
              <a:gd name="connsiteX1" fmla="*/ 792846 w 792846"/>
              <a:gd name="connsiteY1" fmla="*/ 198783 h 875657"/>
              <a:gd name="connsiteX2" fmla="*/ 535722 w 792846"/>
              <a:gd name="connsiteY2" fmla="*/ 677537 h 875657"/>
              <a:gd name="connsiteX3" fmla="*/ 535722 w 792846"/>
              <a:gd name="connsiteY3" fmla="*/ 875657 h 875657"/>
              <a:gd name="connsiteX4" fmla="*/ 368082 w 792846"/>
              <a:gd name="connsiteY4" fmla="*/ 875657 h 875657"/>
              <a:gd name="connsiteX5" fmla="*/ 368082 w 792846"/>
              <a:gd name="connsiteY5" fmla="*/ 685157 h 875657"/>
              <a:gd name="connsiteX6" fmla="*/ 0 w 792846"/>
              <a:gd name="connsiteY6" fmla="*/ 197121 h 875657"/>
              <a:gd name="connsiteX0" fmla="*/ 78228 w 792846"/>
              <a:gd name="connsiteY0" fmla="*/ 9219 h 678536"/>
              <a:gd name="connsiteX1" fmla="*/ 792846 w 792846"/>
              <a:gd name="connsiteY1" fmla="*/ 1662 h 678536"/>
              <a:gd name="connsiteX2" fmla="*/ 535722 w 792846"/>
              <a:gd name="connsiteY2" fmla="*/ 480416 h 678536"/>
              <a:gd name="connsiteX3" fmla="*/ 535722 w 792846"/>
              <a:gd name="connsiteY3" fmla="*/ 678536 h 678536"/>
              <a:gd name="connsiteX4" fmla="*/ 368082 w 792846"/>
              <a:gd name="connsiteY4" fmla="*/ 678536 h 678536"/>
              <a:gd name="connsiteX5" fmla="*/ 368082 w 792846"/>
              <a:gd name="connsiteY5" fmla="*/ 488036 h 678536"/>
              <a:gd name="connsiteX6" fmla="*/ 0 w 792846"/>
              <a:gd name="connsiteY6" fmla="*/ 0 h 678536"/>
              <a:gd name="connsiteX0" fmla="*/ 17952 w 732570"/>
              <a:gd name="connsiteY0" fmla="*/ 9219 h 678536"/>
              <a:gd name="connsiteX1" fmla="*/ 732570 w 732570"/>
              <a:gd name="connsiteY1" fmla="*/ 1662 h 678536"/>
              <a:gd name="connsiteX2" fmla="*/ 475446 w 732570"/>
              <a:gd name="connsiteY2" fmla="*/ 480416 h 678536"/>
              <a:gd name="connsiteX3" fmla="*/ 475446 w 732570"/>
              <a:gd name="connsiteY3" fmla="*/ 678536 h 678536"/>
              <a:gd name="connsiteX4" fmla="*/ 307806 w 732570"/>
              <a:gd name="connsiteY4" fmla="*/ 678536 h 678536"/>
              <a:gd name="connsiteX5" fmla="*/ 307806 w 732570"/>
              <a:gd name="connsiteY5" fmla="*/ 488036 h 678536"/>
              <a:gd name="connsiteX6" fmla="*/ 0 w 732570"/>
              <a:gd name="connsiteY6" fmla="*/ 0 h 678536"/>
              <a:gd name="connsiteX0" fmla="*/ 17952 w 732570"/>
              <a:gd name="connsiteY0" fmla="*/ 123759 h 793076"/>
              <a:gd name="connsiteX1" fmla="*/ 64135 w 732570"/>
              <a:gd name="connsiteY1" fmla="*/ 0 h 793076"/>
              <a:gd name="connsiteX2" fmla="*/ 732570 w 732570"/>
              <a:gd name="connsiteY2" fmla="*/ 116202 h 793076"/>
              <a:gd name="connsiteX3" fmla="*/ 475446 w 732570"/>
              <a:gd name="connsiteY3" fmla="*/ 594956 h 793076"/>
              <a:gd name="connsiteX4" fmla="*/ 475446 w 732570"/>
              <a:gd name="connsiteY4" fmla="*/ 793076 h 793076"/>
              <a:gd name="connsiteX5" fmla="*/ 307806 w 732570"/>
              <a:gd name="connsiteY5" fmla="*/ 793076 h 793076"/>
              <a:gd name="connsiteX6" fmla="*/ 307806 w 732570"/>
              <a:gd name="connsiteY6" fmla="*/ 602576 h 793076"/>
              <a:gd name="connsiteX7" fmla="*/ 0 w 732570"/>
              <a:gd name="connsiteY7" fmla="*/ 114540 h 793076"/>
              <a:gd name="connsiteX0" fmla="*/ 64135 w 732570"/>
              <a:gd name="connsiteY0" fmla="*/ 0 h 793076"/>
              <a:gd name="connsiteX1" fmla="*/ 732570 w 732570"/>
              <a:gd name="connsiteY1" fmla="*/ 116202 h 793076"/>
              <a:gd name="connsiteX2" fmla="*/ 475446 w 732570"/>
              <a:gd name="connsiteY2" fmla="*/ 594956 h 793076"/>
              <a:gd name="connsiteX3" fmla="*/ 475446 w 732570"/>
              <a:gd name="connsiteY3" fmla="*/ 793076 h 793076"/>
              <a:gd name="connsiteX4" fmla="*/ 307806 w 732570"/>
              <a:gd name="connsiteY4" fmla="*/ 793076 h 793076"/>
              <a:gd name="connsiteX5" fmla="*/ 307806 w 732570"/>
              <a:gd name="connsiteY5" fmla="*/ 602576 h 793076"/>
              <a:gd name="connsiteX6" fmla="*/ 0 w 732570"/>
              <a:gd name="connsiteY6" fmla="*/ 114540 h 793076"/>
              <a:gd name="connsiteX0" fmla="*/ 0 w 732729"/>
              <a:gd name="connsiteY0" fmla="*/ 0 h 683419"/>
              <a:gd name="connsiteX1" fmla="*/ 732729 w 732729"/>
              <a:gd name="connsiteY1" fmla="*/ 6545 h 683419"/>
              <a:gd name="connsiteX2" fmla="*/ 475605 w 732729"/>
              <a:gd name="connsiteY2" fmla="*/ 485299 h 683419"/>
              <a:gd name="connsiteX3" fmla="*/ 475605 w 732729"/>
              <a:gd name="connsiteY3" fmla="*/ 683419 h 683419"/>
              <a:gd name="connsiteX4" fmla="*/ 307965 w 732729"/>
              <a:gd name="connsiteY4" fmla="*/ 683419 h 683419"/>
              <a:gd name="connsiteX5" fmla="*/ 307965 w 732729"/>
              <a:gd name="connsiteY5" fmla="*/ 492919 h 683419"/>
              <a:gd name="connsiteX6" fmla="*/ 159 w 732729"/>
              <a:gd name="connsiteY6" fmla="*/ 4883 h 683419"/>
              <a:gd name="connsiteX0" fmla="*/ 0 w 732729"/>
              <a:gd name="connsiteY0" fmla="*/ 0 h 683419"/>
              <a:gd name="connsiteX1" fmla="*/ 732729 w 732729"/>
              <a:gd name="connsiteY1" fmla="*/ 6545 h 683419"/>
              <a:gd name="connsiteX2" fmla="*/ 475605 w 732729"/>
              <a:gd name="connsiteY2" fmla="*/ 485299 h 683419"/>
              <a:gd name="connsiteX3" fmla="*/ 475605 w 732729"/>
              <a:gd name="connsiteY3" fmla="*/ 683419 h 683419"/>
              <a:gd name="connsiteX4" fmla="*/ 307965 w 732729"/>
              <a:gd name="connsiteY4" fmla="*/ 683419 h 683419"/>
              <a:gd name="connsiteX5" fmla="*/ 307965 w 732729"/>
              <a:gd name="connsiteY5" fmla="*/ 492919 h 683419"/>
              <a:gd name="connsiteX6" fmla="*/ 12908 w 732729"/>
              <a:gd name="connsiteY6" fmla="*/ 15053 h 683419"/>
              <a:gd name="connsiteX0" fmla="*/ 0 w 722362"/>
              <a:gd name="connsiteY0" fmla="*/ 1494 h 676874"/>
              <a:gd name="connsiteX1" fmla="*/ 722362 w 722362"/>
              <a:gd name="connsiteY1" fmla="*/ 0 h 676874"/>
              <a:gd name="connsiteX2" fmla="*/ 465238 w 722362"/>
              <a:gd name="connsiteY2" fmla="*/ 478754 h 676874"/>
              <a:gd name="connsiteX3" fmla="*/ 465238 w 722362"/>
              <a:gd name="connsiteY3" fmla="*/ 676874 h 676874"/>
              <a:gd name="connsiteX4" fmla="*/ 297598 w 722362"/>
              <a:gd name="connsiteY4" fmla="*/ 676874 h 676874"/>
              <a:gd name="connsiteX5" fmla="*/ 297598 w 722362"/>
              <a:gd name="connsiteY5" fmla="*/ 486374 h 676874"/>
              <a:gd name="connsiteX6" fmla="*/ 2541 w 722362"/>
              <a:gd name="connsiteY6" fmla="*/ 8508 h 676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2362" h="676874">
                <a:moveTo>
                  <a:pt x="0" y="1494"/>
                </a:moveTo>
                <a:lnTo>
                  <a:pt x="722362" y="0"/>
                </a:lnTo>
                <a:lnTo>
                  <a:pt x="465238" y="478754"/>
                </a:lnTo>
                <a:lnTo>
                  <a:pt x="465238" y="676874"/>
                </a:lnTo>
                <a:lnTo>
                  <a:pt x="297598" y="676874"/>
                </a:lnTo>
                <a:lnTo>
                  <a:pt x="297598" y="486374"/>
                </a:lnTo>
                <a:lnTo>
                  <a:pt x="2541" y="8508"/>
                </a:lnTo>
              </a:path>
            </a:pathLst>
          </a:custGeom>
          <a:solidFill>
            <a:schemeClr val="accent2"/>
          </a:solidFill>
          <a:ln>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8" name="Flowchart: Summing Junction 67"/>
          <p:cNvSpPr/>
          <p:nvPr/>
        </p:nvSpPr>
        <p:spPr>
          <a:xfrm>
            <a:off x="4427333" y="2129416"/>
            <a:ext cx="196343" cy="185124"/>
          </a:xfrm>
          <a:prstGeom prst="flowChartSummingJunction">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p:cNvSpPr/>
          <p:nvPr/>
        </p:nvSpPr>
        <p:spPr>
          <a:xfrm>
            <a:off x="1657006" y="2644366"/>
            <a:ext cx="447849" cy="412383"/>
          </a:xfrm>
          <a:prstGeom prst="rect">
            <a:avLst/>
          </a:prstGeom>
          <a:solidFill>
            <a:schemeClr val="accent4">
              <a:lumMod val="20000"/>
              <a:lumOff val="8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smtClean="0">
                <a:solidFill>
                  <a:schemeClr val="tx1"/>
                </a:solidFill>
              </a:rPr>
              <a:t>BERTP</a:t>
            </a:r>
          </a:p>
        </p:txBody>
      </p:sp>
      <p:sp>
        <p:nvSpPr>
          <p:cNvPr id="70" name="Rectangle 69"/>
          <p:cNvSpPr/>
          <p:nvPr/>
        </p:nvSpPr>
        <p:spPr>
          <a:xfrm>
            <a:off x="2289749" y="2644366"/>
            <a:ext cx="447849" cy="412383"/>
          </a:xfrm>
          <a:prstGeom prst="rect">
            <a:avLst/>
          </a:prstGeom>
          <a:solidFill>
            <a:schemeClr val="accent2">
              <a:lumMod val="40000"/>
              <a:lumOff val="60000"/>
            </a:schemeClr>
          </a:solidFill>
          <a:ln w="12700">
            <a:solidFill>
              <a:schemeClr val="tx1"/>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smtClean="0">
                <a:solidFill>
                  <a:schemeClr val="tx1"/>
                </a:solidFill>
              </a:rPr>
              <a:t>LSTM</a:t>
            </a:r>
          </a:p>
        </p:txBody>
      </p:sp>
      <p:sp>
        <p:nvSpPr>
          <p:cNvPr id="71" name="Rectangle 70"/>
          <p:cNvSpPr/>
          <p:nvPr/>
        </p:nvSpPr>
        <p:spPr>
          <a:xfrm>
            <a:off x="3182463" y="2644366"/>
            <a:ext cx="173529" cy="412383"/>
          </a:xfrm>
          <a:prstGeom prst="rect">
            <a:avLst/>
          </a:prstGeom>
          <a:solidFill>
            <a:schemeClr val="accent3">
              <a:lumMod val="40000"/>
              <a:lumOff val="6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smtClean="0">
                <a:solidFill>
                  <a:schemeClr val="tx1"/>
                </a:solidFill>
              </a:rPr>
              <a:t>TCH</a:t>
            </a:r>
          </a:p>
        </p:txBody>
      </p:sp>
      <p:sp>
        <p:nvSpPr>
          <p:cNvPr id="72" name="Rectangle 71"/>
          <p:cNvSpPr/>
          <p:nvPr/>
        </p:nvSpPr>
        <p:spPr>
          <a:xfrm>
            <a:off x="6220850" y="2121001"/>
            <a:ext cx="447849" cy="847075"/>
          </a:xfrm>
          <a:prstGeom prst="rect">
            <a:avLst/>
          </a:prstGeom>
          <a:solidFill>
            <a:schemeClr val="accent4">
              <a:lumMod val="20000"/>
              <a:lumOff val="8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smtClean="0">
                <a:solidFill>
                  <a:schemeClr val="tx1"/>
                </a:solidFill>
              </a:rPr>
              <a:t>GET</a:t>
            </a:r>
          </a:p>
        </p:txBody>
      </p:sp>
      <p:cxnSp>
        <p:nvCxnSpPr>
          <p:cNvPr id="74" name="Straight Arrow Connector 174"/>
          <p:cNvCxnSpPr/>
          <p:nvPr/>
        </p:nvCxnSpPr>
        <p:spPr>
          <a:xfrm rot="16200000" flipV="1">
            <a:off x="4239361" y="2584145"/>
            <a:ext cx="545599" cy="6394"/>
          </a:xfrm>
          <a:prstGeom prst="straightConnector1">
            <a:avLst/>
          </a:prstGeom>
          <a:ln w="1905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328998" y="2521853"/>
            <a:ext cx="1022149" cy="646331"/>
          </a:xfrm>
          <a:prstGeom prst="rect">
            <a:avLst/>
          </a:prstGeom>
          <a:noFill/>
        </p:spPr>
        <p:txBody>
          <a:bodyPr wrap="square" rtlCol="0">
            <a:spAutoFit/>
          </a:bodyPr>
          <a:lstStyle/>
          <a:p>
            <a:pPr algn="r"/>
            <a:r>
              <a:rPr lang="en-US" sz="1200" b="1" dirty="0" smtClean="0"/>
              <a:t>Word Tokenized Sequences</a:t>
            </a:r>
            <a:endParaRPr lang="en-US" sz="1200" b="1" dirty="0"/>
          </a:p>
        </p:txBody>
      </p:sp>
      <p:sp>
        <p:nvSpPr>
          <p:cNvPr id="77" name="TextBox 76"/>
          <p:cNvSpPr txBox="1"/>
          <p:nvPr/>
        </p:nvSpPr>
        <p:spPr>
          <a:xfrm>
            <a:off x="3358189" y="1332477"/>
            <a:ext cx="785572" cy="215444"/>
          </a:xfrm>
          <a:prstGeom prst="rect">
            <a:avLst/>
          </a:prstGeom>
          <a:noFill/>
        </p:spPr>
        <p:txBody>
          <a:bodyPr wrap="square" rtlCol="0">
            <a:spAutoFit/>
          </a:bodyPr>
          <a:lstStyle/>
          <a:p>
            <a:r>
              <a:rPr lang="en-US" sz="800" b="1" dirty="0" smtClean="0"/>
              <a:t>top k spans</a:t>
            </a:r>
            <a:endParaRPr lang="en-US" sz="800" b="1" dirty="0"/>
          </a:p>
        </p:txBody>
      </p:sp>
      <p:sp>
        <p:nvSpPr>
          <p:cNvPr id="78" name="TextBox 77"/>
          <p:cNvSpPr txBox="1"/>
          <p:nvPr/>
        </p:nvSpPr>
        <p:spPr>
          <a:xfrm>
            <a:off x="4418576" y="1223851"/>
            <a:ext cx="694116" cy="338554"/>
          </a:xfrm>
          <a:prstGeom prst="rect">
            <a:avLst/>
          </a:prstGeom>
          <a:noFill/>
        </p:spPr>
        <p:txBody>
          <a:bodyPr wrap="square" rtlCol="0">
            <a:spAutoFit/>
          </a:bodyPr>
          <a:lstStyle/>
          <a:p>
            <a:r>
              <a:rPr lang="en-US" sz="800" b="1" dirty="0" smtClean="0"/>
              <a:t>k**2 </a:t>
            </a:r>
            <a:r>
              <a:rPr lang="en-US" sz="800" b="1" dirty="0" err="1" smtClean="0"/>
              <a:t>rel</a:t>
            </a:r>
            <a:r>
              <a:rPr lang="en-US" sz="800" b="1" dirty="0" smtClean="0"/>
              <a:t> candidates</a:t>
            </a:r>
            <a:endParaRPr lang="en-US" sz="800" b="1" dirty="0"/>
          </a:p>
        </p:txBody>
      </p:sp>
      <p:cxnSp>
        <p:nvCxnSpPr>
          <p:cNvPr id="79" name="Straight Arrow Connector 78"/>
          <p:cNvCxnSpPr>
            <a:stCxn id="77" idx="2"/>
          </p:cNvCxnSpPr>
          <p:nvPr/>
        </p:nvCxnSpPr>
        <p:spPr>
          <a:xfrm rot="16200000" flipH="1">
            <a:off x="3383128" y="1915767"/>
            <a:ext cx="1183343" cy="447649"/>
          </a:xfrm>
          <a:prstGeom prst="straightConnector1">
            <a:avLst/>
          </a:prstGeom>
          <a:ln>
            <a:solidFill>
              <a:schemeClr val="bg1">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a:stCxn id="78" idx="2"/>
          </p:cNvCxnSpPr>
          <p:nvPr/>
        </p:nvCxnSpPr>
        <p:spPr>
          <a:xfrm rot="16200000" flipH="1">
            <a:off x="4487909" y="1840130"/>
            <a:ext cx="568557" cy="13106"/>
          </a:xfrm>
          <a:prstGeom prst="straightConnector1">
            <a:avLst/>
          </a:prstGeom>
          <a:ln>
            <a:solidFill>
              <a:schemeClr val="bg1">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1" name="TextBox 80"/>
          <p:cNvSpPr txBox="1"/>
          <p:nvPr/>
        </p:nvSpPr>
        <p:spPr>
          <a:xfrm>
            <a:off x="5413258" y="1287286"/>
            <a:ext cx="589980" cy="215444"/>
          </a:xfrm>
          <a:prstGeom prst="rect">
            <a:avLst/>
          </a:prstGeom>
          <a:noFill/>
        </p:spPr>
        <p:txBody>
          <a:bodyPr wrap="square" rtlCol="0">
            <a:spAutoFit/>
          </a:bodyPr>
          <a:lstStyle/>
          <a:p>
            <a:r>
              <a:rPr lang="en-US" sz="800" b="1" dirty="0" smtClean="0"/>
              <a:t>top j </a:t>
            </a:r>
            <a:r>
              <a:rPr lang="en-US" sz="800" b="1" dirty="0" err="1" smtClean="0"/>
              <a:t>rels</a:t>
            </a:r>
            <a:endParaRPr lang="en-US" sz="800" b="1" dirty="0"/>
          </a:p>
        </p:txBody>
      </p:sp>
      <p:cxnSp>
        <p:nvCxnSpPr>
          <p:cNvPr id="82" name="Straight Arrow Connector 81"/>
          <p:cNvCxnSpPr>
            <a:stCxn id="81" idx="2"/>
          </p:cNvCxnSpPr>
          <p:nvPr/>
        </p:nvCxnSpPr>
        <p:spPr>
          <a:xfrm rot="16200000" flipH="1">
            <a:off x="5393259" y="1817718"/>
            <a:ext cx="649876" cy="19899"/>
          </a:xfrm>
          <a:prstGeom prst="straightConnector1">
            <a:avLst/>
          </a:prstGeom>
          <a:ln>
            <a:solidFill>
              <a:schemeClr val="bg1">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5" name="Rectangle 84"/>
          <p:cNvSpPr/>
          <p:nvPr/>
        </p:nvSpPr>
        <p:spPr>
          <a:xfrm>
            <a:off x="416459" y="4770783"/>
            <a:ext cx="8340794" cy="1811086"/>
          </a:xfrm>
          <a:prstGeom prst="rect">
            <a:avLst/>
          </a:prstGeom>
          <a:solidFill>
            <a:schemeClr val="bg1"/>
          </a:solidFill>
          <a:ln w="952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6" name="Group 157"/>
          <p:cNvGrpSpPr/>
          <p:nvPr/>
        </p:nvGrpSpPr>
        <p:grpSpPr>
          <a:xfrm>
            <a:off x="705741" y="5087868"/>
            <a:ext cx="4186763" cy="1151372"/>
            <a:chOff x="705741" y="5094046"/>
            <a:chExt cx="4186763" cy="1151372"/>
          </a:xfrm>
        </p:grpSpPr>
        <p:sp>
          <p:nvSpPr>
            <p:cNvPr id="87" name="Rectangle 86"/>
            <p:cNvSpPr/>
            <p:nvPr/>
          </p:nvSpPr>
          <p:spPr>
            <a:xfrm>
              <a:off x="705741" y="5094046"/>
              <a:ext cx="184152" cy="368093"/>
            </a:xfrm>
            <a:prstGeom prst="rect">
              <a:avLst/>
            </a:prstGeom>
            <a:solidFill>
              <a:schemeClr val="accent3">
                <a:lumMod val="40000"/>
                <a:lumOff val="6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smtClean="0">
                  <a:solidFill>
                    <a:schemeClr val="tx1"/>
                  </a:solidFill>
                </a:rPr>
                <a:t>XCH</a:t>
              </a:r>
              <a:endParaRPr lang="en-US" sz="700" b="1" dirty="0">
                <a:solidFill>
                  <a:schemeClr val="tx1"/>
                </a:solidFill>
              </a:endParaRPr>
            </a:p>
          </p:txBody>
        </p:sp>
        <p:sp>
          <p:nvSpPr>
            <p:cNvPr id="88" name="TextBox 87"/>
            <p:cNvSpPr txBox="1"/>
            <p:nvPr/>
          </p:nvSpPr>
          <p:spPr>
            <a:xfrm>
              <a:off x="889893" y="5098270"/>
              <a:ext cx="1083043" cy="400110"/>
            </a:xfrm>
            <a:prstGeom prst="rect">
              <a:avLst/>
            </a:prstGeom>
            <a:noFill/>
          </p:spPr>
          <p:txBody>
            <a:bodyPr wrap="square" rtlCol="0">
              <a:spAutoFit/>
            </a:bodyPr>
            <a:lstStyle/>
            <a:p>
              <a:r>
                <a:rPr lang="en-US" sz="1000" b="1" dirty="0" smtClean="0"/>
                <a:t>Classification Head</a:t>
              </a:r>
              <a:endParaRPr lang="en-US" sz="1000" b="1" dirty="0"/>
            </a:p>
          </p:txBody>
        </p:sp>
        <p:grpSp>
          <p:nvGrpSpPr>
            <p:cNvPr id="89" name="Group 174"/>
            <p:cNvGrpSpPr/>
            <p:nvPr/>
          </p:nvGrpSpPr>
          <p:grpSpPr>
            <a:xfrm>
              <a:off x="3843164" y="5584699"/>
              <a:ext cx="139532" cy="139532"/>
              <a:chOff x="6529495" y="2116210"/>
              <a:chExt cx="139532" cy="139532"/>
            </a:xfrm>
          </p:grpSpPr>
          <p:cxnSp>
            <p:nvCxnSpPr>
              <p:cNvPr id="92" name="Straight Connector 91"/>
              <p:cNvCxnSpPr/>
              <p:nvPr/>
            </p:nvCxnSpPr>
            <p:spPr>
              <a:xfrm rot="5400000">
                <a:off x="6529494" y="2185975"/>
                <a:ext cx="139532" cy="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6529495" y="2185974"/>
                <a:ext cx="139532" cy="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90" name="Rectangle 89"/>
            <p:cNvSpPr/>
            <p:nvPr/>
          </p:nvSpPr>
          <p:spPr>
            <a:xfrm>
              <a:off x="2680010" y="5833604"/>
              <a:ext cx="609600" cy="381000"/>
            </a:xfrm>
            <a:prstGeom prst="rect">
              <a:avLst/>
            </a:prstGeom>
            <a:solidFill>
              <a:schemeClr val="bg1">
                <a:lumMod val="85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smtClean="0">
                  <a:solidFill>
                    <a:schemeClr val="tx1"/>
                  </a:solidFill>
                </a:rPr>
                <a:t>GET</a:t>
              </a:r>
              <a:endParaRPr lang="en-US" sz="1050" b="1" dirty="0">
                <a:solidFill>
                  <a:schemeClr val="tx1"/>
                </a:solidFill>
              </a:endParaRPr>
            </a:p>
          </p:txBody>
        </p:sp>
        <p:sp>
          <p:nvSpPr>
            <p:cNvPr id="91" name="TextBox 90"/>
            <p:cNvSpPr txBox="1"/>
            <p:nvPr/>
          </p:nvSpPr>
          <p:spPr>
            <a:xfrm>
              <a:off x="3527332" y="5845308"/>
              <a:ext cx="1365172" cy="400110"/>
            </a:xfrm>
            <a:prstGeom prst="rect">
              <a:avLst/>
            </a:prstGeom>
            <a:noFill/>
          </p:spPr>
          <p:txBody>
            <a:bodyPr wrap="square" rtlCol="0">
              <a:spAutoFit/>
            </a:bodyPr>
            <a:lstStyle/>
            <a:p>
              <a:r>
                <a:rPr lang="en-US" sz="1000" b="1" dirty="0" smtClean="0"/>
                <a:t>Graph </a:t>
              </a:r>
              <a:r>
                <a:rPr lang="en-US" sz="1000" b="1" dirty="0" err="1" smtClean="0"/>
                <a:t>Embedder</a:t>
              </a:r>
              <a:r>
                <a:rPr lang="en-US" sz="1000" b="1" dirty="0" smtClean="0"/>
                <a:t> and Transformer</a:t>
              </a:r>
              <a:endParaRPr lang="en-US" sz="1000" b="1" dirty="0"/>
            </a:p>
          </p:txBody>
        </p:sp>
      </p:grpSp>
      <p:sp>
        <p:nvSpPr>
          <p:cNvPr id="94" name="Rectangle 93"/>
          <p:cNvSpPr/>
          <p:nvPr/>
        </p:nvSpPr>
        <p:spPr>
          <a:xfrm>
            <a:off x="591706" y="5851560"/>
            <a:ext cx="609600" cy="381000"/>
          </a:xfrm>
          <a:prstGeom prst="rect">
            <a:avLst/>
          </a:prstGeom>
          <a:solidFill>
            <a:schemeClr val="bg1">
              <a:lumMod val="85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smtClean="0">
                <a:solidFill>
                  <a:schemeClr val="tx1"/>
                </a:solidFill>
              </a:rPr>
              <a:t>BERTP</a:t>
            </a:r>
            <a:endParaRPr lang="en-US" sz="1050" b="1" dirty="0">
              <a:solidFill>
                <a:schemeClr val="tx1"/>
              </a:solidFill>
            </a:endParaRPr>
          </a:p>
        </p:txBody>
      </p:sp>
      <p:sp>
        <p:nvSpPr>
          <p:cNvPr id="95" name="TextBox 94"/>
          <p:cNvSpPr txBox="1"/>
          <p:nvPr/>
        </p:nvSpPr>
        <p:spPr>
          <a:xfrm>
            <a:off x="1225613" y="5773764"/>
            <a:ext cx="1365172" cy="553998"/>
          </a:xfrm>
          <a:prstGeom prst="rect">
            <a:avLst/>
          </a:prstGeom>
          <a:noFill/>
        </p:spPr>
        <p:txBody>
          <a:bodyPr wrap="square" rtlCol="0">
            <a:spAutoFit/>
          </a:bodyPr>
          <a:lstStyle/>
          <a:p>
            <a:r>
              <a:rPr lang="en-US" sz="1000" b="1" dirty="0" smtClean="0"/>
              <a:t>Bert </a:t>
            </a:r>
            <a:r>
              <a:rPr lang="en-US" sz="1000" b="1" dirty="0" err="1" smtClean="0"/>
              <a:t>tokenizer</a:t>
            </a:r>
            <a:r>
              <a:rPr lang="en-US" sz="1000" b="1" dirty="0" smtClean="0"/>
              <a:t>, model and </a:t>
            </a:r>
            <a:r>
              <a:rPr lang="en-US" sz="1000" b="1" dirty="0" err="1" smtClean="0"/>
              <a:t>sw</a:t>
            </a:r>
            <a:r>
              <a:rPr lang="en-US" sz="1000" b="1" dirty="0" smtClean="0"/>
              <a:t> to word pooler</a:t>
            </a:r>
            <a:endParaRPr lang="en-US" sz="1000" b="1" dirty="0"/>
          </a:p>
        </p:txBody>
      </p:sp>
      <p:sp>
        <p:nvSpPr>
          <p:cNvPr id="96" name="Freeform 95"/>
          <p:cNvSpPr/>
          <p:nvPr/>
        </p:nvSpPr>
        <p:spPr>
          <a:xfrm rot="16200000">
            <a:off x="2699511" y="5220204"/>
            <a:ext cx="322312" cy="137555"/>
          </a:xfrm>
          <a:custGeom>
            <a:avLst/>
            <a:gdLst>
              <a:gd name="connsiteX0" fmla="*/ 0 w 982980"/>
              <a:gd name="connsiteY0" fmla="*/ 0 h 678180"/>
              <a:gd name="connsiteX1" fmla="*/ 982980 w 982980"/>
              <a:gd name="connsiteY1" fmla="*/ 0 h 678180"/>
              <a:gd name="connsiteX2" fmla="*/ 601980 w 982980"/>
              <a:gd name="connsiteY2" fmla="*/ 480060 h 678180"/>
              <a:gd name="connsiteX3" fmla="*/ 601980 w 982980"/>
              <a:gd name="connsiteY3" fmla="*/ 678180 h 678180"/>
              <a:gd name="connsiteX4" fmla="*/ 434340 w 982980"/>
              <a:gd name="connsiteY4" fmla="*/ 678180 h 678180"/>
              <a:gd name="connsiteX5" fmla="*/ 434340 w 982980"/>
              <a:gd name="connsiteY5" fmla="*/ 487680 h 678180"/>
              <a:gd name="connsiteX6" fmla="*/ 83820 w 982980"/>
              <a:gd name="connsiteY6" fmla="*/ 0 h 678180"/>
              <a:gd name="connsiteX7" fmla="*/ 76200 w 982980"/>
              <a:gd name="connsiteY7" fmla="*/ 0 h 678180"/>
              <a:gd name="connsiteX0" fmla="*/ 0 w 982980"/>
              <a:gd name="connsiteY0" fmla="*/ 0 h 678180"/>
              <a:gd name="connsiteX1" fmla="*/ 982980 w 982980"/>
              <a:gd name="connsiteY1" fmla="*/ 0 h 678180"/>
              <a:gd name="connsiteX2" fmla="*/ 601980 w 982980"/>
              <a:gd name="connsiteY2" fmla="*/ 480060 h 678180"/>
              <a:gd name="connsiteX3" fmla="*/ 601980 w 982980"/>
              <a:gd name="connsiteY3" fmla="*/ 678180 h 678180"/>
              <a:gd name="connsiteX4" fmla="*/ 434340 w 982980"/>
              <a:gd name="connsiteY4" fmla="*/ 678180 h 678180"/>
              <a:gd name="connsiteX5" fmla="*/ 434340 w 982980"/>
              <a:gd name="connsiteY5" fmla="*/ 487680 h 678180"/>
              <a:gd name="connsiteX6" fmla="*/ 83820 w 982980"/>
              <a:gd name="connsiteY6" fmla="*/ 0 h 678180"/>
              <a:gd name="connsiteX7" fmla="*/ 76200 w 982980"/>
              <a:gd name="connsiteY7" fmla="*/ 0 h 678180"/>
              <a:gd name="connsiteX0" fmla="*/ 0 w 922704"/>
              <a:gd name="connsiteY0" fmla="*/ 0 h 678180"/>
              <a:gd name="connsiteX1" fmla="*/ 922704 w 922704"/>
              <a:gd name="connsiteY1" fmla="*/ 0 h 678180"/>
              <a:gd name="connsiteX2" fmla="*/ 541704 w 922704"/>
              <a:gd name="connsiteY2" fmla="*/ 480060 h 678180"/>
              <a:gd name="connsiteX3" fmla="*/ 541704 w 922704"/>
              <a:gd name="connsiteY3" fmla="*/ 678180 h 678180"/>
              <a:gd name="connsiteX4" fmla="*/ 374064 w 922704"/>
              <a:gd name="connsiteY4" fmla="*/ 678180 h 678180"/>
              <a:gd name="connsiteX5" fmla="*/ 374064 w 922704"/>
              <a:gd name="connsiteY5" fmla="*/ 487680 h 678180"/>
              <a:gd name="connsiteX6" fmla="*/ 23544 w 922704"/>
              <a:gd name="connsiteY6" fmla="*/ 0 h 678180"/>
              <a:gd name="connsiteX7" fmla="*/ 15924 w 922704"/>
              <a:gd name="connsiteY7" fmla="*/ 0 h 678180"/>
              <a:gd name="connsiteX0" fmla="*/ 136428 w 906780"/>
              <a:gd name="connsiteY0" fmla="*/ 68226 h 678180"/>
              <a:gd name="connsiteX1" fmla="*/ 906780 w 906780"/>
              <a:gd name="connsiteY1" fmla="*/ 0 h 678180"/>
              <a:gd name="connsiteX2" fmla="*/ 525780 w 906780"/>
              <a:gd name="connsiteY2" fmla="*/ 480060 h 678180"/>
              <a:gd name="connsiteX3" fmla="*/ 525780 w 906780"/>
              <a:gd name="connsiteY3" fmla="*/ 678180 h 678180"/>
              <a:gd name="connsiteX4" fmla="*/ 358140 w 906780"/>
              <a:gd name="connsiteY4" fmla="*/ 678180 h 678180"/>
              <a:gd name="connsiteX5" fmla="*/ 358140 w 906780"/>
              <a:gd name="connsiteY5" fmla="*/ 487680 h 678180"/>
              <a:gd name="connsiteX6" fmla="*/ 7620 w 906780"/>
              <a:gd name="connsiteY6" fmla="*/ 0 h 678180"/>
              <a:gd name="connsiteX7" fmla="*/ 0 w 906780"/>
              <a:gd name="connsiteY7" fmla="*/ 0 h 678180"/>
              <a:gd name="connsiteX0" fmla="*/ 12552 w 906780"/>
              <a:gd name="connsiteY0" fmla="*/ 0 h 679842"/>
              <a:gd name="connsiteX1" fmla="*/ 906780 w 906780"/>
              <a:gd name="connsiteY1" fmla="*/ 1662 h 679842"/>
              <a:gd name="connsiteX2" fmla="*/ 525780 w 906780"/>
              <a:gd name="connsiteY2" fmla="*/ 481722 h 679842"/>
              <a:gd name="connsiteX3" fmla="*/ 525780 w 906780"/>
              <a:gd name="connsiteY3" fmla="*/ 679842 h 679842"/>
              <a:gd name="connsiteX4" fmla="*/ 358140 w 906780"/>
              <a:gd name="connsiteY4" fmla="*/ 679842 h 679842"/>
              <a:gd name="connsiteX5" fmla="*/ 358140 w 906780"/>
              <a:gd name="connsiteY5" fmla="*/ 489342 h 679842"/>
              <a:gd name="connsiteX6" fmla="*/ 7620 w 906780"/>
              <a:gd name="connsiteY6" fmla="*/ 1662 h 679842"/>
              <a:gd name="connsiteX7" fmla="*/ 0 w 906780"/>
              <a:gd name="connsiteY7" fmla="*/ 1662 h 679842"/>
              <a:gd name="connsiteX0" fmla="*/ 12552 w 906780"/>
              <a:gd name="connsiteY0" fmla="*/ 0 h 679842"/>
              <a:gd name="connsiteX1" fmla="*/ 906780 w 906780"/>
              <a:gd name="connsiteY1" fmla="*/ 1662 h 679842"/>
              <a:gd name="connsiteX2" fmla="*/ 525780 w 906780"/>
              <a:gd name="connsiteY2" fmla="*/ 481722 h 679842"/>
              <a:gd name="connsiteX3" fmla="*/ 525780 w 906780"/>
              <a:gd name="connsiteY3" fmla="*/ 679842 h 679842"/>
              <a:gd name="connsiteX4" fmla="*/ 358140 w 906780"/>
              <a:gd name="connsiteY4" fmla="*/ 679842 h 679842"/>
              <a:gd name="connsiteX5" fmla="*/ 358140 w 906780"/>
              <a:gd name="connsiteY5" fmla="*/ 489342 h 679842"/>
              <a:gd name="connsiteX6" fmla="*/ 7620 w 906780"/>
              <a:gd name="connsiteY6" fmla="*/ 1662 h 679842"/>
              <a:gd name="connsiteX7" fmla="*/ 0 w 906780"/>
              <a:gd name="connsiteY7" fmla="*/ 1662 h 679842"/>
              <a:gd name="connsiteX0" fmla="*/ 12552 w 906780"/>
              <a:gd name="connsiteY0" fmla="*/ 0 h 679842"/>
              <a:gd name="connsiteX1" fmla="*/ 906780 w 906780"/>
              <a:gd name="connsiteY1" fmla="*/ 1662 h 679842"/>
              <a:gd name="connsiteX2" fmla="*/ 525780 w 906780"/>
              <a:gd name="connsiteY2" fmla="*/ 481722 h 679842"/>
              <a:gd name="connsiteX3" fmla="*/ 525780 w 906780"/>
              <a:gd name="connsiteY3" fmla="*/ 679842 h 679842"/>
              <a:gd name="connsiteX4" fmla="*/ 358140 w 906780"/>
              <a:gd name="connsiteY4" fmla="*/ 679842 h 679842"/>
              <a:gd name="connsiteX5" fmla="*/ 358140 w 906780"/>
              <a:gd name="connsiteY5" fmla="*/ 489342 h 679842"/>
              <a:gd name="connsiteX6" fmla="*/ 7620 w 906780"/>
              <a:gd name="connsiteY6" fmla="*/ 1662 h 679842"/>
              <a:gd name="connsiteX7" fmla="*/ 0 w 906780"/>
              <a:gd name="connsiteY7" fmla="*/ 1662 h 679842"/>
              <a:gd name="connsiteX0" fmla="*/ 12552 w 906780"/>
              <a:gd name="connsiteY0" fmla="*/ 0 h 679842"/>
              <a:gd name="connsiteX1" fmla="*/ 906780 w 906780"/>
              <a:gd name="connsiteY1" fmla="*/ 1662 h 679842"/>
              <a:gd name="connsiteX2" fmla="*/ 525780 w 906780"/>
              <a:gd name="connsiteY2" fmla="*/ 481722 h 679842"/>
              <a:gd name="connsiteX3" fmla="*/ 525780 w 906780"/>
              <a:gd name="connsiteY3" fmla="*/ 679842 h 679842"/>
              <a:gd name="connsiteX4" fmla="*/ 358140 w 906780"/>
              <a:gd name="connsiteY4" fmla="*/ 679842 h 679842"/>
              <a:gd name="connsiteX5" fmla="*/ 358140 w 906780"/>
              <a:gd name="connsiteY5" fmla="*/ 489342 h 679842"/>
              <a:gd name="connsiteX6" fmla="*/ 7620 w 906780"/>
              <a:gd name="connsiteY6" fmla="*/ 234820 h 679842"/>
              <a:gd name="connsiteX7" fmla="*/ 0 w 906780"/>
              <a:gd name="connsiteY7" fmla="*/ 1662 h 679842"/>
              <a:gd name="connsiteX0" fmla="*/ 12552 w 906780"/>
              <a:gd name="connsiteY0" fmla="*/ 0 h 679842"/>
              <a:gd name="connsiteX1" fmla="*/ 906780 w 906780"/>
              <a:gd name="connsiteY1" fmla="*/ 1662 h 679842"/>
              <a:gd name="connsiteX2" fmla="*/ 525780 w 906780"/>
              <a:gd name="connsiteY2" fmla="*/ 481722 h 679842"/>
              <a:gd name="connsiteX3" fmla="*/ 525780 w 906780"/>
              <a:gd name="connsiteY3" fmla="*/ 679842 h 679842"/>
              <a:gd name="connsiteX4" fmla="*/ 358140 w 906780"/>
              <a:gd name="connsiteY4" fmla="*/ 679842 h 679842"/>
              <a:gd name="connsiteX5" fmla="*/ 358140 w 906780"/>
              <a:gd name="connsiteY5" fmla="*/ 489342 h 679842"/>
              <a:gd name="connsiteX6" fmla="*/ 21858 w 906780"/>
              <a:gd name="connsiteY6" fmla="*/ 26818 h 679842"/>
              <a:gd name="connsiteX7" fmla="*/ 0 w 906780"/>
              <a:gd name="connsiteY7" fmla="*/ 1662 h 679842"/>
              <a:gd name="connsiteX0" fmla="*/ 228504 w 1122732"/>
              <a:gd name="connsiteY0" fmla="*/ 0 h 679842"/>
              <a:gd name="connsiteX1" fmla="*/ 1122732 w 1122732"/>
              <a:gd name="connsiteY1" fmla="*/ 1662 h 679842"/>
              <a:gd name="connsiteX2" fmla="*/ 741732 w 1122732"/>
              <a:gd name="connsiteY2" fmla="*/ 481722 h 679842"/>
              <a:gd name="connsiteX3" fmla="*/ 741732 w 1122732"/>
              <a:gd name="connsiteY3" fmla="*/ 679842 h 679842"/>
              <a:gd name="connsiteX4" fmla="*/ 574092 w 1122732"/>
              <a:gd name="connsiteY4" fmla="*/ 679842 h 679842"/>
              <a:gd name="connsiteX5" fmla="*/ 574092 w 1122732"/>
              <a:gd name="connsiteY5" fmla="*/ 489342 h 679842"/>
              <a:gd name="connsiteX6" fmla="*/ 237810 w 1122732"/>
              <a:gd name="connsiteY6" fmla="*/ 26818 h 679842"/>
              <a:gd name="connsiteX7" fmla="*/ 0 w 1122732"/>
              <a:gd name="connsiteY7" fmla="*/ 115926 h 679842"/>
              <a:gd name="connsiteX0" fmla="*/ 0 w 894228"/>
              <a:gd name="connsiteY0" fmla="*/ 0 h 679842"/>
              <a:gd name="connsiteX1" fmla="*/ 894228 w 894228"/>
              <a:gd name="connsiteY1" fmla="*/ 1662 h 679842"/>
              <a:gd name="connsiteX2" fmla="*/ 513228 w 894228"/>
              <a:gd name="connsiteY2" fmla="*/ 481722 h 679842"/>
              <a:gd name="connsiteX3" fmla="*/ 513228 w 894228"/>
              <a:gd name="connsiteY3" fmla="*/ 679842 h 679842"/>
              <a:gd name="connsiteX4" fmla="*/ 345588 w 894228"/>
              <a:gd name="connsiteY4" fmla="*/ 679842 h 679842"/>
              <a:gd name="connsiteX5" fmla="*/ 345588 w 894228"/>
              <a:gd name="connsiteY5" fmla="*/ 489342 h 679842"/>
              <a:gd name="connsiteX6" fmla="*/ 9306 w 894228"/>
              <a:gd name="connsiteY6" fmla="*/ 26818 h 679842"/>
              <a:gd name="connsiteX0" fmla="*/ 0 w 894228"/>
              <a:gd name="connsiteY0" fmla="*/ 0 h 679842"/>
              <a:gd name="connsiteX1" fmla="*/ 894228 w 894228"/>
              <a:gd name="connsiteY1" fmla="*/ 1662 h 679842"/>
              <a:gd name="connsiteX2" fmla="*/ 513228 w 894228"/>
              <a:gd name="connsiteY2" fmla="*/ 481722 h 679842"/>
              <a:gd name="connsiteX3" fmla="*/ 513228 w 894228"/>
              <a:gd name="connsiteY3" fmla="*/ 679842 h 679842"/>
              <a:gd name="connsiteX4" fmla="*/ 345588 w 894228"/>
              <a:gd name="connsiteY4" fmla="*/ 679842 h 679842"/>
              <a:gd name="connsiteX5" fmla="*/ 345588 w 894228"/>
              <a:gd name="connsiteY5" fmla="*/ 489342 h 679842"/>
              <a:gd name="connsiteX6" fmla="*/ 9306 w 894228"/>
              <a:gd name="connsiteY6" fmla="*/ 2968 h 679842"/>
              <a:gd name="connsiteX0" fmla="*/ 0 w 894228"/>
              <a:gd name="connsiteY0" fmla="*/ 0 h 679842"/>
              <a:gd name="connsiteX1" fmla="*/ 894228 w 894228"/>
              <a:gd name="connsiteY1" fmla="*/ 1662 h 679842"/>
              <a:gd name="connsiteX2" fmla="*/ 513228 w 894228"/>
              <a:gd name="connsiteY2" fmla="*/ 481722 h 679842"/>
              <a:gd name="connsiteX3" fmla="*/ 513228 w 894228"/>
              <a:gd name="connsiteY3" fmla="*/ 679842 h 679842"/>
              <a:gd name="connsiteX4" fmla="*/ 345588 w 894228"/>
              <a:gd name="connsiteY4" fmla="*/ 679842 h 679842"/>
              <a:gd name="connsiteX5" fmla="*/ 345588 w 894228"/>
              <a:gd name="connsiteY5" fmla="*/ 489342 h 679842"/>
              <a:gd name="connsiteX6" fmla="*/ 9306 w 894228"/>
              <a:gd name="connsiteY6" fmla="*/ 2968 h 679842"/>
              <a:gd name="connsiteX0" fmla="*/ 22494 w 916722"/>
              <a:gd name="connsiteY0" fmla="*/ 0 h 679842"/>
              <a:gd name="connsiteX1" fmla="*/ 916722 w 916722"/>
              <a:gd name="connsiteY1" fmla="*/ 1662 h 679842"/>
              <a:gd name="connsiteX2" fmla="*/ 535722 w 916722"/>
              <a:gd name="connsiteY2" fmla="*/ 481722 h 679842"/>
              <a:gd name="connsiteX3" fmla="*/ 535722 w 916722"/>
              <a:gd name="connsiteY3" fmla="*/ 679842 h 679842"/>
              <a:gd name="connsiteX4" fmla="*/ 368082 w 916722"/>
              <a:gd name="connsiteY4" fmla="*/ 679842 h 679842"/>
              <a:gd name="connsiteX5" fmla="*/ 368082 w 916722"/>
              <a:gd name="connsiteY5" fmla="*/ 489342 h 679842"/>
              <a:gd name="connsiteX6" fmla="*/ 0 w 916722"/>
              <a:gd name="connsiteY6" fmla="*/ 163270 h 679842"/>
              <a:gd name="connsiteX0" fmla="*/ 22494 w 916722"/>
              <a:gd name="connsiteY0" fmla="*/ 66564 h 678180"/>
              <a:gd name="connsiteX1" fmla="*/ 916722 w 916722"/>
              <a:gd name="connsiteY1" fmla="*/ 0 h 678180"/>
              <a:gd name="connsiteX2" fmla="*/ 535722 w 916722"/>
              <a:gd name="connsiteY2" fmla="*/ 480060 h 678180"/>
              <a:gd name="connsiteX3" fmla="*/ 535722 w 916722"/>
              <a:gd name="connsiteY3" fmla="*/ 678180 h 678180"/>
              <a:gd name="connsiteX4" fmla="*/ 368082 w 916722"/>
              <a:gd name="connsiteY4" fmla="*/ 678180 h 678180"/>
              <a:gd name="connsiteX5" fmla="*/ 368082 w 916722"/>
              <a:gd name="connsiteY5" fmla="*/ 487680 h 678180"/>
              <a:gd name="connsiteX6" fmla="*/ 0 w 916722"/>
              <a:gd name="connsiteY6" fmla="*/ 161608 h 678180"/>
              <a:gd name="connsiteX0" fmla="*/ 22494 w 916722"/>
              <a:gd name="connsiteY0" fmla="*/ 0 h 681504"/>
              <a:gd name="connsiteX1" fmla="*/ 916722 w 916722"/>
              <a:gd name="connsiteY1" fmla="*/ 3324 h 681504"/>
              <a:gd name="connsiteX2" fmla="*/ 535722 w 916722"/>
              <a:gd name="connsiteY2" fmla="*/ 483384 h 681504"/>
              <a:gd name="connsiteX3" fmla="*/ 535722 w 916722"/>
              <a:gd name="connsiteY3" fmla="*/ 681504 h 681504"/>
              <a:gd name="connsiteX4" fmla="*/ 368082 w 916722"/>
              <a:gd name="connsiteY4" fmla="*/ 681504 h 681504"/>
              <a:gd name="connsiteX5" fmla="*/ 368082 w 916722"/>
              <a:gd name="connsiteY5" fmla="*/ 491004 h 681504"/>
              <a:gd name="connsiteX6" fmla="*/ 0 w 916722"/>
              <a:gd name="connsiteY6" fmla="*/ 164932 h 681504"/>
              <a:gd name="connsiteX0" fmla="*/ 22494 w 916722"/>
              <a:gd name="connsiteY0" fmla="*/ 0 h 681504"/>
              <a:gd name="connsiteX1" fmla="*/ 916722 w 916722"/>
              <a:gd name="connsiteY1" fmla="*/ 3324 h 681504"/>
              <a:gd name="connsiteX2" fmla="*/ 535722 w 916722"/>
              <a:gd name="connsiteY2" fmla="*/ 483384 h 681504"/>
              <a:gd name="connsiteX3" fmla="*/ 535722 w 916722"/>
              <a:gd name="connsiteY3" fmla="*/ 681504 h 681504"/>
              <a:gd name="connsiteX4" fmla="*/ 368082 w 916722"/>
              <a:gd name="connsiteY4" fmla="*/ 681504 h 681504"/>
              <a:gd name="connsiteX5" fmla="*/ 368082 w 916722"/>
              <a:gd name="connsiteY5" fmla="*/ 491004 h 681504"/>
              <a:gd name="connsiteX6" fmla="*/ 0 w 916722"/>
              <a:gd name="connsiteY6" fmla="*/ 2968 h 681504"/>
              <a:gd name="connsiteX0" fmla="*/ 22494 w 916722"/>
              <a:gd name="connsiteY0" fmla="*/ 0 h 681504"/>
              <a:gd name="connsiteX1" fmla="*/ 916722 w 916722"/>
              <a:gd name="connsiteY1" fmla="*/ 3324 h 681504"/>
              <a:gd name="connsiteX2" fmla="*/ 535722 w 916722"/>
              <a:gd name="connsiteY2" fmla="*/ 483384 h 681504"/>
              <a:gd name="connsiteX3" fmla="*/ 535722 w 916722"/>
              <a:gd name="connsiteY3" fmla="*/ 681504 h 681504"/>
              <a:gd name="connsiteX4" fmla="*/ 368082 w 916722"/>
              <a:gd name="connsiteY4" fmla="*/ 681504 h 681504"/>
              <a:gd name="connsiteX5" fmla="*/ 368082 w 916722"/>
              <a:gd name="connsiteY5" fmla="*/ 491004 h 681504"/>
              <a:gd name="connsiteX6" fmla="*/ 0 w 916722"/>
              <a:gd name="connsiteY6" fmla="*/ 2968 h 681504"/>
              <a:gd name="connsiteX0" fmla="*/ 168655 w 1062883"/>
              <a:gd name="connsiteY0" fmla="*/ 4296 h 685800"/>
              <a:gd name="connsiteX1" fmla="*/ 0 w 1062883"/>
              <a:gd name="connsiteY1" fmla="*/ 0 h 685800"/>
              <a:gd name="connsiteX2" fmla="*/ 1062883 w 1062883"/>
              <a:gd name="connsiteY2" fmla="*/ 7620 h 685800"/>
              <a:gd name="connsiteX3" fmla="*/ 681883 w 1062883"/>
              <a:gd name="connsiteY3" fmla="*/ 487680 h 685800"/>
              <a:gd name="connsiteX4" fmla="*/ 681883 w 1062883"/>
              <a:gd name="connsiteY4" fmla="*/ 685800 h 685800"/>
              <a:gd name="connsiteX5" fmla="*/ 514243 w 1062883"/>
              <a:gd name="connsiteY5" fmla="*/ 685800 h 685800"/>
              <a:gd name="connsiteX6" fmla="*/ 514243 w 1062883"/>
              <a:gd name="connsiteY6" fmla="*/ 495300 h 685800"/>
              <a:gd name="connsiteX7" fmla="*/ 146161 w 1062883"/>
              <a:gd name="connsiteY7" fmla="*/ 7264 h 685800"/>
              <a:gd name="connsiteX0" fmla="*/ 168655 w 1062883"/>
              <a:gd name="connsiteY0" fmla="*/ 4296 h 685800"/>
              <a:gd name="connsiteX1" fmla="*/ 0 w 1062883"/>
              <a:gd name="connsiteY1" fmla="*/ 0 h 685800"/>
              <a:gd name="connsiteX2" fmla="*/ 107161 w 1062883"/>
              <a:gd name="connsiteY2" fmla="*/ 111883 h 685800"/>
              <a:gd name="connsiteX3" fmla="*/ 1062883 w 1062883"/>
              <a:gd name="connsiteY3" fmla="*/ 7620 h 685800"/>
              <a:gd name="connsiteX4" fmla="*/ 681883 w 1062883"/>
              <a:gd name="connsiteY4" fmla="*/ 487680 h 685800"/>
              <a:gd name="connsiteX5" fmla="*/ 681883 w 1062883"/>
              <a:gd name="connsiteY5" fmla="*/ 685800 h 685800"/>
              <a:gd name="connsiteX6" fmla="*/ 514243 w 1062883"/>
              <a:gd name="connsiteY6" fmla="*/ 685800 h 685800"/>
              <a:gd name="connsiteX7" fmla="*/ 514243 w 1062883"/>
              <a:gd name="connsiteY7" fmla="*/ 495300 h 685800"/>
              <a:gd name="connsiteX8" fmla="*/ 146161 w 1062883"/>
              <a:gd name="connsiteY8" fmla="*/ 7264 h 685800"/>
              <a:gd name="connsiteX0" fmla="*/ 168655 w 1062883"/>
              <a:gd name="connsiteY0" fmla="*/ 146453 h 827957"/>
              <a:gd name="connsiteX1" fmla="*/ 0 w 1062883"/>
              <a:gd name="connsiteY1" fmla="*/ 142157 h 827957"/>
              <a:gd name="connsiteX2" fmla="*/ 213475 w 1062883"/>
              <a:gd name="connsiteY2" fmla="*/ 0 h 827957"/>
              <a:gd name="connsiteX3" fmla="*/ 1062883 w 1062883"/>
              <a:gd name="connsiteY3" fmla="*/ 149777 h 827957"/>
              <a:gd name="connsiteX4" fmla="*/ 681883 w 1062883"/>
              <a:gd name="connsiteY4" fmla="*/ 629837 h 827957"/>
              <a:gd name="connsiteX5" fmla="*/ 681883 w 1062883"/>
              <a:gd name="connsiteY5" fmla="*/ 827957 h 827957"/>
              <a:gd name="connsiteX6" fmla="*/ 514243 w 1062883"/>
              <a:gd name="connsiteY6" fmla="*/ 827957 h 827957"/>
              <a:gd name="connsiteX7" fmla="*/ 514243 w 1062883"/>
              <a:gd name="connsiteY7" fmla="*/ 637457 h 827957"/>
              <a:gd name="connsiteX8" fmla="*/ 146161 w 1062883"/>
              <a:gd name="connsiteY8" fmla="*/ 149421 h 827957"/>
              <a:gd name="connsiteX0" fmla="*/ 44779 w 1062883"/>
              <a:gd name="connsiteY0" fmla="*/ 260717 h 827957"/>
              <a:gd name="connsiteX1" fmla="*/ 0 w 1062883"/>
              <a:gd name="connsiteY1" fmla="*/ 142157 h 827957"/>
              <a:gd name="connsiteX2" fmla="*/ 213475 w 1062883"/>
              <a:gd name="connsiteY2" fmla="*/ 0 h 827957"/>
              <a:gd name="connsiteX3" fmla="*/ 1062883 w 1062883"/>
              <a:gd name="connsiteY3" fmla="*/ 149777 h 827957"/>
              <a:gd name="connsiteX4" fmla="*/ 681883 w 1062883"/>
              <a:gd name="connsiteY4" fmla="*/ 629837 h 827957"/>
              <a:gd name="connsiteX5" fmla="*/ 681883 w 1062883"/>
              <a:gd name="connsiteY5" fmla="*/ 827957 h 827957"/>
              <a:gd name="connsiteX6" fmla="*/ 514243 w 1062883"/>
              <a:gd name="connsiteY6" fmla="*/ 827957 h 827957"/>
              <a:gd name="connsiteX7" fmla="*/ 514243 w 1062883"/>
              <a:gd name="connsiteY7" fmla="*/ 637457 h 827957"/>
              <a:gd name="connsiteX8" fmla="*/ 146161 w 1062883"/>
              <a:gd name="connsiteY8" fmla="*/ 149421 h 827957"/>
              <a:gd name="connsiteX0" fmla="*/ 0 w 1062883"/>
              <a:gd name="connsiteY0" fmla="*/ 142157 h 827957"/>
              <a:gd name="connsiteX1" fmla="*/ 213475 w 1062883"/>
              <a:gd name="connsiteY1" fmla="*/ 0 h 827957"/>
              <a:gd name="connsiteX2" fmla="*/ 1062883 w 1062883"/>
              <a:gd name="connsiteY2" fmla="*/ 149777 h 827957"/>
              <a:gd name="connsiteX3" fmla="*/ 681883 w 1062883"/>
              <a:gd name="connsiteY3" fmla="*/ 629837 h 827957"/>
              <a:gd name="connsiteX4" fmla="*/ 681883 w 1062883"/>
              <a:gd name="connsiteY4" fmla="*/ 827957 h 827957"/>
              <a:gd name="connsiteX5" fmla="*/ 514243 w 1062883"/>
              <a:gd name="connsiteY5" fmla="*/ 827957 h 827957"/>
              <a:gd name="connsiteX6" fmla="*/ 514243 w 1062883"/>
              <a:gd name="connsiteY6" fmla="*/ 637457 h 827957"/>
              <a:gd name="connsiteX7" fmla="*/ 146161 w 1062883"/>
              <a:gd name="connsiteY7" fmla="*/ 149421 h 827957"/>
              <a:gd name="connsiteX0" fmla="*/ 67314 w 916722"/>
              <a:gd name="connsiteY0" fmla="*/ 0 h 827957"/>
              <a:gd name="connsiteX1" fmla="*/ 916722 w 916722"/>
              <a:gd name="connsiteY1" fmla="*/ 149777 h 827957"/>
              <a:gd name="connsiteX2" fmla="*/ 535722 w 916722"/>
              <a:gd name="connsiteY2" fmla="*/ 629837 h 827957"/>
              <a:gd name="connsiteX3" fmla="*/ 535722 w 916722"/>
              <a:gd name="connsiteY3" fmla="*/ 827957 h 827957"/>
              <a:gd name="connsiteX4" fmla="*/ 368082 w 916722"/>
              <a:gd name="connsiteY4" fmla="*/ 827957 h 827957"/>
              <a:gd name="connsiteX5" fmla="*/ 368082 w 916722"/>
              <a:gd name="connsiteY5" fmla="*/ 637457 h 827957"/>
              <a:gd name="connsiteX6" fmla="*/ 0 w 916722"/>
              <a:gd name="connsiteY6" fmla="*/ 149421 h 827957"/>
              <a:gd name="connsiteX0" fmla="*/ 0 w 927246"/>
              <a:gd name="connsiteY0" fmla="*/ 10881 h 678536"/>
              <a:gd name="connsiteX1" fmla="*/ 927246 w 927246"/>
              <a:gd name="connsiteY1" fmla="*/ 356 h 678536"/>
              <a:gd name="connsiteX2" fmla="*/ 546246 w 927246"/>
              <a:gd name="connsiteY2" fmla="*/ 480416 h 678536"/>
              <a:gd name="connsiteX3" fmla="*/ 546246 w 927246"/>
              <a:gd name="connsiteY3" fmla="*/ 678536 h 678536"/>
              <a:gd name="connsiteX4" fmla="*/ 378606 w 927246"/>
              <a:gd name="connsiteY4" fmla="*/ 678536 h 678536"/>
              <a:gd name="connsiteX5" fmla="*/ 378606 w 927246"/>
              <a:gd name="connsiteY5" fmla="*/ 488036 h 678536"/>
              <a:gd name="connsiteX6" fmla="*/ 10524 w 927246"/>
              <a:gd name="connsiteY6" fmla="*/ 0 h 678536"/>
              <a:gd name="connsiteX0" fmla="*/ 0 w 927246"/>
              <a:gd name="connsiteY0" fmla="*/ 10881 h 678536"/>
              <a:gd name="connsiteX1" fmla="*/ 927246 w 927246"/>
              <a:gd name="connsiteY1" fmla="*/ 22544 h 678536"/>
              <a:gd name="connsiteX2" fmla="*/ 546246 w 927246"/>
              <a:gd name="connsiteY2" fmla="*/ 480416 h 678536"/>
              <a:gd name="connsiteX3" fmla="*/ 546246 w 927246"/>
              <a:gd name="connsiteY3" fmla="*/ 678536 h 678536"/>
              <a:gd name="connsiteX4" fmla="*/ 378606 w 927246"/>
              <a:gd name="connsiteY4" fmla="*/ 678536 h 678536"/>
              <a:gd name="connsiteX5" fmla="*/ 378606 w 927246"/>
              <a:gd name="connsiteY5" fmla="*/ 488036 h 678536"/>
              <a:gd name="connsiteX6" fmla="*/ 10524 w 927246"/>
              <a:gd name="connsiteY6" fmla="*/ 0 h 678536"/>
              <a:gd name="connsiteX0" fmla="*/ 0 w 927246"/>
              <a:gd name="connsiteY0" fmla="*/ 242377 h 910032"/>
              <a:gd name="connsiteX1" fmla="*/ 927246 w 927246"/>
              <a:gd name="connsiteY1" fmla="*/ 0 h 910032"/>
              <a:gd name="connsiteX2" fmla="*/ 546246 w 927246"/>
              <a:gd name="connsiteY2" fmla="*/ 711912 h 910032"/>
              <a:gd name="connsiteX3" fmla="*/ 546246 w 927246"/>
              <a:gd name="connsiteY3" fmla="*/ 910032 h 910032"/>
              <a:gd name="connsiteX4" fmla="*/ 378606 w 927246"/>
              <a:gd name="connsiteY4" fmla="*/ 910032 h 910032"/>
              <a:gd name="connsiteX5" fmla="*/ 378606 w 927246"/>
              <a:gd name="connsiteY5" fmla="*/ 719532 h 910032"/>
              <a:gd name="connsiteX6" fmla="*/ 10524 w 927246"/>
              <a:gd name="connsiteY6" fmla="*/ 231496 h 910032"/>
              <a:gd name="connsiteX0" fmla="*/ 0 w 803370"/>
              <a:gd name="connsiteY0" fmla="*/ 10881 h 678536"/>
              <a:gd name="connsiteX1" fmla="*/ 803370 w 803370"/>
              <a:gd name="connsiteY1" fmla="*/ 1662 h 678536"/>
              <a:gd name="connsiteX2" fmla="*/ 546246 w 803370"/>
              <a:gd name="connsiteY2" fmla="*/ 480416 h 678536"/>
              <a:gd name="connsiteX3" fmla="*/ 546246 w 803370"/>
              <a:gd name="connsiteY3" fmla="*/ 678536 h 678536"/>
              <a:gd name="connsiteX4" fmla="*/ 378606 w 803370"/>
              <a:gd name="connsiteY4" fmla="*/ 678536 h 678536"/>
              <a:gd name="connsiteX5" fmla="*/ 378606 w 803370"/>
              <a:gd name="connsiteY5" fmla="*/ 488036 h 678536"/>
              <a:gd name="connsiteX6" fmla="*/ 10524 w 803370"/>
              <a:gd name="connsiteY6" fmla="*/ 0 h 678536"/>
              <a:gd name="connsiteX0" fmla="*/ 95790 w 792846"/>
              <a:gd name="connsiteY0" fmla="*/ 10881 h 678536"/>
              <a:gd name="connsiteX1" fmla="*/ 792846 w 792846"/>
              <a:gd name="connsiteY1" fmla="*/ 1662 h 678536"/>
              <a:gd name="connsiteX2" fmla="*/ 535722 w 792846"/>
              <a:gd name="connsiteY2" fmla="*/ 480416 h 678536"/>
              <a:gd name="connsiteX3" fmla="*/ 535722 w 792846"/>
              <a:gd name="connsiteY3" fmla="*/ 678536 h 678536"/>
              <a:gd name="connsiteX4" fmla="*/ 368082 w 792846"/>
              <a:gd name="connsiteY4" fmla="*/ 678536 h 678536"/>
              <a:gd name="connsiteX5" fmla="*/ 368082 w 792846"/>
              <a:gd name="connsiteY5" fmla="*/ 488036 h 678536"/>
              <a:gd name="connsiteX6" fmla="*/ 0 w 792846"/>
              <a:gd name="connsiteY6" fmla="*/ 0 h 678536"/>
              <a:gd name="connsiteX0" fmla="*/ 248142 w 792846"/>
              <a:gd name="connsiteY0" fmla="*/ 0 h 875657"/>
              <a:gd name="connsiteX1" fmla="*/ 792846 w 792846"/>
              <a:gd name="connsiteY1" fmla="*/ 198783 h 875657"/>
              <a:gd name="connsiteX2" fmla="*/ 535722 w 792846"/>
              <a:gd name="connsiteY2" fmla="*/ 677537 h 875657"/>
              <a:gd name="connsiteX3" fmla="*/ 535722 w 792846"/>
              <a:gd name="connsiteY3" fmla="*/ 875657 h 875657"/>
              <a:gd name="connsiteX4" fmla="*/ 368082 w 792846"/>
              <a:gd name="connsiteY4" fmla="*/ 875657 h 875657"/>
              <a:gd name="connsiteX5" fmla="*/ 368082 w 792846"/>
              <a:gd name="connsiteY5" fmla="*/ 685157 h 875657"/>
              <a:gd name="connsiteX6" fmla="*/ 0 w 792846"/>
              <a:gd name="connsiteY6" fmla="*/ 197121 h 875657"/>
              <a:gd name="connsiteX0" fmla="*/ 78228 w 792846"/>
              <a:gd name="connsiteY0" fmla="*/ 9219 h 678536"/>
              <a:gd name="connsiteX1" fmla="*/ 792846 w 792846"/>
              <a:gd name="connsiteY1" fmla="*/ 1662 h 678536"/>
              <a:gd name="connsiteX2" fmla="*/ 535722 w 792846"/>
              <a:gd name="connsiteY2" fmla="*/ 480416 h 678536"/>
              <a:gd name="connsiteX3" fmla="*/ 535722 w 792846"/>
              <a:gd name="connsiteY3" fmla="*/ 678536 h 678536"/>
              <a:gd name="connsiteX4" fmla="*/ 368082 w 792846"/>
              <a:gd name="connsiteY4" fmla="*/ 678536 h 678536"/>
              <a:gd name="connsiteX5" fmla="*/ 368082 w 792846"/>
              <a:gd name="connsiteY5" fmla="*/ 488036 h 678536"/>
              <a:gd name="connsiteX6" fmla="*/ 0 w 792846"/>
              <a:gd name="connsiteY6" fmla="*/ 0 h 678536"/>
              <a:gd name="connsiteX0" fmla="*/ 17952 w 732570"/>
              <a:gd name="connsiteY0" fmla="*/ 9219 h 678536"/>
              <a:gd name="connsiteX1" fmla="*/ 732570 w 732570"/>
              <a:gd name="connsiteY1" fmla="*/ 1662 h 678536"/>
              <a:gd name="connsiteX2" fmla="*/ 475446 w 732570"/>
              <a:gd name="connsiteY2" fmla="*/ 480416 h 678536"/>
              <a:gd name="connsiteX3" fmla="*/ 475446 w 732570"/>
              <a:gd name="connsiteY3" fmla="*/ 678536 h 678536"/>
              <a:gd name="connsiteX4" fmla="*/ 307806 w 732570"/>
              <a:gd name="connsiteY4" fmla="*/ 678536 h 678536"/>
              <a:gd name="connsiteX5" fmla="*/ 307806 w 732570"/>
              <a:gd name="connsiteY5" fmla="*/ 488036 h 678536"/>
              <a:gd name="connsiteX6" fmla="*/ 0 w 732570"/>
              <a:gd name="connsiteY6" fmla="*/ 0 h 678536"/>
              <a:gd name="connsiteX0" fmla="*/ 17952 w 732570"/>
              <a:gd name="connsiteY0" fmla="*/ 123759 h 793076"/>
              <a:gd name="connsiteX1" fmla="*/ 64135 w 732570"/>
              <a:gd name="connsiteY1" fmla="*/ 0 h 793076"/>
              <a:gd name="connsiteX2" fmla="*/ 732570 w 732570"/>
              <a:gd name="connsiteY2" fmla="*/ 116202 h 793076"/>
              <a:gd name="connsiteX3" fmla="*/ 475446 w 732570"/>
              <a:gd name="connsiteY3" fmla="*/ 594956 h 793076"/>
              <a:gd name="connsiteX4" fmla="*/ 475446 w 732570"/>
              <a:gd name="connsiteY4" fmla="*/ 793076 h 793076"/>
              <a:gd name="connsiteX5" fmla="*/ 307806 w 732570"/>
              <a:gd name="connsiteY5" fmla="*/ 793076 h 793076"/>
              <a:gd name="connsiteX6" fmla="*/ 307806 w 732570"/>
              <a:gd name="connsiteY6" fmla="*/ 602576 h 793076"/>
              <a:gd name="connsiteX7" fmla="*/ 0 w 732570"/>
              <a:gd name="connsiteY7" fmla="*/ 114540 h 793076"/>
              <a:gd name="connsiteX0" fmla="*/ 64135 w 732570"/>
              <a:gd name="connsiteY0" fmla="*/ 0 h 793076"/>
              <a:gd name="connsiteX1" fmla="*/ 732570 w 732570"/>
              <a:gd name="connsiteY1" fmla="*/ 116202 h 793076"/>
              <a:gd name="connsiteX2" fmla="*/ 475446 w 732570"/>
              <a:gd name="connsiteY2" fmla="*/ 594956 h 793076"/>
              <a:gd name="connsiteX3" fmla="*/ 475446 w 732570"/>
              <a:gd name="connsiteY3" fmla="*/ 793076 h 793076"/>
              <a:gd name="connsiteX4" fmla="*/ 307806 w 732570"/>
              <a:gd name="connsiteY4" fmla="*/ 793076 h 793076"/>
              <a:gd name="connsiteX5" fmla="*/ 307806 w 732570"/>
              <a:gd name="connsiteY5" fmla="*/ 602576 h 793076"/>
              <a:gd name="connsiteX6" fmla="*/ 0 w 732570"/>
              <a:gd name="connsiteY6" fmla="*/ 114540 h 793076"/>
              <a:gd name="connsiteX0" fmla="*/ 0 w 732729"/>
              <a:gd name="connsiteY0" fmla="*/ 0 h 683419"/>
              <a:gd name="connsiteX1" fmla="*/ 732729 w 732729"/>
              <a:gd name="connsiteY1" fmla="*/ 6545 h 683419"/>
              <a:gd name="connsiteX2" fmla="*/ 475605 w 732729"/>
              <a:gd name="connsiteY2" fmla="*/ 485299 h 683419"/>
              <a:gd name="connsiteX3" fmla="*/ 475605 w 732729"/>
              <a:gd name="connsiteY3" fmla="*/ 683419 h 683419"/>
              <a:gd name="connsiteX4" fmla="*/ 307965 w 732729"/>
              <a:gd name="connsiteY4" fmla="*/ 683419 h 683419"/>
              <a:gd name="connsiteX5" fmla="*/ 307965 w 732729"/>
              <a:gd name="connsiteY5" fmla="*/ 492919 h 683419"/>
              <a:gd name="connsiteX6" fmla="*/ 159 w 732729"/>
              <a:gd name="connsiteY6" fmla="*/ 4883 h 683419"/>
              <a:gd name="connsiteX0" fmla="*/ 0 w 732729"/>
              <a:gd name="connsiteY0" fmla="*/ 0 h 683419"/>
              <a:gd name="connsiteX1" fmla="*/ 732729 w 732729"/>
              <a:gd name="connsiteY1" fmla="*/ 6545 h 683419"/>
              <a:gd name="connsiteX2" fmla="*/ 475605 w 732729"/>
              <a:gd name="connsiteY2" fmla="*/ 485299 h 683419"/>
              <a:gd name="connsiteX3" fmla="*/ 475605 w 732729"/>
              <a:gd name="connsiteY3" fmla="*/ 683419 h 683419"/>
              <a:gd name="connsiteX4" fmla="*/ 307965 w 732729"/>
              <a:gd name="connsiteY4" fmla="*/ 683419 h 683419"/>
              <a:gd name="connsiteX5" fmla="*/ 307965 w 732729"/>
              <a:gd name="connsiteY5" fmla="*/ 492919 h 683419"/>
              <a:gd name="connsiteX6" fmla="*/ 12908 w 732729"/>
              <a:gd name="connsiteY6" fmla="*/ 15053 h 683419"/>
              <a:gd name="connsiteX0" fmla="*/ 0 w 722362"/>
              <a:gd name="connsiteY0" fmla="*/ 1494 h 676874"/>
              <a:gd name="connsiteX1" fmla="*/ 722362 w 722362"/>
              <a:gd name="connsiteY1" fmla="*/ 0 h 676874"/>
              <a:gd name="connsiteX2" fmla="*/ 465238 w 722362"/>
              <a:gd name="connsiteY2" fmla="*/ 478754 h 676874"/>
              <a:gd name="connsiteX3" fmla="*/ 465238 w 722362"/>
              <a:gd name="connsiteY3" fmla="*/ 676874 h 676874"/>
              <a:gd name="connsiteX4" fmla="*/ 297598 w 722362"/>
              <a:gd name="connsiteY4" fmla="*/ 676874 h 676874"/>
              <a:gd name="connsiteX5" fmla="*/ 297598 w 722362"/>
              <a:gd name="connsiteY5" fmla="*/ 486374 h 676874"/>
              <a:gd name="connsiteX6" fmla="*/ 2541 w 722362"/>
              <a:gd name="connsiteY6" fmla="*/ 8508 h 676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2362" h="676874">
                <a:moveTo>
                  <a:pt x="0" y="1494"/>
                </a:moveTo>
                <a:lnTo>
                  <a:pt x="722362" y="0"/>
                </a:lnTo>
                <a:lnTo>
                  <a:pt x="465238" y="478754"/>
                </a:lnTo>
                <a:lnTo>
                  <a:pt x="465238" y="676874"/>
                </a:lnTo>
                <a:lnTo>
                  <a:pt x="297598" y="676874"/>
                </a:lnTo>
                <a:lnTo>
                  <a:pt x="297598" y="486374"/>
                </a:lnTo>
                <a:lnTo>
                  <a:pt x="2541" y="8508"/>
                </a:lnTo>
              </a:path>
            </a:pathLst>
          </a:custGeom>
          <a:solidFill>
            <a:schemeClr val="accent2"/>
          </a:solidFill>
          <a:ln>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7" name="Flowchart: Summing Junction 96"/>
          <p:cNvSpPr/>
          <p:nvPr/>
        </p:nvSpPr>
        <p:spPr>
          <a:xfrm>
            <a:off x="5332162" y="5524556"/>
            <a:ext cx="196343" cy="185124"/>
          </a:xfrm>
          <a:prstGeom prst="flowChartSummingJunction">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Flowchart: Or 97"/>
          <p:cNvSpPr/>
          <p:nvPr/>
        </p:nvSpPr>
        <p:spPr>
          <a:xfrm>
            <a:off x="5326552" y="5911633"/>
            <a:ext cx="196344" cy="179514"/>
          </a:xfrm>
          <a:prstGeom prst="flowChartOr">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TextBox 98"/>
          <p:cNvSpPr txBox="1"/>
          <p:nvPr/>
        </p:nvSpPr>
        <p:spPr>
          <a:xfrm>
            <a:off x="5604976" y="5489276"/>
            <a:ext cx="2508720" cy="246221"/>
          </a:xfrm>
          <a:prstGeom prst="rect">
            <a:avLst/>
          </a:prstGeom>
          <a:noFill/>
        </p:spPr>
        <p:txBody>
          <a:bodyPr wrap="square" rtlCol="0">
            <a:spAutoFit/>
          </a:bodyPr>
          <a:lstStyle/>
          <a:p>
            <a:r>
              <a:rPr lang="en-US" sz="1000" b="1" dirty="0" smtClean="0"/>
              <a:t>Span Pair Representation Generation</a:t>
            </a:r>
            <a:endParaRPr lang="en-US" sz="1000" b="1" dirty="0"/>
          </a:p>
        </p:txBody>
      </p:sp>
      <p:sp>
        <p:nvSpPr>
          <p:cNvPr id="100" name="TextBox 99"/>
          <p:cNvSpPr txBox="1"/>
          <p:nvPr/>
        </p:nvSpPr>
        <p:spPr>
          <a:xfrm>
            <a:off x="5611521" y="5894118"/>
            <a:ext cx="2508720" cy="246221"/>
          </a:xfrm>
          <a:prstGeom prst="rect">
            <a:avLst/>
          </a:prstGeom>
          <a:noFill/>
        </p:spPr>
        <p:txBody>
          <a:bodyPr wrap="square" rtlCol="0">
            <a:spAutoFit/>
          </a:bodyPr>
          <a:lstStyle/>
          <a:p>
            <a:r>
              <a:rPr lang="en-US" sz="1000" b="1" dirty="0" smtClean="0"/>
              <a:t>Span Representation Generation</a:t>
            </a:r>
            <a:endParaRPr lang="en-US" sz="1000" b="1" dirty="0"/>
          </a:p>
        </p:txBody>
      </p:sp>
      <p:sp>
        <p:nvSpPr>
          <p:cNvPr id="101" name="TextBox 100"/>
          <p:cNvSpPr txBox="1"/>
          <p:nvPr/>
        </p:nvSpPr>
        <p:spPr>
          <a:xfrm>
            <a:off x="3003239" y="5108033"/>
            <a:ext cx="1083043" cy="400110"/>
          </a:xfrm>
          <a:prstGeom prst="rect">
            <a:avLst/>
          </a:prstGeom>
          <a:noFill/>
        </p:spPr>
        <p:txBody>
          <a:bodyPr wrap="square" rtlCol="0">
            <a:spAutoFit/>
          </a:bodyPr>
          <a:lstStyle/>
          <a:p>
            <a:r>
              <a:rPr lang="en-US" sz="1000" b="1" dirty="0" smtClean="0"/>
              <a:t>Score Based Span/</a:t>
            </a:r>
            <a:r>
              <a:rPr lang="en-US" sz="1000" b="1" dirty="0" err="1" smtClean="0"/>
              <a:t>Rel</a:t>
            </a:r>
            <a:r>
              <a:rPr lang="en-US" sz="1000" b="1" dirty="0" smtClean="0"/>
              <a:t> Filter</a:t>
            </a:r>
            <a:endParaRPr lang="en-US" sz="1000" b="1" dirty="0"/>
          </a:p>
        </p:txBody>
      </p:sp>
      <p:sp>
        <p:nvSpPr>
          <p:cNvPr id="102" name="TextBox 101"/>
          <p:cNvSpPr txBox="1"/>
          <p:nvPr/>
        </p:nvSpPr>
        <p:spPr>
          <a:xfrm>
            <a:off x="683815" y="1594323"/>
            <a:ext cx="618656" cy="276999"/>
          </a:xfrm>
          <a:prstGeom prst="rect">
            <a:avLst/>
          </a:prstGeom>
          <a:noFill/>
        </p:spPr>
        <p:txBody>
          <a:bodyPr wrap="square" rtlCol="0">
            <a:spAutoFit/>
          </a:bodyPr>
          <a:lstStyle/>
          <a:p>
            <a:pPr algn="r"/>
            <a:r>
              <a:rPr lang="en-US" sz="1200" b="1" dirty="0" smtClean="0"/>
              <a:t>Labels</a:t>
            </a:r>
            <a:endParaRPr lang="en-US" sz="1200" b="1" dirty="0"/>
          </a:p>
        </p:txBody>
      </p:sp>
      <p:sp>
        <p:nvSpPr>
          <p:cNvPr id="104" name="TextBox 103"/>
          <p:cNvSpPr txBox="1"/>
          <p:nvPr/>
        </p:nvSpPr>
        <p:spPr>
          <a:xfrm>
            <a:off x="732848" y="3535766"/>
            <a:ext cx="618656" cy="276999"/>
          </a:xfrm>
          <a:prstGeom prst="rect">
            <a:avLst/>
          </a:prstGeom>
          <a:noFill/>
        </p:spPr>
        <p:txBody>
          <a:bodyPr wrap="square" rtlCol="0">
            <a:spAutoFit/>
          </a:bodyPr>
          <a:lstStyle/>
          <a:p>
            <a:pPr algn="r"/>
            <a:r>
              <a:rPr lang="en-US" sz="1200" b="1" dirty="0" smtClean="0"/>
              <a:t>Labels</a:t>
            </a:r>
            <a:endParaRPr lang="en-US" sz="1200" b="1" dirty="0"/>
          </a:p>
        </p:txBody>
      </p:sp>
      <p:sp>
        <p:nvSpPr>
          <p:cNvPr id="112" name="TextBox 111"/>
          <p:cNvSpPr txBox="1"/>
          <p:nvPr/>
        </p:nvSpPr>
        <p:spPr>
          <a:xfrm>
            <a:off x="3335662" y="4108807"/>
            <a:ext cx="785572" cy="215444"/>
          </a:xfrm>
          <a:prstGeom prst="rect">
            <a:avLst/>
          </a:prstGeom>
          <a:noFill/>
        </p:spPr>
        <p:txBody>
          <a:bodyPr wrap="square" rtlCol="0">
            <a:spAutoFit/>
          </a:bodyPr>
          <a:lstStyle/>
          <a:p>
            <a:r>
              <a:rPr lang="en-US" sz="800" b="1" dirty="0" smtClean="0"/>
              <a:t>tagger loss</a:t>
            </a:r>
            <a:endParaRPr lang="en-US" sz="800" b="1" dirty="0"/>
          </a:p>
        </p:txBody>
      </p:sp>
      <p:sp>
        <p:nvSpPr>
          <p:cNvPr id="113" name="TextBox 112"/>
          <p:cNvSpPr txBox="1"/>
          <p:nvPr/>
        </p:nvSpPr>
        <p:spPr>
          <a:xfrm>
            <a:off x="4275240" y="4038576"/>
            <a:ext cx="988527" cy="338554"/>
          </a:xfrm>
          <a:prstGeom prst="rect">
            <a:avLst/>
          </a:prstGeom>
          <a:noFill/>
        </p:spPr>
        <p:txBody>
          <a:bodyPr wrap="square" rtlCol="0">
            <a:spAutoFit/>
          </a:bodyPr>
          <a:lstStyle/>
          <a:p>
            <a:r>
              <a:rPr lang="en-US" sz="800" b="1" dirty="0" err="1" smtClean="0"/>
              <a:t>rel</a:t>
            </a:r>
            <a:r>
              <a:rPr lang="en-US" sz="800" b="1" dirty="0" smtClean="0"/>
              <a:t>  filter loss</a:t>
            </a:r>
          </a:p>
          <a:p>
            <a:r>
              <a:rPr lang="en-US" sz="800" b="1" dirty="0" smtClean="0"/>
              <a:t>lost relation loss</a:t>
            </a:r>
            <a:endParaRPr lang="en-US" sz="800" b="1" dirty="0"/>
          </a:p>
        </p:txBody>
      </p:sp>
      <p:sp>
        <p:nvSpPr>
          <p:cNvPr id="114" name="TextBox 113"/>
          <p:cNvSpPr txBox="1"/>
          <p:nvPr/>
        </p:nvSpPr>
        <p:spPr>
          <a:xfrm>
            <a:off x="5509019" y="4111461"/>
            <a:ext cx="785572" cy="215444"/>
          </a:xfrm>
          <a:prstGeom prst="rect">
            <a:avLst/>
          </a:prstGeom>
          <a:noFill/>
        </p:spPr>
        <p:txBody>
          <a:bodyPr wrap="square" rtlCol="0">
            <a:spAutoFit/>
          </a:bodyPr>
          <a:lstStyle/>
          <a:p>
            <a:r>
              <a:rPr lang="en-US" sz="800" b="1" dirty="0" smtClean="0"/>
              <a:t>graph loss</a:t>
            </a:r>
            <a:endParaRPr lang="en-US" sz="800" b="1" dirty="0"/>
          </a:p>
        </p:txBody>
      </p:sp>
      <p:sp>
        <p:nvSpPr>
          <p:cNvPr id="115" name="TextBox 114"/>
          <p:cNvSpPr txBox="1"/>
          <p:nvPr/>
        </p:nvSpPr>
        <p:spPr>
          <a:xfrm>
            <a:off x="6416789" y="4041226"/>
            <a:ext cx="1367540" cy="338554"/>
          </a:xfrm>
          <a:prstGeom prst="rect">
            <a:avLst/>
          </a:prstGeom>
          <a:noFill/>
        </p:spPr>
        <p:txBody>
          <a:bodyPr wrap="square" rtlCol="0">
            <a:spAutoFit/>
          </a:bodyPr>
          <a:lstStyle/>
          <a:p>
            <a:r>
              <a:rPr lang="en-US" sz="800" b="1" dirty="0" smtClean="0"/>
              <a:t>span classification loss</a:t>
            </a:r>
          </a:p>
          <a:p>
            <a:r>
              <a:rPr lang="en-US" sz="800" b="1" dirty="0" err="1" smtClean="0"/>
              <a:t>rel</a:t>
            </a:r>
            <a:r>
              <a:rPr lang="en-US" sz="800" b="1" dirty="0" smtClean="0"/>
              <a:t>  classification loss</a:t>
            </a:r>
            <a:endParaRPr lang="en-US" sz="800" b="1" dirty="0"/>
          </a:p>
        </p:txBody>
      </p:sp>
      <p:sp>
        <p:nvSpPr>
          <p:cNvPr id="116" name="TextBox 115"/>
          <p:cNvSpPr txBox="1"/>
          <p:nvPr/>
        </p:nvSpPr>
        <p:spPr>
          <a:xfrm>
            <a:off x="7586958" y="4050501"/>
            <a:ext cx="1056114" cy="338554"/>
          </a:xfrm>
          <a:prstGeom prst="rect">
            <a:avLst/>
          </a:prstGeom>
          <a:noFill/>
        </p:spPr>
        <p:txBody>
          <a:bodyPr wrap="square" rtlCol="0">
            <a:spAutoFit/>
          </a:bodyPr>
          <a:lstStyle/>
          <a:p>
            <a:r>
              <a:rPr lang="en-US" sz="800" b="1" dirty="0" smtClean="0"/>
              <a:t>redundant span  loss hanging relation loss</a:t>
            </a:r>
            <a:endParaRPr lang="en-US" sz="800" b="1" dirty="0"/>
          </a:p>
        </p:txBody>
      </p:sp>
      <p:cxnSp>
        <p:nvCxnSpPr>
          <p:cNvPr id="118" name="Straight Arrow Connector 117"/>
          <p:cNvCxnSpPr/>
          <p:nvPr/>
        </p:nvCxnSpPr>
        <p:spPr>
          <a:xfrm rot="16200000" flipH="1">
            <a:off x="3164621" y="3522439"/>
            <a:ext cx="985964" cy="95416"/>
          </a:xfrm>
          <a:prstGeom prst="straightConnector1">
            <a:avLst/>
          </a:prstGeom>
          <a:ln>
            <a:solidFill>
              <a:schemeClr val="bg1">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7" name="Straight Arrow Connector 126"/>
          <p:cNvCxnSpPr>
            <a:endCxn id="113" idx="0"/>
          </p:cNvCxnSpPr>
          <p:nvPr/>
        </p:nvCxnSpPr>
        <p:spPr>
          <a:xfrm rot="5400000">
            <a:off x="4273538" y="3000638"/>
            <a:ext cx="1533905" cy="541971"/>
          </a:xfrm>
          <a:prstGeom prst="straightConnector1">
            <a:avLst/>
          </a:prstGeom>
          <a:ln>
            <a:solidFill>
              <a:schemeClr val="bg1">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5" name="Straight Arrow Connector 134"/>
          <p:cNvCxnSpPr/>
          <p:nvPr/>
        </p:nvCxnSpPr>
        <p:spPr>
          <a:xfrm rot="5400000">
            <a:off x="5595073" y="3367385"/>
            <a:ext cx="952831" cy="390942"/>
          </a:xfrm>
          <a:prstGeom prst="straightConnector1">
            <a:avLst/>
          </a:prstGeom>
          <a:ln>
            <a:solidFill>
              <a:schemeClr val="bg1">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8" name="Straight Arrow Connector 137"/>
          <p:cNvCxnSpPr/>
          <p:nvPr/>
        </p:nvCxnSpPr>
        <p:spPr>
          <a:xfrm rot="5400000">
            <a:off x="6770541" y="3462806"/>
            <a:ext cx="723566" cy="318051"/>
          </a:xfrm>
          <a:prstGeom prst="straightConnector1">
            <a:avLst/>
          </a:prstGeom>
          <a:ln>
            <a:solidFill>
              <a:schemeClr val="bg1">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2" name="Straight Arrow Connector 141"/>
          <p:cNvCxnSpPr/>
          <p:nvPr/>
        </p:nvCxnSpPr>
        <p:spPr>
          <a:xfrm rot="16200000" flipH="1">
            <a:off x="7553744" y="3546295"/>
            <a:ext cx="707665" cy="39756"/>
          </a:xfrm>
          <a:prstGeom prst="straightConnector1">
            <a:avLst/>
          </a:prstGeom>
          <a:ln>
            <a:solidFill>
              <a:schemeClr val="bg1">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9" name="Straight Arrow Connector 174"/>
          <p:cNvCxnSpPr/>
          <p:nvPr/>
        </p:nvCxnSpPr>
        <p:spPr>
          <a:xfrm>
            <a:off x="1307274" y="1644031"/>
            <a:ext cx="3991963" cy="418743"/>
          </a:xfrm>
          <a:prstGeom prst="bentConnector2">
            <a:avLst/>
          </a:prstGeom>
          <a:ln w="19050">
            <a:solidFill>
              <a:srgbClr val="00B050"/>
            </a:solidFill>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1" name="Straight Arrow Connector 174"/>
          <p:cNvCxnSpPr/>
          <p:nvPr/>
        </p:nvCxnSpPr>
        <p:spPr>
          <a:xfrm flipV="1">
            <a:off x="1356307" y="3035300"/>
            <a:ext cx="2180643" cy="550174"/>
          </a:xfrm>
          <a:prstGeom prst="bentConnector3">
            <a:avLst>
              <a:gd name="adj1" fmla="val 100086"/>
            </a:avLst>
          </a:prstGeom>
          <a:ln w="19050">
            <a:solidFill>
              <a:srgbClr val="00B050"/>
            </a:solidFill>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2" name="Straight Arrow Connector 174"/>
          <p:cNvCxnSpPr/>
          <p:nvPr/>
        </p:nvCxnSpPr>
        <p:spPr>
          <a:xfrm rot="16200000" flipV="1">
            <a:off x="3006690" y="3324190"/>
            <a:ext cx="536765" cy="3058"/>
          </a:xfrm>
          <a:prstGeom prst="straightConnector1">
            <a:avLst/>
          </a:prstGeom>
          <a:ln w="19050">
            <a:solidFill>
              <a:srgbClr val="00B050"/>
            </a:solidFill>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3" name="Straight Arrow Connector 174"/>
          <p:cNvCxnSpPr/>
          <p:nvPr/>
        </p:nvCxnSpPr>
        <p:spPr>
          <a:xfrm rot="5400000">
            <a:off x="4863889" y="1828064"/>
            <a:ext cx="367778" cy="950"/>
          </a:xfrm>
          <a:prstGeom prst="bentConnector3">
            <a:avLst>
              <a:gd name="adj1" fmla="val 50000"/>
            </a:avLst>
          </a:prstGeom>
          <a:ln w="19050">
            <a:solidFill>
              <a:srgbClr val="00B050"/>
            </a:solidFill>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4" name="Straight Arrow Connector 174"/>
          <p:cNvCxnSpPr/>
          <p:nvPr/>
        </p:nvCxnSpPr>
        <p:spPr>
          <a:xfrm>
            <a:off x="5308600" y="1644650"/>
            <a:ext cx="2102210" cy="365195"/>
          </a:xfrm>
          <a:prstGeom prst="bentConnector2">
            <a:avLst/>
          </a:prstGeom>
          <a:ln w="19050">
            <a:solidFill>
              <a:srgbClr val="00B050"/>
            </a:solidFill>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7" name="Straight Arrow Connector 174"/>
          <p:cNvCxnSpPr>
            <a:endCxn id="52" idx="2"/>
          </p:cNvCxnSpPr>
          <p:nvPr/>
        </p:nvCxnSpPr>
        <p:spPr>
          <a:xfrm flipV="1">
            <a:off x="3543300" y="3065776"/>
            <a:ext cx="3862707" cy="521974"/>
          </a:xfrm>
          <a:prstGeom prst="bentConnector2">
            <a:avLst/>
          </a:prstGeom>
          <a:ln w="19050">
            <a:solidFill>
              <a:srgbClr val="00B050"/>
            </a:solidFill>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3" name="Straight Arrow Connector 174"/>
          <p:cNvCxnSpPr/>
          <p:nvPr/>
        </p:nvCxnSpPr>
        <p:spPr>
          <a:xfrm rot="16200000" flipH="1">
            <a:off x="6199715" y="1883838"/>
            <a:ext cx="454366" cy="1396"/>
          </a:xfrm>
          <a:prstGeom prst="straightConnector1">
            <a:avLst/>
          </a:prstGeom>
          <a:ln w="19050">
            <a:solidFill>
              <a:srgbClr val="00B050"/>
            </a:solidFill>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13472" y="2147977"/>
            <a:ext cx="4710022" cy="584775"/>
          </a:xfrm>
          <a:prstGeom prst="rect">
            <a:avLst/>
          </a:prstGeom>
          <a:noFill/>
        </p:spPr>
        <p:txBody>
          <a:bodyPr wrap="square" rtlCol="0">
            <a:spAutoFit/>
          </a:bodyPr>
          <a:lstStyle/>
          <a:p>
            <a:pPr algn="ctr"/>
            <a:r>
              <a:rPr lang="en-US" sz="3200" b="1" dirty="0" smtClean="0"/>
              <a:t>Performance</a:t>
            </a:r>
            <a:endParaRPr lang="en-US" sz="3200" b="1"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14399" y="751386"/>
            <a:ext cx="7375585" cy="5078313"/>
          </a:xfrm>
          <a:prstGeom prst="rect">
            <a:avLst/>
          </a:prstGeom>
        </p:spPr>
        <p:txBody>
          <a:bodyPr wrap="square">
            <a:spAutoFit/>
          </a:bodyPr>
          <a:lstStyle/>
          <a:p>
            <a:pPr marL="173038" indent="-173038"/>
            <a:r>
              <a:rPr lang="en-US" sz="1600" b="1" dirty="0" smtClean="0"/>
              <a:t>Performance Metrics</a:t>
            </a:r>
          </a:p>
          <a:p>
            <a:pPr marL="173038" indent="-173038"/>
            <a:r>
              <a:rPr lang="en-US" sz="1200" dirty="0" smtClean="0"/>
              <a:t>Only really using micro F1, but this doesn’t necessarily tell the full story</a:t>
            </a:r>
          </a:p>
          <a:p>
            <a:pPr marL="173038" indent="-173038"/>
            <a:r>
              <a:rPr lang="en-US" sz="1200" dirty="0" err="1" smtClean="0"/>
              <a:t>Eg</a:t>
            </a:r>
            <a:r>
              <a:rPr lang="en-US" sz="1200" dirty="0" smtClean="0"/>
              <a:t>. If a span is out by one or 2 insignificant word tokens, it is classified as incorrect and this filters through to relations too.</a:t>
            </a:r>
          </a:p>
          <a:p>
            <a:pPr marL="173038" indent="-173038"/>
            <a:endParaRPr lang="en-US" sz="1600" dirty="0" smtClean="0"/>
          </a:p>
          <a:p>
            <a:pPr marL="173038" indent="-173038"/>
            <a:r>
              <a:rPr lang="en-US" sz="1600" b="1" dirty="0" smtClean="0"/>
              <a:t>Span and Relation F1 Performance</a:t>
            </a:r>
          </a:p>
          <a:p>
            <a:pPr marL="173038" indent="-173038"/>
            <a:r>
              <a:rPr lang="en-US" sz="1600" dirty="0" smtClean="0"/>
              <a:t>Performance Variation: </a:t>
            </a:r>
            <a:r>
              <a:rPr lang="en-US" sz="1200" dirty="0" smtClean="0"/>
              <a:t>more variation for longer spans and more annotation noise</a:t>
            </a:r>
            <a:endParaRPr lang="en-US" sz="1600" dirty="0" smtClean="0"/>
          </a:p>
          <a:p>
            <a:pPr marL="173038" indent="-173038"/>
            <a:endParaRPr lang="en-US" sz="1600" dirty="0" smtClean="0"/>
          </a:p>
          <a:p>
            <a:pPr marL="173038" indent="-173038"/>
            <a:r>
              <a:rPr lang="en-US" sz="1600" dirty="0" smtClean="0"/>
              <a:t>Performance over:</a:t>
            </a:r>
          </a:p>
          <a:p>
            <a:pPr marL="173038" indent="-173038">
              <a:buFont typeface="Arial" pitchFamily="34" charset="0"/>
              <a:buChar char="•"/>
            </a:pPr>
            <a:r>
              <a:rPr lang="en-US" sz="1600" dirty="0" smtClean="0"/>
              <a:t>Dataset: </a:t>
            </a:r>
            <a:r>
              <a:rPr lang="en-US" sz="1200" dirty="0" smtClean="0"/>
              <a:t>shorter spans, less noise = better performance</a:t>
            </a:r>
            <a:endParaRPr lang="en-US" sz="1600" dirty="0" smtClean="0"/>
          </a:p>
          <a:p>
            <a:pPr marL="173038" indent="-173038">
              <a:buFont typeface="Arial" pitchFamily="34" charset="0"/>
              <a:buChar char="•"/>
            </a:pPr>
            <a:r>
              <a:rPr lang="en-US" sz="1600" dirty="0" smtClean="0"/>
              <a:t>Encoder: </a:t>
            </a:r>
            <a:r>
              <a:rPr lang="en-US" sz="1200" dirty="0" err="1" smtClean="0"/>
              <a:t>bert</a:t>
            </a:r>
            <a:r>
              <a:rPr lang="en-US" sz="1200" dirty="0" smtClean="0"/>
              <a:t> better for short span, </a:t>
            </a:r>
            <a:r>
              <a:rPr lang="en-US" sz="1200" dirty="0" err="1" smtClean="0"/>
              <a:t>spanbert</a:t>
            </a:r>
            <a:r>
              <a:rPr lang="en-US" sz="1200" dirty="0" smtClean="0"/>
              <a:t> worked better for long span</a:t>
            </a:r>
          </a:p>
          <a:p>
            <a:pPr marL="173038" indent="-173038">
              <a:buFont typeface="Arial" pitchFamily="34" charset="0"/>
              <a:buChar char="•"/>
            </a:pPr>
            <a:r>
              <a:rPr lang="en-US" sz="1600" dirty="0" smtClean="0"/>
              <a:t>Separate Encoder: </a:t>
            </a:r>
            <a:r>
              <a:rPr lang="en-US" sz="1200" dirty="0" smtClean="0"/>
              <a:t>no real difference</a:t>
            </a:r>
            <a:endParaRPr lang="en-US" sz="1600" dirty="0" smtClean="0"/>
          </a:p>
          <a:p>
            <a:pPr marL="173038" indent="-173038">
              <a:buFont typeface="Arial" pitchFamily="34" charset="0"/>
              <a:buChar char="•"/>
            </a:pPr>
            <a:r>
              <a:rPr lang="en-US" sz="1600" dirty="0" smtClean="0"/>
              <a:t>Span filter type</a:t>
            </a:r>
            <a:r>
              <a:rPr lang="en-US" sz="1200" dirty="0" smtClean="0"/>
              <a:t>: token tagging for the spans gave similar performance with less resources</a:t>
            </a:r>
            <a:endParaRPr lang="en-US" sz="1600" dirty="0" smtClean="0"/>
          </a:p>
          <a:p>
            <a:pPr marL="173038" indent="-173038">
              <a:buFont typeface="Arial" pitchFamily="34" charset="0"/>
              <a:buChar char="•"/>
            </a:pPr>
            <a:r>
              <a:rPr lang="en-US" sz="1600" dirty="0" smtClean="0"/>
              <a:t>Span Construction</a:t>
            </a:r>
            <a:r>
              <a:rPr lang="en-US" sz="1200" dirty="0" smtClean="0"/>
              <a:t>: </a:t>
            </a:r>
            <a:r>
              <a:rPr lang="en-US" sz="1200" dirty="0" err="1" smtClean="0"/>
              <a:t>Start+End+Inner</a:t>
            </a:r>
            <a:r>
              <a:rPr lang="en-US" sz="1200" dirty="0" smtClean="0"/>
              <a:t> </a:t>
            </a:r>
            <a:r>
              <a:rPr lang="en-US" sz="1200" dirty="0" err="1" smtClean="0"/>
              <a:t>maxpool</a:t>
            </a:r>
            <a:r>
              <a:rPr lang="en-US" sz="1200" dirty="0" smtClean="0"/>
              <a:t> + CLS + Width worked marginally better</a:t>
            </a:r>
          </a:p>
          <a:p>
            <a:pPr marL="173038" indent="-173038">
              <a:buFont typeface="Arial" pitchFamily="34" charset="0"/>
              <a:buChar char="•"/>
            </a:pPr>
            <a:r>
              <a:rPr lang="en-US" sz="1600" dirty="0" err="1" smtClean="0"/>
              <a:t>Rel</a:t>
            </a:r>
            <a:r>
              <a:rPr lang="en-US" sz="1600" dirty="0" smtClean="0"/>
              <a:t> Construction: </a:t>
            </a:r>
            <a:r>
              <a:rPr lang="en-US" sz="1200" dirty="0" smtClean="0"/>
              <a:t>Head + Tail + Context worked best</a:t>
            </a:r>
            <a:endParaRPr lang="en-US" sz="1600" dirty="0" smtClean="0"/>
          </a:p>
          <a:p>
            <a:pPr marL="173038" indent="-173038">
              <a:buFont typeface="Arial" pitchFamily="34" charset="0"/>
              <a:buChar char="•"/>
            </a:pPr>
            <a:r>
              <a:rPr lang="en-US" sz="1600" dirty="0" err="1" smtClean="0"/>
              <a:t>Rel</a:t>
            </a:r>
            <a:r>
              <a:rPr lang="en-US" sz="1600" dirty="0" smtClean="0"/>
              <a:t> Context Pooling: </a:t>
            </a:r>
            <a:r>
              <a:rPr lang="en-US" sz="1200" dirty="0" smtClean="0"/>
              <a:t>cross attention worked best</a:t>
            </a:r>
            <a:endParaRPr lang="en-US" sz="1600" dirty="0" smtClean="0"/>
          </a:p>
          <a:p>
            <a:pPr marL="173038" indent="-173038">
              <a:buFont typeface="Arial" pitchFamily="34" charset="0"/>
              <a:buChar char="•"/>
            </a:pPr>
            <a:r>
              <a:rPr lang="en-US" sz="1600" dirty="0" smtClean="0"/>
              <a:t>Teacher Forcing: </a:t>
            </a:r>
            <a:r>
              <a:rPr lang="en-US" sz="1200" dirty="0" err="1" smtClean="0"/>
              <a:t>warmup</a:t>
            </a:r>
            <a:r>
              <a:rPr lang="en-US" sz="1200" dirty="0" smtClean="0"/>
              <a:t> teacher forcing worked better than always on teacher forcing</a:t>
            </a:r>
            <a:endParaRPr lang="en-US" sz="1600" dirty="0" smtClean="0"/>
          </a:p>
          <a:p>
            <a:pPr marL="173038" indent="-173038">
              <a:buFont typeface="Arial" pitchFamily="34" charset="0"/>
              <a:buChar char="•"/>
            </a:pPr>
            <a:r>
              <a:rPr lang="en-US" sz="1600" dirty="0" smtClean="0"/>
              <a:t>Top k: </a:t>
            </a:r>
            <a:r>
              <a:rPr lang="en-US" sz="1200" dirty="0" smtClean="0"/>
              <a:t>30-200 seemed to work best</a:t>
            </a:r>
            <a:endParaRPr lang="en-US" sz="1600" dirty="0" smtClean="0"/>
          </a:p>
          <a:p>
            <a:pPr marL="173038" indent="-173038">
              <a:buFont typeface="Arial" pitchFamily="34" charset="0"/>
              <a:buChar char="•"/>
            </a:pPr>
            <a:r>
              <a:rPr lang="en-US" sz="1600" dirty="0" smtClean="0"/>
              <a:t>Graph</a:t>
            </a:r>
            <a:r>
              <a:rPr lang="en-US" sz="1200" dirty="0" smtClean="0"/>
              <a:t>: seemed to have a minor benefit</a:t>
            </a:r>
            <a:endParaRPr lang="en-US" sz="1600" dirty="0" smtClean="0"/>
          </a:p>
          <a:p>
            <a:pPr marL="173038" indent="-173038">
              <a:buFont typeface="Arial" pitchFamily="34" charset="0"/>
              <a:buChar char="•"/>
            </a:pPr>
            <a:r>
              <a:rPr lang="en-US" sz="1600" dirty="0" smtClean="0"/>
              <a:t>Penalties</a:t>
            </a:r>
            <a:r>
              <a:rPr lang="en-US" sz="1200" dirty="0" smtClean="0"/>
              <a:t>: seemed to have a minor benefit</a:t>
            </a:r>
          </a:p>
          <a:p>
            <a:pPr marL="173038" indent="-173038">
              <a:buFont typeface="Arial" pitchFamily="34" charset="0"/>
              <a:buChar char="•"/>
            </a:pPr>
            <a:r>
              <a:rPr lang="en-US" sz="1600" dirty="0" smtClean="0"/>
              <a:t>Cosine Similarity Loss:</a:t>
            </a:r>
            <a:r>
              <a:rPr lang="en-US" sz="1200" dirty="0" smtClean="0"/>
              <a:t> did not work at all</a:t>
            </a:r>
            <a:endParaRPr lang="en-US" sz="1600" dirty="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Experiment results.png"/>
          <p:cNvPicPr>
            <a:picLocks noChangeAspect="1"/>
          </p:cNvPicPr>
          <p:nvPr/>
        </p:nvPicPr>
        <p:blipFill>
          <a:blip r:embed="rId3"/>
          <a:stretch>
            <a:fillRect/>
          </a:stretch>
        </p:blipFill>
        <p:spPr>
          <a:xfrm>
            <a:off x="0" y="1181715"/>
            <a:ext cx="9144000" cy="4494570"/>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14399" y="751386"/>
            <a:ext cx="7400659" cy="3770263"/>
          </a:xfrm>
          <a:prstGeom prst="rect">
            <a:avLst/>
          </a:prstGeom>
        </p:spPr>
        <p:txBody>
          <a:bodyPr wrap="square">
            <a:spAutoFit/>
          </a:bodyPr>
          <a:lstStyle/>
          <a:p>
            <a:pPr marL="173038" indent="-173038"/>
            <a:r>
              <a:rPr lang="en-US" sz="1600" b="1" dirty="0" smtClean="0"/>
              <a:t>Val Set Samples</a:t>
            </a:r>
          </a:p>
          <a:p>
            <a:endParaRPr lang="en-US" sz="1000" dirty="0" smtClean="0"/>
          </a:p>
          <a:p>
            <a:r>
              <a:rPr lang="en-US" sz="800" b="1" dirty="0" smtClean="0"/>
              <a:t>Summary </a:t>
            </a:r>
            <a:r>
              <a:rPr lang="en-US" sz="800" b="1" dirty="0" smtClean="0"/>
              <a:t>Evaluation:</a:t>
            </a:r>
          </a:p>
          <a:p>
            <a:r>
              <a:rPr lang="en-US" sz="800" dirty="0" smtClean="0"/>
              <a:t>Category Count Percentage</a:t>
            </a:r>
          </a:p>
          <a:p>
            <a:r>
              <a:rPr lang="en-US" sz="800" b="1" dirty="0" smtClean="0"/>
              <a:t>Winner</a:t>
            </a:r>
            <a:r>
              <a:rPr lang="en-US" sz="800" b="1" dirty="0" smtClean="0"/>
              <a:t>: </a:t>
            </a:r>
            <a:r>
              <a:rPr lang="en-US" sz="800" b="1" dirty="0" err="1" smtClean="0"/>
              <a:t>preds</a:t>
            </a:r>
            <a:r>
              <a:rPr lang="en-US" sz="800" b="1" dirty="0" smtClean="0"/>
              <a:t> </a:t>
            </a:r>
            <a:r>
              <a:rPr lang="en-US" sz="800" dirty="0" smtClean="0"/>
              <a:t>34~28%</a:t>
            </a:r>
          </a:p>
          <a:p>
            <a:r>
              <a:rPr lang="en-US" sz="800" b="1" dirty="0" smtClean="0"/>
              <a:t>Winner</a:t>
            </a:r>
            <a:r>
              <a:rPr lang="en-US" sz="800" b="1" dirty="0" smtClean="0"/>
              <a:t>: </a:t>
            </a:r>
            <a:r>
              <a:rPr lang="en-US" sz="800" b="1" dirty="0" smtClean="0"/>
              <a:t>labels </a:t>
            </a:r>
            <a:r>
              <a:rPr lang="en-US" sz="800" dirty="0" smtClean="0"/>
              <a:t>39~32%</a:t>
            </a:r>
          </a:p>
          <a:p>
            <a:r>
              <a:rPr lang="en-US" sz="800" b="1" dirty="0" smtClean="0"/>
              <a:t>Winner</a:t>
            </a:r>
            <a:r>
              <a:rPr lang="en-US" sz="800" b="1" dirty="0" smtClean="0"/>
              <a:t>: </a:t>
            </a:r>
            <a:r>
              <a:rPr lang="en-US" sz="800" b="1" dirty="0" smtClean="0"/>
              <a:t>both </a:t>
            </a:r>
            <a:r>
              <a:rPr lang="en-US" sz="800" dirty="0" smtClean="0"/>
              <a:t>48~39%</a:t>
            </a:r>
          </a:p>
          <a:p>
            <a:r>
              <a:rPr lang="en-US" sz="800" b="1" dirty="0" smtClean="0"/>
              <a:t>Winner</a:t>
            </a:r>
            <a:r>
              <a:rPr lang="en-US" sz="800" b="1" dirty="0" smtClean="0"/>
              <a:t>: </a:t>
            </a:r>
            <a:r>
              <a:rPr lang="en-US" sz="800" b="1" dirty="0" smtClean="0"/>
              <a:t>neither </a:t>
            </a:r>
            <a:r>
              <a:rPr lang="en-US" sz="800" dirty="0" smtClean="0"/>
              <a:t>5~4%</a:t>
            </a:r>
          </a:p>
          <a:p>
            <a:r>
              <a:rPr lang="en-US" sz="800" b="1" dirty="0" smtClean="0"/>
              <a:t>Annotation </a:t>
            </a:r>
            <a:r>
              <a:rPr lang="en-US" sz="800" b="1" dirty="0" smtClean="0"/>
              <a:t>issues </a:t>
            </a:r>
            <a:r>
              <a:rPr lang="en-US" sz="800" b="1" dirty="0" smtClean="0"/>
              <a:t>flagged </a:t>
            </a:r>
            <a:r>
              <a:rPr lang="en-US" sz="800" dirty="0" smtClean="0"/>
              <a:t>34~28</a:t>
            </a:r>
            <a:r>
              <a:rPr lang="en-US" sz="800" dirty="0" smtClean="0"/>
              <a:t>%</a:t>
            </a:r>
          </a:p>
          <a:p>
            <a:endParaRPr lang="en-US" sz="800" b="1" dirty="0" smtClean="0"/>
          </a:p>
          <a:p>
            <a:r>
              <a:rPr lang="en-US" sz="800" b="1" dirty="0" smtClean="0"/>
              <a:t>Strengths </a:t>
            </a:r>
            <a:r>
              <a:rPr lang="en-US" sz="800" b="1" dirty="0" smtClean="0"/>
              <a:t>of the Model (when </a:t>
            </a:r>
            <a:r>
              <a:rPr lang="en-US" sz="800" b="1" dirty="0" err="1" smtClean="0"/>
              <a:t>preds</a:t>
            </a:r>
            <a:r>
              <a:rPr lang="en-US" sz="800" b="1" dirty="0" smtClean="0"/>
              <a:t> wins or ties):</a:t>
            </a:r>
          </a:p>
          <a:p>
            <a:r>
              <a:rPr lang="en-US" sz="800" b="1" dirty="0" smtClean="0"/>
              <a:t>Improved Span Boundary Adherence:</a:t>
            </a:r>
            <a:r>
              <a:rPr lang="en-US" sz="800" dirty="0" smtClean="0"/>
              <a:t> The model often avoids overly broad or speculative spans present in labels. It demonstrates better granularity and argument inclusion.</a:t>
            </a:r>
          </a:p>
          <a:p>
            <a:r>
              <a:rPr lang="en-US" sz="800" b="1" dirty="0" smtClean="0"/>
              <a:t>Better Causal Link Detection:</a:t>
            </a:r>
            <a:r>
              <a:rPr lang="en-US" sz="800" dirty="0" smtClean="0"/>
              <a:t> Several times, the model detects plausible causal links that labels miss due to noisy or incomplete annotations.</a:t>
            </a:r>
          </a:p>
          <a:p>
            <a:r>
              <a:rPr lang="en-US" sz="800" b="1" dirty="0" smtClean="0"/>
              <a:t>Avoids Common Label Errors:</a:t>
            </a:r>
            <a:r>
              <a:rPr lang="en-US" sz="800" dirty="0" smtClean="0"/>
              <a:t> For example, the model avoids labeling hypothetical/non-</a:t>
            </a:r>
            <a:r>
              <a:rPr lang="en-US" sz="800" dirty="0" err="1" smtClean="0"/>
              <a:t>eventive</a:t>
            </a:r>
            <a:r>
              <a:rPr lang="en-US" sz="800" dirty="0" smtClean="0"/>
              <a:t> spans or attributive phrases—common mistakes in labels.</a:t>
            </a:r>
          </a:p>
          <a:p>
            <a:r>
              <a:rPr lang="en-US" sz="800" b="1" dirty="0" smtClean="0"/>
              <a:t>Embedded Events:</a:t>
            </a:r>
            <a:r>
              <a:rPr lang="en-US" sz="800" dirty="0" smtClean="0"/>
              <a:t> It successfully segments embedded or compound events more accurately than the labels, in some cases.</a:t>
            </a:r>
          </a:p>
          <a:p>
            <a:endParaRPr lang="en-US" sz="800" b="1" dirty="0" smtClean="0"/>
          </a:p>
          <a:p>
            <a:r>
              <a:rPr lang="en-US" sz="800" b="1" dirty="0" smtClean="0"/>
              <a:t>Weaknesses </a:t>
            </a:r>
            <a:r>
              <a:rPr lang="en-US" sz="800" b="1" dirty="0" smtClean="0"/>
              <a:t>(when labels win):</a:t>
            </a:r>
          </a:p>
          <a:p>
            <a:r>
              <a:rPr lang="en-US" sz="800" b="1" dirty="0" smtClean="0"/>
              <a:t>Missed Relations:</a:t>
            </a:r>
            <a:r>
              <a:rPr lang="en-US" sz="800" dirty="0" smtClean="0"/>
              <a:t> The model occasionally fails to predict causal relations even when spans are correct—this was the most frequent reason for preferring labels.</a:t>
            </a:r>
          </a:p>
          <a:p>
            <a:r>
              <a:rPr lang="en-US" sz="800" b="1" dirty="0" smtClean="0"/>
              <a:t>Over-fragmentation or Incomplete Spans:</a:t>
            </a:r>
            <a:r>
              <a:rPr lang="en-US" sz="800" dirty="0" smtClean="0"/>
              <a:t> Some spans are too short or fragmented, excluding critical arguments or temporal markers.</a:t>
            </a:r>
          </a:p>
          <a:p>
            <a:r>
              <a:rPr lang="en-US" sz="800" b="1" dirty="0" smtClean="0"/>
              <a:t>Misinterpretation of Causality Structure:</a:t>
            </a:r>
            <a:r>
              <a:rPr lang="en-US" sz="800" dirty="0" smtClean="0"/>
              <a:t> In a few instances, causal chains are </a:t>
            </a:r>
            <a:r>
              <a:rPr lang="en-US" sz="800" dirty="0" err="1" smtClean="0"/>
              <a:t>mislinked</a:t>
            </a:r>
            <a:r>
              <a:rPr lang="en-US" sz="800" dirty="0" smtClean="0"/>
              <a:t> (e.g., linking cause directly to final result, skipping intermediate steps).</a:t>
            </a:r>
          </a:p>
          <a:p>
            <a:endParaRPr lang="en-US" sz="800" b="1" dirty="0" smtClean="0"/>
          </a:p>
          <a:p>
            <a:r>
              <a:rPr lang="en-US" sz="800" b="1" dirty="0" smtClean="0"/>
              <a:t>   Conclusion</a:t>
            </a:r>
            <a:r>
              <a:rPr lang="en-US" sz="800" b="1" dirty="0" smtClean="0"/>
              <a:t>:</a:t>
            </a:r>
          </a:p>
          <a:p>
            <a:r>
              <a:rPr lang="en-US" sz="800" dirty="0" smtClean="0"/>
              <a:t>The model performs </a:t>
            </a:r>
            <a:r>
              <a:rPr lang="en-US" sz="800" b="1" dirty="0" smtClean="0"/>
              <a:t>competently and sometimes better than noisy gold labels</a:t>
            </a:r>
            <a:r>
              <a:rPr lang="en-US" sz="800" dirty="0" smtClean="0"/>
              <a:t>, especially in terms of:</a:t>
            </a:r>
          </a:p>
          <a:p>
            <a:r>
              <a:rPr lang="en-US" sz="800" b="1" dirty="0" smtClean="0"/>
              <a:t>Causal relation recovery</a:t>
            </a:r>
            <a:endParaRPr lang="en-US" sz="800" dirty="0" smtClean="0"/>
          </a:p>
          <a:p>
            <a:r>
              <a:rPr lang="en-US" sz="800" b="1" dirty="0" smtClean="0"/>
              <a:t>Span coherence</a:t>
            </a:r>
            <a:endParaRPr lang="en-US" sz="800" dirty="0" smtClean="0"/>
          </a:p>
          <a:p>
            <a:r>
              <a:rPr lang="en-US" sz="800" b="1" dirty="0" smtClean="0"/>
              <a:t>Guideline adherence</a:t>
            </a:r>
            <a:endParaRPr lang="en-US" sz="800" dirty="0" smtClean="0"/>
          </a:p>
          <a:p>
            <a:endParaRPr lang="en-US" sz="800" dirty="0" smtClean="0"/>
          </a:p>
          <a:p>
            <a:r>
              <a:rPr lang="en-US" sz="800" dirty="0" smtClean="0"/>
              <a:t>However</a:t>
            </a:r>
            <a:r>
              <a:rPr lang="en-US" sz="800" dirty="0" smtClean="0"/>
              <a:t>, it still occasionally underperforms in </a:t>
            </a:r>
            <a:r>
              <a:rPr lang="en-US" sz="800" b="1" dirty="0" smtClean="0"/>
              <a:t>relation recall</a:t>
            </a:r>
            <a:r>
              <a:rPr lang="en-US" sz="800" dirty="0" smtClean="0"/>
              <a:t> and can </a:t>
            </a:r>
            <a:r>
              <a:rPr lang="en-US" sz="800" dirty="0" err="1" smtClean="0"/>
              <a:t>misstructure</a:t>
            </a:r>
            <a:r>
              <a:rPr lang="en-US" sz="800" dirty="0" smtClean="0"/>
              <a:t> </a:t>
            </a:r>
            <a:r>
              <a:rPr lang="en-US" sz="800" dirty="0" smtClean="0"/>
              <a:t>causal chains when multiple effects or causes are present.</a:t>
            </a:r>
          </a:p>
          <a:p>
            <a:endParaRPr lang="en-US" sz="500" dirty="0"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14399" y="751386"/>
            <a:ext cx="7400659" cy="5416868"/>
          </a:xfrm>
          <a:prstGeom prst="rect">
            <a:avLst/>
          </a:prstGeom>
        </p:spPr>
        <p:txBody>
          <a:bodyPr wrap="square">
            <a:spAutoFit/>
          </a:bodyPr>
          <a:lstStyle/>
          <a:p>
            <a:pPr marL="173038" indent="-173038"/>
            <a:r>
              <a:rPr lang="en-US" sz="1600" b="1" dirty="0" smtClean="0"/>
              <a:t>Val Set </a:t>
            </a:r>
            <a:r>
              <a:rPr lang="en-US" sz="1600" b="1" dirty="0" smtClean="0"/>
              <a:t>Samples</a:t>
            </a:r>
            <a:endParaRPr lang="en-US" sz="1000" b="1" dirty="0" smtClean="0"/>
          </a:p>
          <a:p>
            <a:pPr marL="173038" indent="-173038"/>
            <a:endParaRPr lang="en-US" sz="1000" b="1" dirty="0" smtClean="0"/>
          </a:p>
          <a:p>
            <a:pPr marL="173038" indent="-173038"/>
            <a:r>
              <a:rPr lang="en-US" sz="1600" smtClean="0"/>
              <a:t>“seq</a:t>
            </a:r>
            <a:r>
              <a:rPr lang="en-US" sz="1600" dirty="0" smtClean="0"/>
              <a:t>": “Speech difficulties become evident due to an inability to </a:t>
            </a:r>
            <a:r>
              <a:rPr lang="en-US" sz="1600" smtClean="0"/>
              <a:t>recall vocabulary, which leads to frequent incorrect word substitutions (paraphasias).”</a:t>
            </a:r>
            <a:endParaRPr lang="en-US" sz="1600" dirty="0" smtClean="0"/>
          </a:p>
          <a:p>
            <a:pPr marL="173038" indent="-173038"/>
            <a:endParaRPr lang="en-US" sz="1600" smtClean="0"/>
          </a:p>
          <a:p>
            <a:pPr marL="173038" indent="-173038"/>
            <a:r>
              <a:rPr lang="en-US" sz="1600" smtClean="0"/>
              <a:t>"</a:t>
            </a:r>
            <a:r>
              <a:rPr lang="en-US" sz="1600" dirty="0" err="1" smtClean="0"/>
              <a:t>span_labels</a:t>
            </a:r>
            <a:r>
              <a:rPr lang="en-US" sz="1600" dirty="0" smtClean="0"/>
              <a:t>": [</a:t>
            </a:r>
          </a:p>
          <a:p>
            <a:pPr marL="173038" indent="-173038"/>
            <a:r>
              <a:rPr lang="en-US" sz="1600" smtClean="0"/>
              <a:t>	“L0": </a:t>
            </a:r>
            <a:r>
              <a:rPr lang="en-US" sz="1600" dirty="0" smtClean="0"/>
              <a:t>"Speech difficulties become evident due to an inability to </a:t>
            </a:r>
            <a:r>
              <a:rPr lang="en-US" sz="1600" smtClean="0"/>
              <a:t>recall </a:t>
            </a:r>
            <a:r>
              <a:rPr lang="en-US" sz="1600" smtClean="0"/>
              <a:t>vocabulary“</a:t>
            </a:r>
            <a:endParaRPr lang="en-US" sz="1600" dirty="0" smtClean="0"/>
          </a:p>
          <a:p>
            <a:pPr marL="173038" indent="-173038"/>
            <a:r>
              <a:rPr lang="en-US" sz="1600" smtClean="0"/>
              <a:t>	“L1": </a:t>
            </a:r>
            <a:r>
              <a:rPr lang="en-US" sz="1600" dirty="0" smtClean="0"/>
              <a:t>"frequent incorrect word substitutions ( </a:t>
            </a:r>
            <a:r>
              <a:rPr lang="en-US" sz="1600" err="1" smtClean="0"/>
              <a:t>paraphasias</a:t>
            </a:r>
            <a:r>
              <a:rPr lang="en-US" sz="1600" smtClean="0"/>
              <a:t> </a:t>
            </a:r>
            <a:r>
              <a:rPr lang="en-US" sz="1600" smtClean="0"/>
              <a:t>)“</a:t>
            </a:r>
            <a:endParaRPr lang="en-US" sz="1600" dirty="0" smtClean="0"/>
          </a:p>
          <a:p>
            <a:pPr marL="173038" indent="-173038"/>
            <a:r>
              <a:rPr lang="en-US" sz="1600" smtClean="0"/>
              <a:t>],</a:t>
            </a:r>
            <a:endParaRPr lang="en-US" sz="1600" dirty="0" smtClean="0"/>
          </a:p>
          <a:p>
            <a:pPr marL="173038" indent="-173038"/>
            <a:r>
              <a:rPr lang="en-US" sz="1600" smtClean="0"/>
              <a:t>"</a:t>
            </a:r>
            <a:r>
              <a:rPr lang="en-US" sz="1600" dirty="0" err="1" smtClean="0"/>
              <a:t>span_preds</a:t>
            </a:r>
            <a:r>
              <a:rPr lang="en-US" sz="1600" dirty="0" smtClean="0"/>
              <a:t>": [</a:t>
            </a:r>
          </a:p>
          <a:p>
            <a:pPr marL="173038" indent="-173038"/>
            <a:r>
              <a:rPr lang="en-US" sz="1600" smtClean="0"/>
              <a:t>	“P0": </a:t>
            </a:r>
            <a:r>
              <a:rPr lang="en-US" sz="1600" dirty="0" smtClean="0"/>
              <a:t>"Speech difficulties </a:t>
            </a:r>
            <a:r>
              <a:rPr lang="en-US" sz="1600" smtClean="0"/>
              <a:t>become </a:t>
            </a:r>
            <a:r>
              <a:rPr lang="en-US" sz="1600" smtClean="0"/>
              <a:t>evident“</a:t>
            </a:r>
            <a:endParaRPr lang="en-US" sz="1600" dirty="0" smtClean="0"/>
          </a:p>
          <a:p>
            <a:pPr marL="173038" indent="-173038"/>
            <a:r>
              <a:rPr lang="en-US" sz="1600" smtClean="0"/>
              <a:t>	“P1": </a:t>
            </a:r>
            <a:r>
              <a:rPr lang="en-US" sz="1600" dirty="0" smtClean="0"/>
              <a:t>"an inability to </a:t>
            </a:r>
            <a:r>
              <a:rPr lang="en-US" sz="1600" smtClean="0"/>
              <a:t>recall </a:t>
            </a:r>
            <a:r>
              <a:rPr lang="en-US" sz="1600" smtClean="0"/>
              <a:t>vocabulary“</a:t>
            </a:r>
            <a:endParaRPr lang="en-US" sz="1600" dirty="0" smtClean="0"/>
          </a:p>
          <a:p>
            <a:pPr marL="173038" indent="-173038"/>
            <a:r>
              <a:rPr lang="en-US" sz="1600" smtClean="0"/>
              <a:t>	“P2": </a:t>
            </a:r>
            <a:r>
              <a:rPr lang="en-US" sz="1600" dirty="0" smtClean="0"/>
              <a:t>"frequent incorrect word substitutions ( </a:t>
            </a:r>
            <a:r>
              <a:rPr lang="en-US" sz="1600" err="1" smtClean="0"/>
              <a:t>paraphasias</a:t>
            </a:r>
            <a:r>
              <a:rPr lang="en-US" sz="1600" smtClean="0"/>
              <a:t> </a:t>
            </a:r>
            <a:r>
              <a:rPr lang="en-US" sz="1600" smtClean="0"/>
              <a:t>)“</a:t>
            </a:r>
            <a:endParaRPr lang="en-US" sz="1600" dirty="0" smtClean="0"/>
          </a:p>
          <a:p>
            <a:pPr marL="173038" indent="-173038"/>
            <a:r>
              <a:rPr lang="en-US" sz="1600" smtClean="0"/>
              <a:t>],</a:t>
            </a:r>
            <a:endParaRPr lang="en-US" sz="1600" dirty="0" smtClean="0"/>
          </a:p>
          <a:p>
            <a:pPr marL="173038" indent="-173038"/>
            <a:endParaRPr lang="en-US" sz="1600" smtClean="0"/>
          </a:p>
          <a:p>
            <a:pPr marL="173038" indent="-173038"/>
            <a:r>
              <a:rPr lang="en-US" sz="1600" smtClean="0"/>
              <a:t>"</a:t>
            </a:r>
            <a:r>
              <a:rPr lang="en-US" sz="1600" smtClean="0"/>
              <a:t>rel_labels": [</a:t>
            </a:r>
          </a:p>
          <a:p>
            <a:pPr marL="173038" indent="-173038"/>
            <a:r>
              <a:rPr lang="en-US" sz="1600" smtClean="0"/>
              <a:t>	L0 =&gt; L1</a:t>
            </a:r>
          </a:p>
          <a:p>
            <a:pPr marL="173038" indent="-173038"/>
            <a:r>
              <a:rPr lang="en-US" sz="1600" smtClean="0"/>
              <a:t>],</a:t>
            </a:r>
            <a:endParaRPr lang="en-US" sz="1600" smtClean="0"/>
          </a:p>
          <a:p>
            <a:pPr marL="173038" indent="-173038"/>
            <a:r>
              <a:rPr lang="en-US" sz="1600" smtClean="0"/>
              <a:t>"</a:t>
            </a:r>
            <a:r>
              <a:rPr lang="en-US" sz="1600" smtClean="0"/>
              <a:t>rel_preds": [</a:t>
            </a:r>
          </a:p>
          <a:p>
            <a:pPr marL="173038" indent="-173038"/>
            <a:r>
              <a:rPr lang="en-US" sz="1600" smtClean="0"/>
              <a:t>      </a:t>
            </a:r>
            <a:r>
              <a:rPr lang="en-US" sz="1600" smtClean="0"/>
              <a:t>P1 =&gt; P0,</a:t>
            </a:r>
          </a:p>
          <a:p>
            <a:pPr marL="173038" indent="-173038"/>
            <a:r>
              <a:rPr lang="en-US" sz="1600" smtClean="0"/>
              <a:t>	</a:t>
            </a:r>
            <a:r>
              <a:rPr lang="en-US" sz="1600" smtClean="0"/>
              <a:t>P1 =&gt; P2</a:t>
            </a:r>
          </a:p>
          <a:p>
            <a:pPr marL="173038" indent="-173038"/>
            <a:r>
              <a:rPr lang="en-US" sz="1600" smtClean="0"/>
              <a:t>]</a:t>
            </a:r>
            <a:endParaRPr lang="en-US" sz="3200" dirty="0" smtClean="0"/>
          </a:p>
        </p:txBody>
      </p:sp>
      <p:sp>
        <p:nvSpPr>
          <p:cNvPr id="4" name="TextBox 3"/>
          <p:cNvSpPr txBox="1"/>
          <p:nvPr/>
        </p:nvSpPr>
        <p:spPr>
          <a:xfrm>
            <a:off x="3131389" y="4399471"/>
            <a:ext cx="5520906" cy="1754326"/>
          </a:xfrm>
          <a:prstGeom prst="rect">
            <a:avLst/>
          </a:prstGeom>
          <a:solidFill>
            <a:schemeClr val="bg1">
              <a:lumMod val="75000"/>
            </a:schemeClr>
          </a:solidFill>
          <a:effectLst>
            <a:outerShdw blurRad="50800" dist="38100" dir="2700000" algn="tl" rotWithShape="0">
              <a:prstClr val="black">
                <a:alpha val="40000"/>
              </a:prstClr>
            </a:outerShdw>
          </a:effectLst>
        </p:spPr>
        <p:txBody>
          <a:bodyPr wrap="square" rtlCol="0">
            <a:spAutoFit/>
          </a:bodyPr>
          <a:lstStyle/>
          <a:p>
            <a:pPr algn="just"/>
            <a:r>
              <a:rPr lang="en-US" b="1" i="1" dirty="0" smtClean="0"/>
              <a:t>Gemini’s verdict:</a:t>
            </a:r>
          </a:p>
          <a:p>
            <a:pPr algn="just"/>
            <a:r>
              <a:rPr lang="en-US" b="1" i="1" dirty="0" smtClean="0"/>
              <a:t>Predictions correctly identified the core cause ('inability to recall vocabulary') and its two distinct effects with appropriate spans and relations. Labels merged a cause and effect into one span (L0) and created an indirect/inaccurate causal link (L0-&gt;L1</a:t>
            </a:r>
            <a:r>
              <a:rPr lang="en-US" b="1" i="1" dirty="0" smtClean="0"/>
              <a:t>).</a:t>
            </a:r>
            <a:endParaRPr lang="en-US" b="1" i="1"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13472" y="2147977"/>
            <a:ext cx="4710022" cy="584775"/>
          </a:xfrm>
          <a:prstGeom prst="rect">
            <a:avLst/>
          </a:prstGeom>
          <a:noFill/>
        </p:spPr>
        <p:txBody>
          <a:bodyPr wrap="square" rtlCol="0">
            <a:spAutoFit/>
          </a:bodyPr>
          <a:lstStyle/>
          <a:p>
            <a:pPr algn="ctr"/>
            <a:r>
              <a:rPr lang="en-US" sz="3200" b="1" dirty="0" smtClean="0"/>
              <a:t>Introduction</a:t>
            </a:r>
            <a:endParaRPr lang="en-US" sz="3200" b="1"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14399" y="751386"/>
            <a:ext cx="7400659" cy="5416868"/>
          </a:xfrm>
          <a:prstGeom prst="rect">
            <a:avLst/>
          </a:prstGeom>
        </p:spPr>
        <p:txBody>
          <a:bodyPr wrap="square">
            <a:spAutoFit/>
          </a:bodyPr>
          <a:lstStyle/>
          <a:p>
            <a:pPr marL="173038" indent="-173038"/>
            <a:r>
              <a:rPr lang="en-US" sz="1600" b="1" dirty="0" smtClean="0"/>
              <a:t>Val Set </a:t>
            </a:r>
            <a:r>
              <a:rPr lang="en-US" sz="1600" b="1" dirty="0" smtClean="0"/>
              <a:t>Samples</a:t>
            </a:r>
            <a:endParaRPr lang="en-US" sz="1000" b="1" dirty="0" smtClean="0"/>
          </a:p>
          <a:p>
            <a:pPr marL="173038" indent="-173038"/>
            <a:endParaRPr lang="en-US" sz="1000" b="1" dirty="0" smtClean="0"/>
          </a:p>
          <a:p>
            <a:pPr marL="173038" indent="-173038"/>
            <a:r>
              <a:rPr lang="en-US" sz="1600" dirty="0" smtClean="0"/>
              <a:t> </a:t>
            </a:r>
            <a:r>
              <a:rPr lang="en-US" sz="1600" dirty="0" smtClean="0"/>
              <a:t>“</a:t>
            </a:r>
            <a:r>
              <a:rPr lang="en-US" sz="1600" dirty="0" err="1" smtClean="0"/>
              <a:t>seq</a:t>
            </a:r>
            <a:r>
              <a:rPr lang="en-US" sz="1600" dirty="0" smtClean="0"/>
              <a:t>": “His dominance was reinforced by his son Athelstan, who extended the borders of </a:t>
            </a:r>
            <a:r>
              <a:rPr lang="en-US" sz="1600" dirty="0" err="1" smtClean="0"/>
              <a:t>Wessex</a:t>
            </a:r>
            <a:r>
              <a:rPr lang="en-US" sz="1600" dirty="0" smtClean="0"/>
              <a:t> northward, in 917 conquering the kingdom of York and leading a land and naval invasion of Scotland.",</a:t>
            </a:r>
            <a:endParaRPr lang="en-US" sz="1600" dirty="0" smtClean="0"/>
          </a:p>
          <a:p>
            <a:pPr marL="173038" indent="-173038"/>
            <a:endParaRPr lang="en-US" sz="1600" dirty="0" smtClean="0"/>
          </a:p>
          <a:p>
            <a:pPr marL="173038" indent="-173038"/>
            <a:r>
              <a:rPr lang="en-US" sz="1600" dirty="0" smtClean="0"/>
              <a:t>“</a:t>
            </a:r>
            <a:r>
              <a:rPr lang="en-US" sz="1600" dirty="0" err="1" smtClean="0"/>
              <a:t>span_labels</a:t>
            </a:r>
            <a:r>
              <a:rPr lang="en-US" sz="1600" dirty="0" smtClean="0"/>
              <a:t>": [</a:t>
            </a:r>
          </a:p>
          <a:p>
            <a:pPr marL="173038" indent="-173038"/>
            <a:r>
              <a:rPr lang="en-US" sz="1600" dirty="0" smtClean="0"/>
              <a:t>	“L0": </a:t>
            </a:r>
            <a:r>
              <a:rPr lang="en-US" sz="1600" dirty="0" smtClean="0"/>
              <a:t>"His dominance was reinforced by his son Athelstan </a:t>
            </a:r>
            <a:r>
              <a:rPr lang="en-US" sz="1600" dirty="0" smtClean="0"/>
              <a:t>, </a:t>
            </a:r>
            <a:r>
              <a:rPr lang="en-US" sz="1600" dirty="0" smtClean="0"/>
              <a:t>who extended the borders of </a:t>
            </a:r>
            <a:r>
              <a:rPr lang="en-US" sz="1600" dirty="0" err="1" smtClean="0"/>
              <a:t>Wessex</a:t>
            </a:r>
            <a:r>
              <a:rPr lang="en-US" sz="1600" dirty="0" smtClean="0"/>
              <a:t> northward , in 917 conquering the Kingdom of </a:t>
            </a:r>
            <a:r>
              <a:rPr lang="en-US" sz="1600" dirty="0" smtClean="0"/>
              <a:t>York“</a:t>
            </a:r>
            <a:endParaRPr lang="en-US" sz="1600" dirty="0" smtClean="0"/>
          </a:p>
          <a:p>
            <a:pPr marL="173038" indent="-173038"/>
            <a:r>
              <a:rPr lang="en-US" sz="1600" dirty="0" smtClean="0"/>
              <a:t>	“L1”: </a:t>
            </a:r>
            <a:r>
              <a:rPr lang="en-US" sz="1600" dirty="0" smtClean="0"/>
              <a:t>"a land and naval invasion of </a:t>
            </a:r>
            <a:r>
              <a:rPr lang="en-US" sz="1600" dirty="0" smtClean="0"/>
              <a:t>Scotland“</a:t>
            </a:r>
            <a:endParaRPr lang="en-US" sz="1600" dirty="0" smtClean="0"/>
          </a:p>
          <a:p>
            <a:pPr marL="173038" indent="-173038"/>
            <a:r>
              <a:rPr lang="en-US" sz="1600" dirty="0" smtClean="0"/>
              <a:t>],</a:t>
            </a:r>
            <a:endParaRPr lang="en-US" sz="1600" dirty="0" smtClean="0"/>
          </a:p>
          <a:p>
            <a:pPr marL="173038" indent="-173038"/>
            <a:r>
              <a:rPr lang="en-US" sz="1600" dirty="0" smtClean="0"/>
              <a:t>"</a:t>
            </a:r>
            <a:r>
              <a:rPr lang="en-US" sz="1600" dirty="0" err="1" smtClean="0"/>
              <a:t>span_preds</a:t>
            </a:r>
            <a:r>
              <a:rPr lang="en-US" sz="1600" dirty="0" smtClean="0"/>
              <a:t>": [</a:t>
            </a:r>
          </a:p>
          <a:p>
            <a:pPr marL="173038" indent="-173038"/>
            <a:r>
              <a:rPr lang="en-US" sz="1600" dirty="0" smtClean="0"/>
              <a:t>	“P0": </a:t>
            </a:r>
            <a:r>
              <a:rPr lang="en-US" sz="1600" dirty="0" smtClean="0"/>
              <a:t>"His dominance was reinforced by his son Athelstan</a:t>
            </a:r>
            <a:r>
              <a:rPr lang="en-US" sz="1600" dirty="0" smtClean="0"/>
              <a:t> </a:t>
            </a:r>
            <a:r>
              <a:rPr lang="en-US" sz="1600" dirty="0" smtClean="0"/>
              <a:t>, who extended the borders of </a:t>
            </a:r>
            <a:r>
              <a:rPr lang="en-US" sz="1600" dirty="0" err="1" smtClean="0"/>
              <a:t>Wessex</a:t>
            </a:r>
            <a:r>
              <a:rPr lang="en-US" sz="1600" dirty="0" smtClean="0"/>
              <a:t> </a:t>
            </a:r>
            <a:r>
              <a:rPr lang="en-US" sz="1600" dirty="0" smtClean="0"/>
              <a:t>northward“</a:t>
            </a:r>
            <a:endParaRPr lang="en-US" sz="1600" dirty="0" smtClean="0"/>
          </a:p>
          <a:p>
            <a:pPr marL="173038" indent="-173038"/>
            <a:r>
              <a:rPr lang="en-US" sz="1600" dirty="0" smtClean="0"/>
              <a:t>	“P1": </a:t>
            </a:r>
            <a:r>
              <a:rPr lang="en-US" sz="1600" dirty="0" smtClean="0"/>
              <a:t>"in 917 conquering the Kingdom of York and leading a land and naval invasion of </a:t>
            </a:r>
            <a:r>
              <a:rPr lang="en-US" sz="1600" dirty="0" smtClean="0"/>
              <a:t>Scotland“</a:t>
            </a:r>
            <a:endParaRPr lang="en-US" sz="1600" dirty="0" smtClean="0"/>
          </a:p>
          <a:p>
            <a:pPr marL="173038" indent="-173038"/>
            <a:r>
              <a:rPr lang="en-US" sz="1600" dirty="0" smtClean="0"/>
              <a:t>],</a:t>
            </a:r>
            <a:endParaRPr lang="en-US" sz="1600" dirty="0" smtClean="0"/>
          </a:p>
          <a:p>
            <a:pPr marL="173038" indent="-173038"/>
            <a:endParaRPr lang="en-US" sz="1600" dirty="0" smtClean="0"/>
          </a:p>
          <a:p>
            <a:pPr marL="173038" indent="-173038"/>
            <a:r>
              <a:rPr lang="en-US" sz="1600" dirty="0" smtClean="0"/>
              <a:t>"</a:t>
            </a:r>
            <a:r>
              <a:rPr lang="en-US" sz="1600" dirty="0" err="1" smtClean="0"/>
              <a:t>rel_labels</a:t>
            </a:r>
            <a:r>
              <a:rPr lang="en-US" sz="1600" dirty="0" smtClean="0"/>
              <a:t>": [</a:t>
            </a:r>
          </a:p>
          <a:p>
            <a:pPr marL="173038" indent="-173038"/>
            <a:r>
              <a:rPr lang="en-US" sz="1600" dirty="0" smtClean="0"/>
              <a:t>	L0 =&gt; L1</a:t>
            </a:r>
          </a:p>
          <a:p>
            <a:pPr marL="173038" indent="-173038"/>
            <a:r>
              <a:rPr lang="en-US" sz="1600" dirty="0" smtClean="0"/>
              <a:t>],</a:t>
            </a:r>
            <a:endParaRPr lang="en-US" sz="1600" dirty="0" smtClean="0"/>
          </a:p>
          <a:p>
            <a:pPr marL="173038" indent="-173038"/>
            <a:r>
              <a:rPr lang="en-US" sz="1600" dirty="0" smtClean="0"/>
              <a:t>“</a:t>
            </a:r>
            <a:r>
              <a:rPr lang="en-US" sz="1600" dirty="0" err="1" smtClean="0"/>
              <a:t>rel_preds</a:t>
            </a:r>
            <a:r>
              <a:rPr lang="en-US" sz="1600" dirty="0" smtClean="0"/>
              <a:t>": []</a:t>
            </a:r>
            <a:endParaRPr lang="en-US" sz="3200" dirty="0" smtClean="0"/>
          </a:p>
        </p:txBody>
      </p:sp>
      <p:sp>
        <p:nvSpPr>
          <p:cNvPr id="4" name="TextBox 3"/>
          <p:cNvSpPr txBox="1"/>
          <p:nvPr/>
        </p:nvSpPr>
        <p:spPr>
          <a:xfrm>
            <a:off x="3114136" y="4727275"/>
            <a:ext cx="5520906" cy="1477328"/>
          </a:xfrm>
          <a:prstGeom prst="rect">
            <a:avLst/>
          </a:prstGeom>
          <a:solidFill>
            <a:schemeClr val="bg1">
              <a:lumMod val="75000"/>
            </a:schemeClr>
          </a:solidFill>
          <a:effectLst>
            <a:outerShdw blurRad="50800" dist="38100" dir="2700000" algn="tl" rotWithShape="0">
              <a:prstClr val="black">
                <a:alpha val="40000"/>
              </a:prstClr>
            </a:outerShdw>
          </a:effectLst>
        </p:spPr>
        <p:txBody>
          <a:bodyPr wrap="square" rtlCol="0">
            <a:spAutoFit/>
          </a:bodyPr>
          <a:lstStyle/>
          <a:p>
            <a:pPr algn="just"/>
            <a:r>
              <a:rPr lang="en-US" b="1" i="1" dirty="0" smtClean="0"/>
              <a:t>Gemini’s verdict:</a:t>
            </a:r>
          </a:p>
          <a:p>
            <a:pPr algn="just"/>
            <a:r>
              <a:rPr lang="en-US" b="1" i="1" dirty="0" smtClean="0"/>
              <a:t>Predictions </a:t>
            </a:r>
            <a:r>
              <a:rPr lang="en-US" b="1" i="1" dirty="0" smtClean="0"/>
              <a:t>offered a plausible event split and correctly omitted the weak causal link present in the labels. Label span L0 was very broad, and the causal relation L0-&gt;L1 was speculative.</a:t>
            </a:r>
            <a:endParaRPr lang="en-US" b="1" i="1"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14399" y="811768"/>
            <a:ext cx="7400659" cy="5847755"/>
          </a:xfrm>
          <a:prstGeom prst="rect">
            <a:avLst/>
          </a:prstGeom>
        </p:spPr>
        <p:txBody>
          <a:bodyPr wrap="square">
            <a:spAutoFit/>
          </a:bodyPr>
          <a:lstStyle/>
          <a:p>
            <a:pPr marL="173038" indent="-173038"/>
            <a:r>
              <a:rPr lang="en-US" sz="1600" b="1" dirty="0" smtClean="0"/>
              <a:t>Val Set </a:t>
            </a:r>
            <a:r>
              <a:rPr lang="en-US" sz="1600" b="1" dirty="0" smtClean="0"/>
              <a:t>Samples</a:t>
            </a:r>
            <a:endParaRPr lang="en-US" sz="1000" b="1" dirty="0" smtClean="0"/>
          </a:p>
          <a:p>
            <a:pPr marL="173038" indent="-173038"/>
            <a:endParaRPr lang="en-US" sz="1000" b="1" dirty="0" smtClean="0"/>
          </a:p>
          <a:p>
            <a:pPr marL="173038" indent="-173038"/>
            <a:r>
              <a:rPr lang="en-US" sz="1200" dirty="0" smtClean="0"/>
              <a:t>“</a:t>
            </a:r>
            <a:r>
              <a:rPr lang="en-US" sz="1200" dirty="0" err="1" smtClean="0"/>
              <a:t>seq</a:t>
            </a:r>
            <a:r>
              <a:rPr lang="en-US" sz="1200" dirty="0" smtClean="0"/>
              <a:t>": "Because he had sealed under duress, however, John received approval from the Pope to break his word as soon as hostilities had ceased, provoking the First Barons’ War and an invited French invasion by Prince Louis of France (whom the majority of the English barons had invited to replace John on </a:t>
            </a:r>
            <a:r>
              <a:rPr lang="en-US" sz="1200" smtClean="0"/>
              <a:t>the throne and had him proclaimed king in London in May 1216).",</a:t>
            </a:r>
            <a:endParaRPr lang="en-US" sz="1200" dirty="0" smtClean="0"/>
          </a:p>
          <a:p>
            <a:pPr marL="173038" indent="-173038"/>
            <a:endParaRPr lang="en-US" sz="1200" smtClean="0"/>
          </a:p>
          <a:p>
            <a:pPr marL="173038" indent="-173038"/>
            <a:r>
              <a:rPr lang="en-US" sz="1200" smtClean="0"/>
              <a:t>"</a:t>
            </a:r>
            <a:r>
              <a:rPr lang="en-US" sz="1200" dirty="0" err="1" smtClean="0"/>
              <a:t>span_labels</a:t>
            </a:r>
            <a:r>
              <a:rPr lang="en-US" sz="1200" dirty="0" smtClean="0"/>
              <a:t>": [</a:t>
            </a:r>
          </a:p>
          <a:p>
            <a:pPr marL="173038" indent="-173038"/>
            <a:r>
              <a:rPr lang="en-US" sz="1200" smtClean="0"/>
              <a:t>	“L0": </a:t>
            </a:r>
            <a:r>
              <a:rPr lang="en-US" sz="1200" dirty="0" smtClean="0"/>
              <a:t>"John received approval from the Pope to break his word as soon as hostilities </a:t>
            </a:r>
            <a:r>
              <a:rPr lang="en-US" sz="1200" smtClean="0"/>
              <a:t>had </a:t>
            </a:r>
            <a:r>
              <a:rPr lang="en-US" sz="1200" smtClean="0"/>
              <a:t>ceased“</a:t>
            </a:r>
            <a:endParaRPr lang="en-US" sz="1200" dirty="0" smtClean="0"/>
          </a:p>
          <a:p>
            <a:pPr marL="173038" indent="-173038"/>
            <a:r>
              <a:rPr lang="en-US" sz="1200" smtClean="0"/>
              <a:t>	“L1": </a:t>
            </a:r>
            <a:r>
              <a:rPr lang="en-US" sz="1200" dirty="0" smtClean="0"/>
              <a:t>"an invited French invasion by Prince Louis </a:t>
            </a:r>
            <a:r>
              <a:rPr lang="en-US" sz="1200" smtClean="0"/>
              <a:t>of </a:t>
            </a:r>
            <a:r>
              <a:rPr lang="en-US" sz="1200" smtClean="0"/>
              <a:t>France“</a:t>
            </a:r>
            <a:endParaRPr lang="en-US" sz="1200" dirty="0" smtClean="0"/>
          </a:p>
          <a:p>
            <a:pPr marL="173038" indent="-173038"/>
            <a:r>
              <a:rPr lang="en-US" sz="1200" smtClean="0"/>
              <a:t>	“L2": </a:t>
            </a:r>
            <a:r>
              <a:rPr lang="en-US" sz="1200" dirty="0" smtClean="0"/>
              <a:t>"the First Barons </a:t>
            </a:r>
            <a:r>
              <a:rPr lang="en-US" sz="1200" smtClean="0"/>
              <a:t>' </a:t>
            </a:r>
            <a:r>
              <a:rPr lang="en-US" sz="1200" smtClean="0"/>
              <a:t>War“</a:t>
            </a:r>
            <a:endParaRPr lang="en-US" sz="1200" dirty="0" smtClean="0"/>
          </a:p>
          <a:p>
            <a:pPr marL="173038" indent="-173038"/>
            <a:r>
              <a:rPr lang="en-US" sz="1200" smtClean="0"/>
              <a:t>	“L3": </a:t>
            </a:r>
            <a:r>
              <a:rPr lang="en-US" sz="1200" dirty="0" smtClean="0"/>
              <a:t>"he had sealed </a:t>
            </a:r>
            <a:r>
              <a:rPr lang="en-US" sz="1200" smtClean="0"/>
              <a:t>under </a:t>
            </a:r>
            <a:r>
              <a:rPr lang="en-US" sz="1200" smtClean="0"/>
              <a:t>duress“</a:t>
            </a:r>
            <a:endParaRPr lang="en-US" sz="1200" dirty="0" smtClean="0"/>
          </a:p>
          <a:p>
            <a:pPr marL="173038" indent="-173038"/>
            <a:r>
              <a:rPr lang="en-US" sz="1200" smtClean="0"/>
              <a:t>"span_preds": </a:t>
            </a:r>
            <a:r>
              <a:rPr lang="en-US" sz="1200" smtClean="0"/>
              <a:t>[</a:t>
            </a:r>
          </a:p>
          <a:p>
            <a:pPr marL="173038" indent="-173038"/>
            <a:r>
              <a:rPr lang="en-US" sz="1200" smtClean="0"/>
              <a:t>	</a:t>
            </a:r>
            <a:r>
              <a:rPr lang="en-US" sz="1200" smtClean="0"/>
              <a:t>“P0”: </a:t>
            </a:r>
            <a:r>
              <a:rPr lang="en-US" sz="1200" smtClean="0"/>
              <a:t>"had him proclaimed king in London in May 1216“</a:t>
            </a:r>
          </a:p>
          <a:p>
            <a:pPr marL="173038" indent="-173038"/>
            <a:r>
              <a:rPr lang="en-US" sz="1200" smtClean="0"/>
              <a:t>	</a:t>
            </a:r>
            <a:r>
              <a:rPr lang="en-US" sz="1200" smtClean="0"/>
              <a:t>“P1": </a:t>
            </a:r>
            <a:r>
              <a:rPr lang="en-US" sz="1200" smtClean="0"/>
              <a:t>"had sealed under duress“</a:t>
            </a:r>
          </a:p>
          <a:p>
            <a:pPr marL="173038" indent="-173038"/>
            <a:r>
              <a:rPr lang="en-US" sz="1200" smtClean="0"/>
              <a:t>	“P2": </a:t>
            </a:r>
            <a:r>
              <a:rPr lang="en-US" sz="1200" dirty="0" smtClean="0"/>
              <a:t>"John received approval from the Pope to break his word as soon as hostilities </a:t>
            </a:r>
            <a:r>
              <a:rPr lang="en-US" sz="1200" smtClean="0"/>
              <a:t>had </a:t>
            </a:r>
            <a:r>
              <a:rPr lang="en-US" sz="1200" smtClean="0"/>
              <a:t>ceased“</a:t>
            </a:r>
            <a:endParaRPr lang="en-US" sz="1200" dirty="0" smtClean="0"/>
          </a:p>
          <a:p>
            <a:pPr marL="173038" indent="-173038"/>
            <a:r>
              <a:rPr lang="en-US" sz="1200" smtClean="0"/>
              <a:t>	“P3": </a:t>
            </a:r>
            <a:r>
              <a:rPr lang="en-US" sz="1200" dirty="0" smtClean="0"/>
              <a:t>"the First Barons </a:t>
            </a:r>
            <a:r>
              <a:rPr lang="en-US" sz="1200" smtClean="0"/>
              <a:t>' </a:t>
            </a:r>
            <a:r>
              <a:rPr lang="en-US" sz="1200" smtClean="0"/>
              <a:t>War“</a:t>
            </a:r>
            <a:endParaRPr lang="en-US" sz="1200" dirty="0" smtClean="0"/>
          </a:p>
          <a:p>
            <a:pPr marL="173038" indent="-173038"/>
            <a:r>
              <a:rPr lang="en-US" sz="1200" smtClean="0"/>
              <a:t>	“P4": </a:t>
            </a:r>
            <a:r>
              <a:rPr lang="en-US" sz="1200" dirty="0" smtClean="0"/>
              <a:t>"an invited French invasion by Prince Louis </a:t>
            </a:r>
            <a:r>
              <a:rPr lang="en-US" sz="1200" smtClean="0"/>
              <a:t>of </a:t>
            </a:r>
            <a:r>
              <a:rPr lang="en-US" sz="1200" smtClean="0"/>
              <a:t>France“</a:t>
            </a:r>
            <a:endParaRPr lang="en-US" sz="1200" dirty="0" smtClean="0"/>
          </a:p>
          <a:p>
            <a:pPr marL="173038" indent="-173038"/>
            <a:r>
              <a:rPr lang="en-US" sz="1200" smtClean="0"/>
              <a:t>],</a:t>
            </a:r>
            <a:endParaRPr lang="en-US" sz="1200" dirty="0" smtClean="0"/>
          </a:p>
          <a:p>
            <a:pPr marL="173038" indent="-173038"/>
            <a:r>
              <a:rPr lang="en-US" sz="1200" smtClean="0"/>
              <a:t>"</a:t>
            </a:r>
            <a:r>
              <a:rPr lang="en-US" sz="1200" dirty="0" err="1" smtClean="0"/>
              <a:t>rel_labels</a:t>
            </a:r>
            <a:r>
              <a:rPr lang="en-US" sz="1200" dirty="0" smtClean="0"/>
              <a:t>": [</a:t>
            </a:r>
          </a:p>
          <a:p>
            <a:pPr marL="173038" indent="-173038"/>
            <a:r>
              <a:rPr lang="en-US" sz="1200" smtClean="0"/>
              <a:t>	L3 =&gt; L0,</a:t>
            </a:r>
          </a:p>
          <a:p>
            <a:pPr marL="173038" indent="-173038"/>
            <a:r>
              <a:rPr lang="en-US" sz="1200" smtClean="0"/>
              <a:t>	</a:t>
            </a:r>
            <a:r>
              <a:rPr lang="en-US" sz="1200" smtClean="0"/>
              <a:t>L0 =&gt; L2, </a:t>
            </a:r>
          </a:p>
          <a:p>
            <a:pPr marL="173038" indent="-173038"/>
            <a:r>
              <a:rPr lang="en-US" sz="1200" smtClean="0"/>
              <a:t>	</a:t>
            </a:r>
            <a:r>
              <a:rPr lang="en-US" sz="1200" smtClean="0"/>
              <a:t>L0 =&gt; L1 </a:t>
            </a:r>
            <a:endParaRPr lang="en-US" sz="1200" dirty="0" smtClean="0"/>
          </a:p>
          <a:p>
            <a:pPr marL="173038" indent="-173038"/>
            <a:r>
              <a:rPr lang="en-US" sz="1200" smtClean="0"/>
              <a:t>],</a:t>
            </a:r>
          </a:p>
          <a:p>
            <a:pPr marL="173038" indent="-173038"/>
            <a:r>
              <a:rPr lang="en-US" sz="1200" smtClean="0"/>
              <a:t>"</a:t>
            </a:r>
            <a:r>
              <a:rPr lang="en-US" sz="1200" smtClean="0"/>
              <a:t>rel_preds": </a:t>
            </a:r>
            <a:r>
              <a:rPr lang="en-US" sz="1200" smtClean="0"/>
              <a:t>[</a:t>
            </a:r>
          </a:p>
          <a:p>
            <a:pPr marL="173038" indent="-173038"/>
            <a:r>
              <a:rPr lang="en-US" sz="1200" smtClean="0"/>
              <a:t>	</a:t>
            </a:r>
            <a:r>
              <a:rPr lang="en-US" sz="1200" smtClean="0"/>
              <a:t>P1 =&gt; P2,</a:t>
            </a:r>
          </a:p>
          <a:p>
            <a:pPr marL="173038" indent="-173038"/>
            <a:r>
              <a:rPr lang="en-US" sz="1200" smtClean="0"/>
              <a:t>	P2 =&gt; P3,</a:t>
            </a:r>
          </a:p>
          <a:p>
            <a:pPr marL="173038" indent="-173038"/>
            <a:r>
              <a:rPr lang="en-US" sz="1200" smtClean="0"/>
              <a:t>	P2 =&gt; P4,</a:t>
            </a:r>
          </a:p>
          <a:p>
            <a:pPr marL="173038" indent="-173038"/>
            <a:r>
              <a:rPr lang="en-US" sz="1200" smtClean="0"/>
              <a:t>	</a:t>
            </a:r>
            <a:r>
              <a:rPr lang="en-US" sz="1200" smtClean="0"/>
              <a:t>P1 =&gt; P4</a:t>
            </a:r>
          </a:p>
          <a:p>
            <a:pPr marL="173038" indent="-173038"/>
            <a:r>
              <a:rPr lang="en-US" sz="1200" smtClean="0"/>
              <a:t>Also some hanging relations</a:t>
            </a:r>
            <a:endParaRPr lang="en-US" sz="1200" smtClean="0"/>
          </a:p>
          <a:p>
            <a:pPr marL="173038" indent="-173038"/>
            <a:r>
              <a:rPr lang="en-US" sz="1200" smtClean="0"/>
              <a:t>],</a:t>
            </a:r>
            <a:endParaRPr lang="en-US" sz="1600" dirty="0" smtClean="0"/>
          </a:p>
        </p:txBody>
      </p:sp>
      <p:sp>
        <p:nvSpPr>
          <p:cNvPr id="4" name="TextBox 3"/>
          <p:cNvSpPr txBox="1"/>
          <p:nvPr/>
        </p:nvSpPr>
        <p:spPr>
          <a:xfrm>
            <a:off x="3209026" y="4304580"/>
            <a:ext cx="5469147" cy="2308324"/>
          </a:xfrm>
          <a:prstGeom prst="rect">
            <a:avLst/>
          </a:prstGeom>
          <a:solidFill>
            <a:schemeClr val="bg1">
              <a:lumMod val="75000"/>
            </a:schemeClr>
          </a:solidFill>
          <a:effectLst>
            <a:outerShdw blurRad="50800" dist="38100" dir="2700000" algn="tl" rotWithShape="0">
              <a:prstClr val="black">
                <a:alpha val="40000"/>
              </a:prstClr>
            </a:outerShdw>
          </a:effectLst>
        </p:spPr>
        <p:txBody>
          <a:bodyPr wrap="square" rtlCol="0">
            <a:spAutoFit/>
          </a:bodyPr>
          <a:lstStyle/>
          <a:p>
            <a:pPr algn="just"/>
            <a:r>
              <a:rPr lang="en-US" b="1" i="1" dirty="0" smtClean="0"/>
              <a:t>Gemini pros verdict:</a:t>
            </a:r>
          </a:p>
          <a:p>
            <a:pPr algn="just"/>
            <a:r>
              <a:rPr lang="en-US" b="1" i="1" dirty="0" smtClean="0"/>
              <a:t>Labels </a:t>
            </a:r>
            <a:r>
              <a:rPr lang="en-US" b="1" i="1" dirty="0" smtClean="0"/>
              <a:t>correctly identified the main causal chain and relevant event spans supported by the text. Predictions matched most key spans but added an irrelevant one from the parenthesis and made significant errors in relations, including an invalid relation using a non-predicted span and an incorrect causal </a:t>
            </a:r>
            <a:r>
              <a:rPr lang="en-US" b="1" i="1" dirty="0" err="1" smtClean="0"/>
              <a:t>link.n</a:t>
            </a:r>
            <a:r>
              <a:rPr lang="en-US" b="1" i="1" dirty="0" smtClean="0"/>
              <a:t> L0-&gt;L1 was speculative.</a:t>
            </a:r>
            <a:endParaRPr lang="en-US" b="1" i="1"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14399" y="751386"/>
            <a:ext cx="7400659" cy="3477875"/>
          </a:xfrm>
          <a:prstGeom prst="rect">
            <a:avLst/>
          </a:prstGeom>
        </p:spPr>
        <p:txBody>
          <a:bodyPr wrap="square">
            <a:spAutoFit/>
          </a:bodyPr>
          <a:lstStyle/>
          <a:p>
            <a:pPr marL="173038" indent="-173038"/>
            <a:r>
              <a:rPr lang="en-US" sz="2000" b="1" dirty="0" smtClean="0"/>
              <a:t>Conclusion</a:t>
            </a:r>
          </a:p>
          <a:p>
            <a:pPr marL="173038" indent="-173038"/>
            <a:endParaRPr lang="en-US" sz="2000" b="1" dirty="0" smtClean="0"/>
          </a:p>
          <a:p>
            <a:endParaRPr lang="en-US" sz="2000" dirty="0" smtClean="0"/>
          </a:p>
          <a:p>
            <a:r>
              <a:rPr lang="en-US" sz="2000" dirty="0" smtClean="0"/>
              <a:t>Causal relation extraction from open-domain natural language remains challenging for a single discriminative model. Natural text is often ambiguous, implicit, and poorly structured for span-based labeling. While discriminative models can still be useful in constrained or simplified settings — such as </a:t>
            </a:r>
            <a:r>
              <a:rPr lang="en-US" sz="2000" dirty="0" smtClean="0"/>
              <a:t>short span scenarios </a:t>
            </a:r>
            <a:r>
              <a:rPr lang="en-US" sz="2000" dirty="0" smtClean="0"/>
              <a:t>— their effectiveness drops sharply in more </a:t>
            </a:r>
            <a:r>
              <a:rPr lang="en-US" sz="2000" dirty="0" smtClean="0"/>
              <a:t>complex use cases. A </a:t>
            </a:r>
            <a:r>
              <a:rPr lang="en-US" sz="2000" dirty="0" smtClean="0"/>
              <a:t>capable generative LLM may be better suited </a:t>
            </a:r>
            <a:r>
              <a:rPr lang="en-US" sz="2000" dirty="0" smtClean="0"/>
              <a:t>to </a:t>
            </a:r>
            <a:r>
              <a:rPr lang="en-US" sz="2000" dirty="0" smtClean="0"/>
              <a:t>handling the full task </a:t>
            </a:r>
            <a:r>
              <a:rPr lang="en-US" sz="2000" dirty="0" smtClean="0"/>
              <a:t>end-to-end or at </a:t>
            </a:r>
            <a:r>
              <a:rPr lang="en-US" sz="2000" smtClean="0"/>
              <a:t>least for some </a:t>
            </a:r>
            <a:r>
              <a:rPr lang="en-US" sz="2000" dirty="0" smtClean="0"/>
              <a:t>of the more complex interpretative parts. </a:t>
            </a:r>
            <a:endParaRPr lang="en-US" sz="2000" b="1"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79893" y="1113697"/>
            <a:ext cx="7375585" cy="3139321"/>
          </a:xfrm>
          <a:prstGeom prst="rect">
            <a:avLst/>
          </a:prstGeom>
        </p:spPr>
        <p:txBody>
          <a:bodyPr wrap="square">
            <a:spAutoFit/>
          </a:bodyPr>
          <a:lstStyle/>
          <a:p>
            <a:pPr marL="285750" indent="-285750">
              <a:buFont typeface="Arial" pitchFamily="34" charset="0"/>
              <a:buChar char="•"/>
            </a:pPr>
            <a:r>
              <a:rPr lang="en-US" dirty="0" smtClean="0"/>
              <a:t>how to automatically extract causal relationships from </a:t>
            </a:r>
            <a:r>
              <a:rPr lang="en-US" dirty="0" smtClean="0"/>
              <a:t>text</a:t>
            </a:r>
          </a:p>
          <a:p>
            <a:pPr marL="285750" indent="-285750">
              <a:buFont typeface="Arial" pitchFamily="34" charset="0"/>
              <a:buChar char="•"/>
            </a:pPr>
            <a:endParaRPr lang="en-US" dirty="0" smtClean="0"/>
          </a:p>
          <a:p>
            <a:pPr marL="285750" indent="-285750">
              <a:buFont typeface="Arial" pitchFamily="34" charset="0"/>
              <a:buChar char="•"/>
            </a:pPr>
            <a:r>
              <a:rPr lang="en-US" dirty="0" smtClean="0"/>
              <a:t>not concerned with existential definitions of causality, just the linguistic linking of events/states by some causal signal whether explicit or implicit</a:t>
            </a:r>
          </a:p>
          <a:p>
            <a:pPr marL="285750" indent="-285750">
              <a:buFont typeface="Arial" pitchFamily="34" charset="0"/>
              <a:buChar char="•"/>
            </a:pPr>
            <a:endParaRPr lang="en-US" dirty="0" smtClean="0"/>
          </a:p>
          <a:p>
            <a:pPr marL="285750" indent="-285750">
              <a:buFont typeface="Arial" pitchFamily="34" charset="0"/>
              <a:buChar char="•"/>
            </a:pPr>
            <a:r>
              <a:rPr lang="en-US" dirty="0" smtClean="0"/>
              <a:t>focusing on using discriminative span-based techniques.</a:t>
            </a:r>
          </a:p>
          <a:p>
            <a:pPr marL="285750" indent="-285750">
              <a:buFont typeface="Arial" pitchFamily="34" charset="0"/>
              <a:buChar char="•"/>
            </a:pPr>
            <a:endParaRPr lang="en-US" dirty="0" smtClean="0"/>
          </a:p>
          <a:p>
            <a:pPr marL="285750" indent="-285750">
              <a:buFont typeface="Arial" pitchFamily="34" charset="0"/>
              <a:buChar char="•"/>
            </a:pPr>
            <a:r>
              <a:rPr lang="en-US" dirty="0" smtClean="0"/>
              <a:t>head </a:t>
            </a:r>
            <a:r>
              <a:rPr lang="en-US" dirty="0" smtClean="0"/>
              <a:t>and tail are not just simple entities but may be more complex expressions representing real-world events or </a:t>
            </a:r>
            <a:r>
              <a:rPr lang="en-US" dirty="0" smtClean="0"/>
              <a:t>states</a:t>
            </a:r>
          </a:p>
          <a:p>
            <a:pPr marL="285750" indent="-285750">
              <a:buFont typeface="Arial" pitchFamily="34" charset="0"/>
              <a:buChar char="•"/>
            </a:pPr>
            <a:endParaRPr lang="en-US" dirty="0" smtClean="0"/>
          </a:p>
          <a:p>
            <a:pPr marL="285750" indent="-285750">
              <a:buFont typeface="Arial" pitchFamily="34" charset="0"/>
              <a:buChar char="•"/>
            </a:pPr>
            <a:r>
              <a:rPr lang="en-US" dirty="0" smtClean="0"/>
              <a:t>spans use a flat schema for annotation and model simplicity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79893" y="941177"/>
            <a:ext cx="7375585" cy="5078313"/>
          </a:xfrm>
          <a:prstGeom prst="rect">
            <a:avLst/>
          </a:prstGeom>
        </p:spPr>
        <p:txBody>
          <a:bodyPr wrap="square">
            <a:spAutoFit/>
          </a:bodyPr>
          <a:lstStyle/>
          <a:p>
            <a:r>
              <a:rPr lang="en-US" dirty="0" smtClean="0"/>
              <a:t>An example</a:t>
            </a:r>
          </a:p>
          <a:p>
            <a:endParaRPr lang="en-US" dirty="0" smtClean="0"/>
          </a:p>
          <a:p>
            <a:r>
              <a:rPr lang="en-US" dirty="0" smtClean="0"/>
              <a:t>``The earthquake destroyed the city and left thousands of people without shelter”.</a:t>
            </a:r>
          </a:p>
          <a:p>
            <a:endParaRPr lang="en-US" dirty="0" smtClean="0"/>
          </a:p>
          <a:p>
            <a:r>
              <a:rPr lang="en-US" dirty="0" smtClean="0"/>
              <a:t>Annotation could be: an event (red) and a state (orange) where red causes orange…</a:t>
            </a:r>
          </a:p>
          <a:p>
            <a:r>
              <a:rPr lang="en-US" dirty="0" smtClean="0"/>
              <a:t>``</a:t>
            </a:r>
            <a:r>
              <a:rPr lang="en-US" dirty="0" smtClean="0">
                <a:solidFill>
                  <a:srgbClr val="FF0000"/>
                </a:solidFill>
              </a:rPr>
              <a:t>The earthquake destroyed the city </a:t>
            </a:r>
            <a:r>
              <a:rPr lang="en-US" dirty="0" smtClean="0"/>
              <a:t>and </a:t>
            </a:r>
            <a:r>
              <a:rPr lang="en-US" dirty="0" smtClean="0">
                <a:solidFill>
                  <a:srgbClr val="FFC000"/>
                </a:solidFill>
              </a:rPr>
              <a:t>left thousands of people without shelter</a:t>
            </a:r>
            <a:r>
              <a:rPr lang="en-US" dirty="0" smtClean="0"/>
              <a:t>”.</a:t>
            </a:r>
          </a:p>
          <a:p>
            <a:endParaRPr lang="en-US" dirty="0" smtClean="0"/>
          </a:p>
          <a:p>
            <a:r>
              <a:rPr lang="en-US" dirty="0" smtClean="0"/>
              <a:t>Annotation could be: event (red), state (orange, green), where red causes orange and green…</a:t>
            </a:r>
            <a:endParaRPr lang="en-US" dirty="0" smtClean="0"/>
          </a:p>
          <a:p>
            <a:r>
              <a:rPr lang="en-US" dirty="0" smtClean="0"/>
              <a:t>``</a:t>
            </a:r>
            <a:r>
              <a:rPr lang="en-US" dirty="0" smtClean="0">
                <a:solidFill>
                  <a:srgbClr val="FF0000"/>
                </a:solidFill>
              </a:rPr>
              <a:t>The earthquake </a:t>
            </a:r>
            <a:r>
              <a:rPr lang="en-US" dirty="0" smtClean="0">
                <a:solidFill>
                  <a:srgbClr val="92D050"/>
                </a:solidFill>
              </a:rPr>
              <a:t>destroyed the city </a:t>
            </a:r>
            <a:r>
              <a:rPr lang="en-US" dirty="0" smtClean="0"/>
              <a:t>and left </a:t>
            </a:r>
            <a:r>
              <a:rPr lang="en-US" dirty="0" smtClean="0">
                <a:solidFill>
                  <a:srgbClr val="FFC000"/>
                </a:solidFill>
              </a:rPr>
              <a:t>thousands of people without shelter</a:t>
            </a:r>
            <a:r>
              <a:rPr lang="en-US" dirty="0" smtClean="0"/>
              <a:t>”.</a:t>
            </a:r>
          </a:p>
          <a:p>
            <a:endParaRPr lang="en-US" dirty="0" smtClean="0"/>
          </a:p>
          <a:p>
            <a:r>
              <a:rPr lang="en-US" dirty="0" smtClean="0"/>
              <a:t>Annotation </a:t>
            </a:r>
            <a:r>
              <a:rPr lang="en-US" dirty="0" smtClean="0"/>
              <a:t>could be: event (red</a:t>
            </a:r>
            <a:r>
              <a:rPr lang="en-US" dirty="0" smtClean="0"/>
              <a:t>)</a:t>
            </a:r>
          </a:p>
          <a:p>
            <a:r>
              <a:rPr lang="en-US" dirty="0" smtClean="0"/>
              <a:t> ``</a:t>
            </a:r>
            <a:r>
              <a:rPr lang="en-US" dirty="0" smtClean="0">
                <a:solidFill>
                  <a:srgbClr val="FF0000"/>
                </a:solidFill>
              </a:rPr>
              <a:t>The earthquake destroyed the city and left thousands of people without shelter</a:t>
            </a:r>
            <a:r>
              <a:rPr lang="en-US" dirty="0" smtClean="0"/>
              <a:t>”.</a:t>
            </a:r>
            <a:endParaRPr lang="en-US"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79893" y="941177"/>
            <a:ext cx="7375585" cy="4247317"/>
          </a:xfrm>
          <a:prstGeom prst="rect">
            <a:avLst/>
          </a:prstGeom>
        </p:spPr>
        <p:txBody>
          <a:bodyPr wrap="square">
            <a:spAutoFit/>
          </a:bodyPr>
          <a:lstStyle/>
          <a:p>
            <a:r>
              <a:rPr lang="en-US" dirty="0" smtClean="0"/>
              <a:t>An example</a:t>
            </a:r>
          </a:p>
          <a:p>
            <a:endParaRPr lang="en-US" dirty="0" smtClean="0"/>
          </a:p>
          <a:p>
            <a:r>
              <a:rPr lang="en-US" dirty="0" smtClean="0"/>
              <a:t>``On 22 December 2006 the British army, which was lead by John the bald, who had married Mary queen of Scots last week, breached the German front lines at Dunkirk.  This, in turn prompted, but not before Johns right leg fell off, the German lines to disintegrate into a big mess.”</a:t>
            </a:r>
          </a:p>
          <a:p>
            <a:endParaRPr lang="en-US" dirty="0" smtClean="0"/>
          </a:p>
          <a:p>
            <a:r>
              <a:rPr lang="en-US" dirty="0" smtClean="0"/>
              <a:t>Annotation could be: events (red, green) with red causing green.  The sentence has a lot of noise though with the underlined text being irrelevant, with some of this noise falling within the red event…</a:t>
            </a:r>
          </a:p>
          <a:p>
            <a:r>
              <a:rPr lang="en-US" dirty="0" smtClean="0"/>
              <a:t>``</a:t>
            </a:r>
            <a:r>
              <a:rPr lang="en-US" dirty="0" smtClean="0">
                <a:solidFill>
                  <a:srgbClr val="FF0000"/>
                </a:solidFill>
              </a:rPr>
              <a:t>On 22 December 2006 the British army, </a:t>
            </a:r>
            <a:r>
              <a:rPr lang="en-US" u="sng" dirty="0" smtClean="0">
                <a:solidFill>
                  <a:srgbClr val="FF0000"/>
                </a:solidFill>
              </a:rPr>
              <a:t>which was lead by John the bald</a:t>
            </a:r>
            <a:r>
              <a:rPr lang="en-US" dirty="0" smtClean="0">
                <a:solidFill>
                  <a:srgbClr val="FF0000"/>
                </a:solidFill>
              </a:rPr>
              <a:t>, </a:t>
            </a:r>
            <a:r>
              <a:rPr lang="en-US" u="sng" dirty="0" smtClean="0">
                <a:solidFill>
                  <a:srgbClr val="FF0000"/>
                </a:solidFill>
              </a:rPr>
              <a:t>who had married Mary queen of Scots last week</a:t>
            </a:r>
            <a:r>
              <a:rPr lang="en-US" dirty="0" smtClean="0">
                <a:solidFill>
                  <a:srgbClr val="FF0000"/>
                </a:solidFill>
              </a:rPr>
              <a:t>, breached the German front lines at Dunkirk</a:t>
            </a:r>
            <a:r>
              <a:rPr lang="en-US" dirty="0" smtClean="0"/>
              <a:t>.  This, in turn prompted, but not before </a:t>
            </a:r>
            <a:r>
              <a:rPr lang="en-US" u="sng" dirty="0" smtClean="0">
                <a:solidFill>
                  <a:srgbClr val="FFC000"/>
                </a:solidFill>
              </a:rPr>
              <a:t>Johns right leg fell off</a:t>
            </a:r>
            <a:r>
              <a:rPr lang="en-US" dirty="0" smtClean="0">
                <a:solidFill>
                  <a:srgbClr val="92D050"/>
                </a:solidFill>
              </a:rPr>
              <a:t>, the German lines to disintegrate into a big mess</a:t>
            </a:r>
            <a:r>
              <a:rPr lang="en-US" dirty="0" smtClean="0"/>
              <a:t>.”</a:t>
            </a:r>
          </a:p>
          <a:p>
            <a:endParaRPr lang="en-US"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13472" y="2147977"/>
            <a:ext cx="4710022" cy="584775"/>
          </a:xfrm>
          <a:prstGeom prst="rect">
            <a:avLst/>
          </a:prstGeom>
          <a:noFill/>
        </p:spPr>
        <p:txBody>
          <a:bodyPr wrap="square" rtlCol="0">
            <a:spAutoFit/>
          </a:bodyPr>
          <a:lstStyle/>
          <a:p>
            <a:pPr algn="ctr"/>
            <a:r>
              <a:rPr lang="en-US" sz="3200" b="1" dirty="0" smtClean="0"/>
              <a:t>Datasets</a:t>
            </a:r>
            <a:endParaRPr lang="en-US" sz="3200"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79893" y="1113697"/>
            <a:ext cx="7375585" cy="1631216"/>
          </a:xfrm>
          <a:prstGeom prst="rect">
            <a:avLst/>
          </a:prstGeom>
        </p:spPr>
        <p:txBody>
          <a:bodyPr wrap="square">
            <a:spAutoFit/>
          </a:bodyPr>
          <a:lstStyle/>
          <a:p>
            <a:r>
              <a:rPr lang="en-US" sz="2000" dirty="0" smtClean="0"/>
              <a:t>There do not exist many free causal datasets.  The few that were identified are not annotated in a compatible way.  </a:t>
            </a:r>
            <a:r>
              <a:rPr lang="en-US" sz="2000" dirty="0" smtClean="0"/>
              <a:t>All of the identified datasets would have to be re-annotated to be useful.  Primarily it is the span boundaries that is the sticking point.</a:t>
            </a:r>
            <a:r>
              <a:rPr lang="en-US" sz="2000" dirty="0" smtClean="0"/>
              <a:t/>
            </a:r>
            <a:br>
              <a:rPr lang="en-US" sz="2000" dirty="0" smtClean="0"/>
            </a:br>
            <a:endParaRPr lang="en-US" sz="2000" dirty="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3"/>
          <a:srcRect/>
          <a:stretch>
            <a:fillRect/>
          </a:stretch>
        </p:blipFill>
        <p:spPr bwMode="auto">
          <a:xfrm>
            <a:off x="163902" y="2178244"/>
            <a:ext cx="8738558" cy="4282239"/>
          </a:xfrm>
          <a:prstGeom prst="rect">
            <a:avLst/>
          </a:prstGeom>
          <a:noFill/>
          <a:ln w="9525">
            <a:noFill/>
            <a:miter lim="800000"/>
            <a:headEnd/>
            <a:tailEnd/>
          </a:ln>
          <a:effectLst/>
        </p:spPr>
      </p:pic>
      <p:sp>
        <p:nvSpPr>
          <p:cNvPr id="2" name="Rectangle 1"/>
          <p:cNvSpPr/>
          <p:nvPr/>
        </p:nvSpPr>
        <p:spPr>
          <a:xfrm>
            <a:off x="879893" y="1113697"/>
            <a:ext cx="7375585" cy="707886"/>
          </a:xfrm>
          <a:prstGeom prst="rect">
            <a:avLst/>
          </a:prstGeom>
        </p:spPr>
        <p:txBody>
          <a:bodyPr wrap="square">
            <a:spAutoFit/>
          </a:bodyPr>
          <a:lstStyle/>
          <a:p>
            <a:r>
              <a:rPr lang="en-US" sz="2000" b="1" dirty="0" err="1" smtClean="0"/>
              <a:t>Altlex</a:t>
            </a:r>
            <a:r>
              <a:rPr lang="en-US" sz="2000" b="1" dirty="0" smtClean="0"/>
              <a:t>:</a:t>
            </a:r>
            <a:r>
              <a:rPr lang="en-US" sz="2000" dirty="0" smtClean="0"/>
              <a:t> has a single causal pair per observation, but the spans are just an whole side of the sequence, no real logic to the boundaries.</a:t>
            </a:r>
          </a:p>
        </p:txBody>
      </p:sp>
      <p:pic>
        <p:nvPicPr>
          <p:cNvPr id="1026" name="Picture 2"/>
          <p:cNvPicPr>
            <a:picLocks noChangeAspect="1" noChangeArrowheads="1"/>
          </p:cNvPicPr>
          <p:nvPr/>
        </p:nvPicPr>
        <p:blipFill>
          <a:blip r:embed="rId4"/>
          <a:srcRect/>
          <a:stretch>
            <a:fillRect/>
          </a:stretch>
        </p:blipFill>
        <p:spPr bwMode="auto">
          <a:xfrm>
            <a:off x="943545" y="3272380"/>
            <a:ext cx="7631674" cy="644012"/>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14501</TotalTime>
  <Words>2447</Words>
  <Application>Microsoft Office PowerPoint</Application>
  <PresentationFormat>On-screen Show (4:3)</PresentationFormat>
  <Paragraphs>369</Paragraphs>
  <Slides>32</Slides>
  <Notes>31</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Office Theme</vt:lpstr>
      <vt:lpstr>Event-Driven Causal Information Extraction from Text</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vector>
  </TitlesOfParts>
  <Company>x</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x</dc:creator>
  <cp:lastModifiedBy>x</cp:lastModifiedBy>
  <cp:revision>1029</cp:revision>
  <dcterms:created xsi:type="dcterms:W3CDTF">2024-05-02T02:49:52Z</dcterms:created>
  <dcterms:modified xsi:type="dcterms:W3CDTF">2025-05-05T05:09:59Z</dcterms:modified>
</cp:coreProperties>
</file>