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A1D1D"/>
        </a:fontRef>
        <a:srgbClr val="FA1D1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A1D1D"/>
        </a:fontRef>
        <a:srgbClr val="FA1D1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A1D1D"/>
        </a:fontRef>
        <a:srgbClr val="FA1D1D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A1D1D"/>
        </a:fontRef>
        <a:srgbClr val="FA1D1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A1D1D"/>
        </a:fontRef>
        <a:srgbClr val="FA1D1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A1D1D"/>
        </a:fontRef>
        <a:srgbClr val="FA1D1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A1D1D"/>
        </a:fontRef>
        <a:srgbClr val="FA1D1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A1D1D"/>
        </a:fontRef>
        <a:srgbClr val="FA1D1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re et sous-titre">
    <p:bg>
      <p:bgPr>
        <a:solidFill>
          <a:srgbClr val="FFFB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e du titre"/>
          <p:cNvSpPr txBox="1"/>
          <p:nvPr>
            <p:ph type="title"/>
          </p:nvPr>
        </p:nvSpPr>
        <p:spPr>
          <a:xfrm>
            <a:off x="508000" y="1686491"/>
            <a:ext cx="11988800" cy="1269563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4" name="Texte niveau 1…"/>
          <p:cNvSpPr txBox="1"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Numéro de diapositive"/>
          <p:cNvSpPr txBox="1"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-Gilles Allain"/>
          <p:cNvSpPr txBox="1"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103" name="« Saisissez une citation ici. »"/>
          <p:cNvSpPr txBox="1"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10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bg>
      <p:bgPr>
        <a:solidFill>
          <a:srgbClr val="FFFB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g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Image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exte du titre"/>
          <p:cNvSpPr txBox="1"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5" name="Texte niveau 1…"/>
          <p:cNvSpPr txBox="1"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Objet"/>
          <p:cNvSpPr txBox="1"/>
          <p:nvPr>
            <p:ph type="obj" idx="3"/>
          </p:nvPr>
        </p:nvSpPr>
        <p:spPr>
          <a:xfrm>
            <a:off x="508000" y="1079500"/>
            <a:ext cx="11988800" cy="5892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600">
                <a:solidFill>
                  <a:srgbClr val="737373"/>
                </a:solidFill>
              </a:defRPr>
            </a:pPr>
          </a:p>
        </p:txBody>
      </p:sp>
      <p:sp>
        <p:nvSpPr>
          <p:cNvPr id="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bg>
      <p:bgPr>
        <a:solidFill>
          <a:srgbClr val="FFFB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e du titre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bg>
      <p:bgPr>
        <a:solidFill>
          <a:srgbClr val="FFFB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g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Image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4" name="Texte du titre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Texte du titre</a:t>
            </a:r>
          </a:p>
        </p:txBody>
      </p:sp>
      <p:sp>
        <p:nvSpPr>
          <p:cNvPr id="45" name="Texte niveau 1…"/>
          <p:cNvSpPr txBox="1"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Haut">
    <p:bg>
      <p:bgPr>
        <a:solidFill>
          <a:srgbClr val="FFFB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g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puces">
    <p:bg>
      <p:bgPr>
        <a:solidFill>
          <a:srgbClr val="FFFB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3" name="Texte niveau 1…"/>
          <p:cNvSpPr txBox="1"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, puces et photo">
    <p:bg>
      <p:bgPr>
        <a:solidFill>
          <a:schemeClr val="accent3">
            <a:hueOff val="-81409"/>
            <a:satOff val="11895"/>
            <a:lumOff val="1106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g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Lig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Lig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" name="Image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6" name="Texte niveau 1…"/>
          <p:cNvSpPr txBox="1"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Image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g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Texte du titre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6" name="Numéro de diapositive"/>
          <p:cNvSpPr txBox="1"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tif"/><Relationship Id="rId4" Type="http://schemas.openxmlformats.org/officeDocument/2006/relationships/image" Target="../media/image5.png"/><Relationship Id="rId5" Type="http://schemas.openxmlformats.org/officeDocument/2006/relationships/image" Target="../media/image4.jpeg"/><Relationship Id="rId6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6.png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Vous n’avez pas d’idée et vous avez envie de cuisiner ?"/>
          <p:cNvSpPr txBox="1"/>
          <p:nvPr/>
        </p:nvSpPr>
        <p:spPr>
          <a:xfrm>
            <a:off x="678043" y="7163119"/>
            <a:ext cx="1164871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Vous n’avez pas d’idée et vous avez envie de cuisiner ?</a:t>
            </a:r>
          </a:p>
        </p:txBody>
      </p:sp>
      <p:sp>
        <p:nvSpPr>
          <p:cNvPr id="129" name="ICOOKFORYOU cuisine pour vous"/>
          <p:cNvSpPr txBox="1"/>
          <p:nvPr/>
        </p:nvSpPr>
        <p:spPr>
          <a:xfrm>
            <a:off x="2521300" y="7939335"/>
            <a:ext cx="79622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ICOOKFORYOU cuisine pour vous</a:t>
            </a:r>
          </a:p>
        </p:txBody>
      </p:sp>
      <p:pic>
        <p:nvPicPr>
          <p:cNvPr id="130" name="icookforyoulogofinalrouge.png" descr="icookforyoulogofinalrou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500" y="405352"/>
            <a:ext cx="4749800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6561" y="-12248"/>
            <a:ext cx="1695718" cy="170702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Bomy François, Lebegue Clément, Leblanc Alexandre, Pecqueux Nathan"/>
          <p:cNvSpPr txBox="1"/>
          <p:nvPr/>
        </p:nvSpPr>
        <p:spPr>
          <a:xfrm>
            <a:off x="500944" y="8930460"/>
            <a:ext cx="1200291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Bomy François, Lebegue Clément, Leblanc Alexandre, Pecqueux Nathan</a:t>
            </a:r>
          </a:p>
        </p:txBody>
      </p:sp>
      <p:sp>
        <p:nvSpPr>
          <p:cNvPr id="133" name="Ligne"/>
          <p:cNvSpPr/>
          <p:nvPr/>
        </p:nvSpPr>
        <p:spPr>
          <a:xfrm>
            <a:off x="23094" y="8734601"/>
            <a:ext cx="12958612" cy="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cookforyoulogofinalrouge.png" descr="icookforyoulogofinalrou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223" y="2344931"/>
            <a:ext cx="3728028" cy="5063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regardevousrecettes.jpeg" descr="regardevousrecette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0851" y="354024"/>
            <a:ext cx="8269186" cy="4713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recettescorrespondantbesoins.jpeg" descr="recettescorrespondantbesoins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6597" y="5276339"/>
            <a:ext cx="8317695" cy="4297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logorouge.png" descr="logorou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5085" y="285453"/>
            <a:ext cx="2238177" cy="3040092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Rectangle"/>
          <p:cNvSpPr/>
          <p:nvPr/>
        </p:nvSpPr>
        <p:spPr>
          <a:xfrm>
            <a:off x="4670269" y="2233269"/>
            <a:ext cx="3388362" cy="924409"/>
          </a:xfrm>
          <a:prstGeom prst="rect">
            <a:avLst/>
          </a:prstGeom>
          <a:ln w="38100">
            <a:solidFill>
              <a:srgbClr val="6764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1" name="Gérer son stock"/>
          <p:cNvSpPr txBox="1"/>
          <p:nvPr/>
        </p:nvSpPr>
        <p:spPr>
          <a:xfrm>
            <a:off x="4451940" y="2460523"/>
            <a:ext cx="382502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Gérer son stock</a:t>
            </a:r>
          </a:p>
        </p:txBody>
      </p:sp>
      <p:sp>
        <p:nvSpPr>
          <p:cNvPr id="142" name="Rectangle"/>
          <p:cNvSpPr/>
          <p:nvPr/>
        </p:nvSpPr>
        <p:spPr>
          <a:xfrm>
            <a:off x="386018" y="8173921"/>
            <a:ext cx="3388362" cy="924409"/>
          </a:xfrm>
          <a:prstGeom prst="rect">
            <a:avLst/>
          </a:prstGeom>
          <a:ln w="38100">
            <a:solidFill>
              <a:srgbClr val="6764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3" name="Proposition de recettes"/>
          <p:cNvSpPr txBox="1"/>
          <p:nvPr/>
        </p:nvSpPr>
        <p:spPr>
          <a:xfrm>
            <a:off x="167689" y="8401175"/>
            <a:ext cx="382502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Proposition de recettes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014" y="463209"/>
            <a:ext cx="2684580" cy="268458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Rectangle"/>
          <p:cNvSpPr/>
          <p:nvPr/>
        </p:nvSpPr>
        <p:spPr>
          <a:xfrm>
            <a:off x="4808219" y="8173921"/>
            <a:ext cx="3388362" cy="924409"/>
          </a:xfrm>
          <a:prstGeom prst="rect">
            <a:avLst/>
          </a:prstGeom>
          <a:ln w="38100">
            <a:solidFill>
              <a:srgbClr val="6764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46" name="Récupérer la liste de courses"/>
          <p:cNvSpPr txBox="1"/>
          <p:nvPr/>
        </p:nvSpPr>
        <p:spPr>
          <a:xfrm>
            <a:off x="4589890" y="8217025"/>
            <a:ext cx="382502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Récupérer la liste de courses</a:t>
            </a:r>
          </a:p>
        </p:txBody>
      </p:sp>
      <p:pic>
        <p:nvPicPr>
          <p:cNvPr id="147" name="logo-Onecub.png" descr="logo-Onecu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28153" y="5052257"/>
            <a:ext cx="1672595" cy="141096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oger"/>
          <p:cNvSpPr txBox="1"/>
          <p:nvPr/>
        </p:nvSpPr>
        <p:spPr>
          <a:xfrm>
            <a:off x="167689" y="88527"/>
            <a:ext cx="382502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Roger</a:t>
            </a:r>
          </a:p>
        </p:txBody>
      </p:sp>
      <p:pic>
        <p:nvPicPr>
          <p:cNvPr id="149" name="openfoodfacts.jpeg" descr="openfoodfacts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15588" y="4829499"/>
            <a:ext cx="2592016" cy="182141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Ligne"/>
          <p:cNvSpPr/>
          <p:nvPr/>
        </p:nvSpPr>
        <p:spPr>
          <a:xfrm>
            <a:off x="10711596" y="6907702"/>
            <a:ext cx="1" cy="990382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51" name="Ligne"/>
          <p:cNvSpPr/>
          <p:nvPr/>
        </p:nvSpPr>
        <p:spPr>
          <a:xfrm flipV="1">
            <a:off x="6364449" y="3409013"/>
            <a:ext cx="1" cy="1410960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52" name="Rectangle"/>
          <p:cNvSpPr/>
          <p:nvPr/>
        </p:nvSpPr>
        <p:spPr>
          <a:xfrm>
            <a:off x="9017416" y="8173921"/>
            <a:ext cx="3388362" cy="924409"/>
          </a:xfrm>
          <a:prstGeom prst="rect">
            <a:avLst/>
          </a:prstGeom>
          <a:ln w="38100">
            <a:solidFill>
              <a:srgbClr val="6764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53" name="Régime alimentaire"/>
          <p:cNvSpPr txBox="1"/>
          <p:nvPr/>
        </p:nvSpPr>
        <p:spPr>
          <a:xfrm>
            <a:off x="8799086" y="8401175"/>
            <a:ext cx="382502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Régime alimentaire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5515" y="5622752"/>
            <a:ext cx="2869369" cy="565497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Ligne"/>
          <p:cNvSpPr/>
          <p:nvPr/>
        </p:nvSpPr>
        <p:spPr>
          <a:xfrm>
            <a:off x="3528215" y="1078633"/>
            <a:ext cx="5672470" cy="1"/>
          </a:xfrm>
          <a:prstGeom prst="line">
            <a:avLst/>
          </a:prstGeom>
          <a:ln w="38100">
            <a:solidFill>
              <a:srgbClr val="6F6A5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56" name="Ligne"/>
          <p:cNvSpPr/>
          <p:nvPr/>
        </p:nvSpPr>
        <p:spPr>
          <a:xfrm>
            <a:off x="6364449" y="6907702"/>
            <a:ext cx="1" cy="990382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57" name="Ligne"/>
          <p:cNvSpPr/>
          <p:nvPr/>
        </p:nvSpPr>
        <p:spPr>
          <a:xfrm flipH="1">
            <a:off x="2017303" y="6676369"/>
            <a:ext cx="1" cy="990382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58" name="Ligne"/>
          <p:cNvSpPr/>
          <p:nvPr/>
        </p:nvSpPr>
        <p:spPr>
          <a:xfrm>
            <a:off x="6364449" y="1175513"/>
            <a:ext cx="1" cy="747774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E MARCHE"/>
          <p:cNvSpPr txBox="1"/>
          <p:nvPr/>
        </p:nvSpPr>
        <p:spPr>
          <a:xfrm>
            <a:off x="4098521" y="242884"/>
            <a:ext cx="480775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pc="140" sz="3500">
                <a:solidFill>
                  <a:srgbClr val="FA1D1D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defTabSz="914400"/>
            <a:r>
              <a:t>LE MARCHE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1723" y="1426204"/>
            <a:ext cx="2869369" cy="56549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Ligne"/>
          <p:cNvSpPr/>
          <p:nvPr/>
        </p:nvSpPr>
        <p:spPr>
          <a:xfrm flipV="1">
            <a:off x="6519500" y="1144882"/>
            <a:ext cx="1" cy="8792970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63" name="124ème     site Français"/>
          <p:cNvSpPr txBox="1"/>
          <p:nvPr/>
        </p:nvSpPr>
        <p:spPr>
          <a:xfrm>
            <a:off x="710809" y="4504975"/>
            <a:ext cx="582247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/>
            <a:r>
              <a:t>124ème     site Français</a:t>
            </a:r>
          </a:p>
        </p:txBody>
      </p:sp>
      <p:sp>
        <p:nvSpPr>
          <p:cNvPr id="164" name="3400ème   site Mondial"/>
          <p:cNvSpPr txBox="1"/>
          <p:nvPr/>
        </p:nvSpPr>
        <p:spPr>
          <a:xfrm>
            <a:off x="1307190" y="5733423"/>
            <a:ext cx="46985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/>
            <a:r>
              <a:t>3400ème   site Mondial</a:t>
            </a:r>
          </a:p>
        </p:txBody>
      </p:sp>
      <p:sp>
        <p:nvSpPr>
          <p:cNvPr id="165" name="Plus de 70 000 recettes"/>
          <p:cNvSpPr txBox="1"/>
          <p:nvPr/>
        </p:nvSpPr>
        <p:spPr>
          <a:xfrm>
            <a:off x="1411028" y="6947337"/>
            <a:ext cx="46985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Plus de 70 000 recettes</a:t>
            </a:r>
          </a:p>
        </p:txBody>
      </p:sp>
      <p:sp>
        <p:nvSpPr>
          <p:cNvPr id="166" name="800000 visiteurs par jour"/>
          <p:cNvSpPr txBox="1"/>
          <p:nvPr/>
        </p:nvSpPr>
        <p:spPr>
          <a:xfrm>
            <a:off x="1376620" y="8161250"/>
            <a:ext cx="476733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800000 visiteurs par jour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72030" y="6947337"/>
            <a:ext cx="648231" cy="62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599" y="8073800"/>
            <a:ext cx="568961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marmitonSite.png" descr="marmitonSit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2185" y="2777972"/>
            <a:ext cx="6161862" cy="1029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1927" y="4468053"/>
            <a:ext cx="608304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7726" y="5643347"/>
            <a:ext cx="676707" cy="676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logocuisineaz.png" descr="logocuisineaz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033288" y="1342925"/>
            <a:ext cx="47879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ôdelices.png" descr="ôdelices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033288" y="2777972"/>
            <a:ext cx="4762501" cy="152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750g.png" descr="750g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038298" y="6924063"/>
            <a:ext cx="3777044" cy="1675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cuisineactuelle.png" descr="cuisineactuell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043570" y="5281522"/>
            <a:ext cx="4767337" cy="99751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Ligne"/>
          <p:cNvSpPr/>
          <p:nvPr/>
        </p:nvSpPr>
        <p:spPr>
          <a:xfrm>
            <a:off x="-175504" y="1097705"/>
            <a:ext cx="13355808" cy="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Tableau"/>
          <p:cNvGraphicFramePr/>
          <p:nvPr/>
        </p:nvGraphicFramePr>
        <p:xfrm>
          <a:off x="291544" y="131754"/>
          <a:ext cx="12749257" cy="950279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{CF821DB8-F4EB-4A41-A1BA-3FCAFE7338EE}</a:tableStyleId>
              </a:tblPr>
              <a:tblGrid>
                <a:gridCol w="6368278"/>
                <a:gridCol w="6368278"/>
              </a:tblGrid>
              <a:tr h="168929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140" sz="3500">
                          <a:solidFill>
                            <a:srgbClr val="FA1D1D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Premiers utilisateurs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FFFBE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cap="all" spc="140" sz="3500">
                          <a:solidFill>
                            <a:srgbClr val="FA1D1D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BUSINESS MODEL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</a:tr>
              <a:tr h="7800792">
                <a:tc>
                  <a:txBody>
                    <a:bodyPr/>
                    <a:lstStyle/>
                    <a:p>
                      <a:pPr defTabSz="914400">
                        <a:defRPr spc="119" sz="3000">
                          <a:solidFill>
                            <a:srgbClr val="000000"/>
                          </a:solidFill>
                        </a:defRPr>
                      </a:pPr>
                      <a:r>
                        <a:t>Application entièrement gratuite</a:t>
                      </a: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  <a:br/>
                      <a:r>
                        <a:rPr>
                          <a:solidFill>
                            <a:srgbClr val="000000"/>
                          </a:solidFill>
                        </a:rPr>
                        <a:t>Partage des recettes sur Facebook</a:t>
                      </a: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000000"/>
                          </a:solidFill>
                        </a:defRPr>
                      </a:pPr>
                      <a:r>
                        <a:t>Idée concours pour promouvoir l’application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pc="119" sz="3000">
                          <a:solidFill>
                            <a:srgbClr val="000000"/>
                          </a:solidFill>
                        </a:defRPr>
                      </a:pPr>
                      <a:r>
                        <a:t>Partenariat avec la grande distribution</a:t>
                      </a: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000000"/>
                          </a:solidFill>
                        </a:defRPr>
                      </a:pPr>
                      <a:r>
                        <a:t>Partenariat avec certains constructeurs de robots de cuisine tels que Thermomix et Moulinex</a:t>
                      </a: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FA7845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000000"/>
                          </a:solidFill>
                        </a:defRPr>
                      </a:pPr>
                    </a:p>
                    <a:p>
                      <a:pPr defTabSz="914400">
                        <a:defRPr spc="119" sz="3000">
                          <a:solidFill>
                            <a:srgbClr val="000000"/>
                          </a:solidFill>
                        </a:defRPr>
                      </a:pPr>
                      <a:r>
                        <a:t>Abonnement Premium dans le futur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9" name="cookeo.png" descr="cooke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7900" y="6727030"/>
            <a:ext cx="2086044" cy="177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1280px-Logo_Auchan.png" descr="1280px-Logo_Aucha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35157" y="3687828"/>
            <a:ext cx="1804831" cy="420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Logo_Carrefour_sans_texte.png" descr="Logo_Carrefour_sans_text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30648" y="3486991"/>
            <a:ext cx="1240547" cy="821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E.L-Drive-Logo-450x244.png" descr="E.L-Drive-Logo-450x24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61856" y="3332375"/>
            <a:ext cx="2086043" cy="1131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facebook-logo.png" descr="facebook-log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537418" y="5890301"/>
            <a:ext cx="1777001" cy="177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