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7" r:id="rId2"/>
    <p:sldId id="258" r:id="rId3"/>
    <p:sldId id="261" r:id="rId4"/>
    <p:sldId id="263" r:id="rId5"/>
    <p:sldId id="260" r:id="rId6"/>
    <p:sldId id="267" r:id="rId7"/>
    <p:sldId id="269" r:id="rId8"/>
    <p:sldId id="268"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52" autoAdjust="0"/>
  </p:normalViewPr>
  <p:slideViewPr>
    <p:cSldViewPr snapToGrid="0" showGuides="1">
      <p:cViewPr varScale="1">
        <p:scale>
          <a:sx n="101" d="100"/>
          <a:sy n="101" d="100"/>
        </p:scale>
        <p:origin x="114" y="762"/>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1">
                <a:lumMod val="20000"/>
                <a:lumOff val="80000"/>
              </a:schemeClr>
            </a:solidFill>
            <a:ln>
              <a:noFill/>
            </a:ln>
            <a:effectLst/>
          </c:spPr>
          <c:invertIfNegative val="1"/>
          <c:dPt>
            <c:idx val="0"/>
            <c:invertIfNegative val="1"/>
            <c:bubble3D val="0"/>
            <c:spPr>
              <a:solidFill>
                <a:schemeClr val="accent1">
                  <a:lumMod val="20000"/>
                  <a:lumOff val="80000"/>
                </a:schemeClr>
              </a:solidFill>
              <a:ln>
                <a:noFill/>
              </a:ln>
              <a:effectLst/>
            </c:spPr>
            <c:extLst>
              <c:ext xmlns:c16="http://schemas.microsoft.com/office/drawing/2014/chart" uri="{C3380CC4-5D6E-409C-BE32-E72D297353CC}">
                <c16:uniqueId val="{00000001-51DE-481D-80B4-5A96AB882B40}"/>
              </c:ext>
            </c:extLst>
          </c:dPt>
          <c:dPt>
            <c:idx val="1"/>
            <c:invertIfNegative val="1"/>
            <c:bubble3D val="0"/>
            <c:spPr>
              <a:solidFill>
                <a:schemeClr val="accent1">
                  <a:lumMod val="20000"/>
                  <a:lumOff val="80000"/>
                </a:schemeClr>
              </a:solidFill>
              <a:ln>
                <a:noFill/>
              </a:ln>
              <a:effectLst/>
            </c:spPr>
            <c:extLst>
              <c:ext xmlns:c16="http://schemas.microsoft.com/office/drawing/2014/chart" uri="{C3380CC4-5D6E-409C-BE32-E72D297353CC}">
                <c16:uniqueId val="{00000003-51DE-481D-80B4-5A96AB882B40}"/>
              </c:ext>
            </c:extLst>
          </c:dPt>
          <c:dPt>
            <c:idx val="2"/>
            <c:invertIfNegative val="1"/>
            <c:bubble3D val="0"/>
            <c:spPr>
              <a:solidFill>
                <a:schemeClr val="accent1">
                  <a:lumMod val="20000"/>
                  <a:lumOff val="80000"/>
                </a:schemeClr>
              </a:solidFill>
              <a:ln>
                <a:noFill/>
              </a:ln>
              <a:effectLst/>
            </c:spPr>
            <c:extLst>
              <c:ext xmlns:c16="http://schemas.microsoft.com/office/drawing/2014/chart" uri="{C3380CC4-5D6E-409C-BE32-E72D297353CC}">
                <c16:uniqueId val="{00000005-51DE-481D-80B4-5A96AB882B4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numCache>
            </c:numRef>
          </c:cat>
          <c:val>
            <c:numRef>
              <c:f>Sheet1!$B$2:$B$4</c:f>
              <c:numCache>
                <c:formatCode>General</c:formatCode>
                <c:ptCount val="3"/>
                <c:pt idx="0">
                  <c:v>7</c:v>
                </c:pt>
                <c:pt idx="1">
                  <c:v>3</c:v>
                </c:pt>
                <c:pt idx="2">
                  <c:v>5</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 xmlns:c16="http://schemas.microsoft.com/office/drawing/2014/chart" uri="{C3380CC4-5D6E-409C-BE32-E72D297353CC}">
              <c16:uniqueId val="{00000006-51DE-481D-80B4-5A96AB882B40}"/>
            </c:ext>
          </c:extLst>
        </c:ser>
        <c:ser>
          <c:idx val="1"/>
          <c:order val="1"/>
          <c:tx>
            <c:strRef>
              <c:f>Sheet1!$C$1</c:f>
              <c:strCache>
                <c:ptCount val="1"/>
                <c:pt idx="0">
                  <c:v>Column2</c:v>
                </c:pt>
              </c:strCache>
            </c:strRef>
          </c:tx>
          <c:spPr>
            <a:solidFill>
              <a:schemeClr val="accent2"/>
            </a:solidFill>
            <a:ln>
              <a:noFill/>
            </a:ln>
            <a:effectLst/>
          </c:spPr>
          <c:invertIfNegative val="0"/>
          <c:cat>
            <c:numRef>
              <c:f>Sheet1!$A$2:$A$4</c:f>
              <c:numCache>
                <c:formatCode>General</c:formatCode>
                <c:ptCount val="3"/>
              </c:numCache>
            </c:numRef>
          </c:cat>
          <c:val>
            <c:numRef>
              <c:f>Sheet1!$C$2:$C$4</c:f>
              <c:numCache>
                <c:formatCode>General</c:formatCode>
                <c:ptCount val="3"/>
              </c:numCache>
            </c:numRef>
          </c:val>
          <c:extLst>
            <c:ext xmlns:c16="http://schemas.microsoft.com/office/drawing/2014/chart" uri="{C3380CC4-5D6E-409C-BE32-E72D297353CC}">
              <c16:uniqueId val="{00000007-51DE-481D-80B4-5A96AB882B40}"/>
            </c:ext>
          </c:extLst>
        </c:ser>
        <c:ser>
          <c:idx val="2"/>
          <c:order val="2"/>
          <c:tx>
            <c:strRef>
              <c:f>Sheet1!$D$1</c:f>
              <c:strCache>
                <c:ptCount val="1"/>
                <c:pt idx="0">
                  <c:v>Column1</c:v>
                </c:pt>
              </c:strCache>
            </c:strRef>
          </c:tx>
          <c:spPr>
            <a:solidFill>
              <a:schemeClr val="accent3"/>
            </a:solidFill>
            <a:ln>
              <a:noFill/>
            </a:ln>
            <a:effectLst/>
          </c:spPr>
          <c:invertIfNegative val="0"/>
          <c:cat>
            <c:numRef>
              <c:f>Sheet1!$A$2:$A$4</c:f>
              <c:numCache>
                <c:formatCode>General</c:formatCode>
                <c:ptCount val="3"/>
              </c:numCache>
            </c:numRef>
          </c:cat>
          <c:val>
            <c:numRef>
              <c:f>Sheet1!$D$2:$D$4</c:f>
              <c:numCache>
                <c:formatCode>General</c:formatCode>
                <c:ptCount val="3"/>
              </c:numCache>
            </c:numRef>
          </c:val>
          <c:extLst>
            <c:ext xmlns:c16="http://schemas.microsoft.com/office/drawing/2014/chart" uri="{C3380CC4-5D6E-409C-BE32-E72D297353CC}">
              <c16:uniqueId val="{00000008-51DE-481D-80B4-5A96AB882B40}"/>
            </c:ext>
          </c:extLst>
        </c:ser>
        <c:dLbls>
          <c:showLegendKey val="0"/>
          <c:showVal val="0"/>
          <c:showCatName val="0"/>
          <c:showSerName val="0"/>
          <c:showPercent val="0"/>
          <c:showBubbleSize val="0"/>
        </c:dLbls>
        <c:gapWidth val="88"/>
        <c:overlap val="100"/>
        <c:axId val="-1735754960"/>
        <c:axId val="-1735756048"/>
      </c:barChart>
      <c:catAx>
        <c:axId val="-17357549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5756048"/>
        <c:crosses val="autoZero"/>
        <c:auto val="1"/>
        <c:lblAlgn val="ctr"/>
        <c:lblOffset val="100"/>
        <c:noMultiLvlLbl val="0"/>
      </c:catAx>
      <c:valAx>
        <c:axId val="-17357560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5754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12/06/2024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6/12/2024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6/12/2024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6/12/2024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GB"/>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6/12/2024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GB"/>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GB"/>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6/12/2024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723547" y="3444079"/>
            <a:ext cx="10744929" cy="492443"/>
          </a:xfrm>
          <a:prstGeom prst="rect">
            <a:avLst/>
          </a:prstGeom>
          <a:noFill/>
        </p:spPr>
        <p:txBody>
          <a:bodyPr wrap="none" lIns="0" tIns="0" rIns="0" bIns="0" rtlCol="0">
            <a:spAutoFit/>
          </a:bodyPr>
          <a:lstStyle/>
          <a:p>
            <a:pPr algn="ctr">
              <a:tabLst>
                <a:tab pos="347663" algn="l"/>
              </a:tabLst>
            </a:pPr>
            <a:r>
              <a:rPr lang="en-US" sz="3200" b="1" dirty="0">
                <a:solidFill>
                  <a:schemeClr val="bg1"/>
                </a:solidFill>
                <a:latin typeface="+mj-lt"/>
              </a:rPr>
              <a:t>ROCKBUSTER STEALTH LLC LAUNCH STRATEGY ANALYSIS</a:t>
            </a:r>
          </a:p>
        </p:txBody>
      </p:sp>
      <p:sp>
        <p:nvSpPr>
          <p:cNvPr id="21" name="TextBox 20"/>
          <p:cNvSpPr txBox="1"/>
          <p:nvPr/>
        </p:nvSpPr>
        <p:spPr>
          <a:xfrm>
            <a:off x="5407508" y="4150067"/>
            <a:ext cx="1376980" cy="307777"/>
          </a:xfrm>
          <a:prstGeom prst="rect">
            <a:avLst/>
          </a:prstGeom>
          <a:noFill/>
        </p:spPr>
        <p:txBody>
          <a:bodyPr wrap="none" lIns="0" tIns="0" rIns="0" bIns="0" rtlCol="0">
            <a:spAutoFit/>
          </a:bodyPr>
          <a:lstStyle/>
          <a:p>
            <a:pPr algn="ctr">
              <a:tabLst>
                <a:tab pos="347663" algn="l"/>
              </a:tabLst>
            </a:pPr>
            <a:r>
              <a:rPr lang="en-US" sz="2000" dirty="0">
                <a:solidFill>
                  <a:schemeClr val="bg1"/>
                </a:solidFill>
              </a:rPr>
              <a:t>Nathan Pena</a:t>
            </a:r>
          </a:p>
        </p:txBody>
      </p:sp>
      <p:sp>
        <p:nvSpPr>
          <p:cNvPr id="2" name="Oval 1">
            <a:extLst>
              <a:ext uri="{C183D7F6-B498-43B3-948B-1728B52AA6E4}">
                <adec:decorative xmlns:adec="http://schemas.microsoft.com/office/drawing/2017/decorative"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73508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0" name="TextBox 109"/>
          <p:cNvSpPr txBox="1"/>
          <p:nvPr/>
        </p:nvSpPr>
        <p:spPr>
          <a:xfrm>
            <a:off x="5564605" y="165381"/>
            <a:ext cx="1062791" cy="276999"/>
          </a:xfrm>
          <a:prstGeom prst="rect">
            <a:avLst/>
          </a:prstGeom>
          <a:noFill/>
        </p:spPr>
        <p:txBody>
          <a:bodyPr wrap="none" lIns="0" tIns="0" rIns="0" bIns="0" rtlCol="0">
            <a:spAutoFit/>
          </a:bodyPr>
          <a:lstStyle/>
          <a:p>
            <a:pPr algn="ctr">
              <a:tabLst>
                <a:tab pos="347663" algn="l"/>
              </a:tabLst>
            </a:pPr>
            <a:r>
              <a:rPr lang="en-US" b="1" dirty="0">
                <a:solidFill>
                  <a:srgbClr val="30353F"/>
                </a:solidFill>
                <a:latin typeface="+mj-lt"/>
              </a:rPr>
              <a:t>Overview</a:t>
            </a:r>
          </a:p>
        </p:txBody>
      </p:sp>
      <p:sp>
        <p:nvSpPr>
          <p:cNvPr id="1029" name="Rectangle 1028">
            <a:extLst>
              <a:ext uri="{C183D7F6-B498-43B3-948B-1728B52AA6E4}">
                <adec:decorative xmlns:adec="http://schemas.microsoft.com/office/drawing/2017/decorative" val="1"/>
              </a:ext>
            </a:extLst>
          </p:cNvPr>
          <p:cNvSpPr/>
          <p:nvPr/>
        </p:nvSpPr>
        <p:spPr>
          <a:xfrm>
            <a:off x="787581" y="1637471"/>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C2A804C-860C-42CE-B071-DD567E25871D}"/>
              </a:ext>
            </a:extLst>
          </p:cNvPr>
          <p:cNvSpPr txBox="1"/>
          <p:nvPr/>
        </p:nvSpPr>
        <p:spPr>
          <a:xfrm>
            <a:off x="813161" y="1708243"/>
            <a:ext cx="3005353" cy="3231654"/>
          </a:xfrm>
          <a:prstGeom prst="rect">
            <a:avLst/>
          </a:prstGeom>
          <a:noFill/>
        </p:spPr>
        <p:txBody>
          <a:bodyPr wrap="square" lIns="0" tIns="0" rIns="0" bIns="0" rtlCol="0">
            <a:spAutoFit/>
          </a:bodyPr>
          <a:lstStyle/>
          <a:p>
            <a:pPr algn="ctr"/>
            <a:r>
              <a:rPr lang="en-US" sz="1400" dirty="0" err="1"/>
              <a:t>Rockbuster</a:t>
            </a:r>
            <a:r>
              <a:rPr lang="en-US" sz="1400" dirty="0"/>
              <a:t> Stealth LLC is a was a physical movie rental business all around the world before streaming was a common phenomenon.</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sp>
        <p:nvSpPr>
          <p:cNvPr id="3" name="Rectangle 2">
            <a:extLst>
              <a:ext uri="{FF2B5EF4-FFF2-40B4-BE49-F238E27FC236}">
                <a16:creationId xmlns:a16="http://schemas.microsoft.com/office/drawing/2014/main" id="{9A269F43-A7D3-CCD4-02E2-98B2819CA889}"/>
              </a:ext>
              <a:ext uri="{C183D7F6-B498-43B3-948B-1728B52AA6E4}">
                <adec:decorative xmlns:adec="http://schemas.microsoft.com/office/drawing/2017/decorative" val="1"/>
              </a:ext>
            </a:extLst>
          </p:cNvPr>
          <p:cNvSpPr/>
          <p:nvPr/>
        </p:nvSpPr>
        <p:spPr>
          <a:xfrm>
            <a:off x="4747319" y="1637471"/>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9BCFA8F-4B72-4D6B-6306-ACE8E2EE21DC}"/>
              </a:ext>
            </a:extLst>
          </p:cNvPr>
          <p:cNvSpPr txBox="1"/>
          <p:nvPr/>
        </p:nvSpPr>
        <p:spPr>
          <a:xfrm>
            <a:off x="4772899" y="1708243"/>
            <a:ext cx="3005353" cy="3447098"/>
          </a:xfrm>
          <a:prstGeom prst="rect">
            <a:avLst/>
          </a:prstGeom>
          <a:noFill/>
        </p:spPr>
        <p:txBody>
          <a:bodyPr wrap="square" lIns="0" tIns="0" rIns="0" bIns="0" rtlCol="0">
            <a:spAutoFit/>
          </a:bodyPr>
          <a:lstStyle/>
          <a:p>
            <a:pPr algn="ctr"/>
            <a:r>
              <a:rPr lang="en-US" sz="1400" dirty="0"/>
              <a:t>The goal of this is analysis is to show the </a:t>
            </a:r>
            <a:r>
              <a:rPr lang="en-US" sz="1400" dirty="0" err="1"/>
              <a:t>Rockbuster</a:t>
            </a:r>
            <a:r>
              <a:rPr lang="en-US" sz="1400" dirty="0"/>
              <a:t> Stealth management team key data findings that can help them make decisions to compete with streaming services.</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p:txBody>
      </p:sp>
      <p:sp>
        <p:nvSpPr>
          <p:cNvPr id="5" name="Rectangle 4">
            <a:extLst>
              <a:ext uri="{FF2B5EF4-FFF2-40B4-BE49-F238E27FC236}">
                <a16:creationId xmlns:a16="http://schemas.microsoft.com/office/drawing/2014/main" id="{47FDFE7A-08D8-0A86-1E5E-EAB6B502F08D}"/>
              </a:ext>
              <a:ext uri="{C183D7F6-B498-43B3-948B-1728B52AA6E4}">
                <adec:decorative xmlns:adec="http://schemas.microsoft.com/office/drawing/2017/decorative" val="1"/>
              </a:ext>
            </a:extLst>
          </p:cNvPr>
          <p:cNvSpPr/>
          <p:nvPr/>
        </p:nvSpPr>
        <p:spPr>
          <a:xfrm>
            <a:off x="8524988" y="1637471"/>
            <a:ext cx="3127944" cy="2772293"/>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BA7B529-23E0-B22B-A971-D8580F463574}"/>
              </a:ext>
            </a:extLst>
          </p:cNvPr>
          <p:cNvSpPr txBox="1"/>
          <p:nvPr/>
        </p:nvSpPr>
        <p:spPr>
          <a:xfrm>
            <a:off x="8550568" y="1708243"/>
            <a:ext cx="3005353" cy="2800767"/>
          </a:xfrm>
          <a:prstGeom prst="rect">
            <a:avLst/>
          </a:prstGeom>
          <a:noFill/>
        </p:spPr>
        <p:txBody>
          <a:bodyPr wrap="square" lIns="0" tIns="0" rIns="0" bIns="0" rtlCol="0">
            <a:spAutoFit/>
          </a:bodyPr>
          <a:lstStyle/>
          <a:p>
            <a:pPr algn="ctr"/>
            <a:r>
              <a:rPr lang="en-US" sz="1400" dirty="0"/>
              <a:t>This presentation will give some statistics on film data and give an idea about the customer base trends by country</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p:txBody>
      </p:sp>
    </p:spTree>
    <p:extLst>
      <p:ext uri="{BB962C8B-B14F-4D97-AF65-F5344CB8AC3E}">
        <p14:creationId xmlns:p14="http://schemas.microsoft.com/office/powerpoint/2010/main" val="304131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0" name="Freeform 19">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21" name="TextBox 20"/>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3</a:t>
            </a:r>
          </a:p>
        </p:txBody>
      </p:sp>
      <p:sp>
        <p:nvSpPr>
          <p:cNvPr id="83" name="TextBox 82">
            <a:extLst>
              <a:ext uri="{FF2B5EF4-FFF2-40B4-BE49-F238E27FC236}">
                <a16:creationId xmlns:a16="http://schemas.microsoft.com/office/drawing/2014/main" id="{DCD843C5-0DBD-4721-ACAD-288CC256EF82}"/>
              </a:ext>
            </a:extLst>
          </p:cNvPr>
          <p:cNvSpPr txBox="1"/>
          <p:nvPr/>
        </p:nvSpPr>
        <p:spPr>
          <a:xfrm>
            <a:off x="5114963" y="165381"/>
            <a:ext cx="1962076" cy="492443"/>
          </a:xfrm>
          <a:prstGeom prst="rect">
            <a:avLst/>
          </a:prstGeom>
          <a:noFill/>
        </p:spPr>
        <p:txBody>
          <a:bodyPr wrap="none" lIns="0" tIns="0" rIns="0" bIns="0" rtlCol="0">
            <a:spAutoFit/>
          </a:bodyPr>
          <a:lstStyle/>
          <a:p>
            <a:pPr algn="ctr">
              <a:tabLst>
                <a:tab pos="347663" algn="l"/>
              </a:tabLst>
            </a:pPr>
            <a:r>
              <a:rPr lang="en-US" b="1" dirty="0">
                <a:solidFill>
                  <a:srgbClr val="30353F"/>
                </a:solidFill>
                <a:latin typeface="+mj-lt"/>
              </a:rPr>
              <a:t>KEY</a:t>
            </a:r>
            <a:r>
              <a:rPr lang="en-US" sz="3200" b="1" dirty="0">
                <a:solidFill>
                  <a:srgbClr val="30353F"/>
                </a:solidFill>
                <a:latin typeface="+mj-lt"/>
              </a:rPr>
              <a:t> </a:t>
            </a:r>
            <a:r>
              <a:rPr lang="en-US" b="1" dirty="0">
                <a:solidFill>
                  <a:srgbClr val="30353F"/>
                </a:solidFill>
                <a:latin typeface="+mj-lt"/>
              </a:rPr>
              <a:t>DATA POINTS</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title"/>
          </p:nvPr>
        </p:nvSpPr>
        <p:spPr/>
        <p:txBody>
          <a:bodyPr/>
          <a:lstStyle/>
          <a:p>
            <a:r>
              <a:rPr lang="en-US" dirty="0"/>
              <a:t>Slide 3</a:t>
            </a:r>
          </a:p>
        </p:txBody>
      </p:sp>
      <p:sp>
        <p:nvSpPr>
          <p:cNvPr id="5" name="Rectangle 4">
            <a:extLst>
              <a:ext uri="{FF2B5EF4-FFF2-40B4-BE49-F238E27FC236}">
                <a16:creationId xmlns:a16="http://schemas.microsoft.com/office/drawing/2014/main" id="{82B2E0C2-8F84-3A9A-0BCF-A5697E33DEB2}"/>
              </a:ext>
            </a:extLst>
          </p:cNvPr>
          <p:cNvSpPr/>
          <p:nvPr/>
        </p:nvSpPr>
        <p:spPr>
          <a:xfrm>
            <a:off x="1020033" y="919744"/>
            <a:ext cx="3015678" cy="1085517"/>
          </a:xfrm>
          <a:prstGeom prst="rect">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bg1">
                    <a:lumMod val="95000"/>
                  </a:schemeClr>
                </a:solidFill>
              </a:rPr>
              <a:t>Total Films: 1000</a:t>
            </a:r>
          </a:p>
        </p:txBody>
      </p:sp>
      <p:sp>
        <p:nvSpPr>
          <p:cNvPr id="11" name="Rectangle 10">
            <a:extLst>
              <a:ext uri="{FF2B5EF4-FFF2-40B4-BE49-F238E27FC236}">
                <a16:creationId xmlns:a16="http://schemas.microsoft.com/office/drawing/2014/main" id="{BD299A73-5A75-4288-074D-9206D6141180}"/>
              </a:ext>
            </a:extLst>
          </p:cNvPr>
          <p:cNvSpPr/>
          <p:nvPr/>
        </p:nvSpPr>
        <p:spPr>
          <a:xfrm>
            <a:off x="1020033" y="2352839"/>
            <a:ext cx="3015678" cy="1085517"/>
          </a:xfrm>
          <a:prstGeom prst="rect">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Avg Rating: PG-13</a:t>
            </a:r>
          </a:p>
        </p:txBody>
      </p:sp>
      <p:sp>
        <p:nvSpPr>
          <p:cNvPr id="12" name="Rectangle 11">
            <a:extLst>
              <a:ext uri="{FF2B5EF4-FFF2-40B4-BE49-F238E27FC236}">
                <a16:creationId xmlns:a16="http://schemas.microsoft.com/office/drawing/2014/main" id="{37C55B34-22FC-9F89-E101-E3FF72C8A4C2}"/>
              </a:ext>
            </a:extLst>
          </p:cNvPr>
          <p:cNvSpPr/>
          <p:nvPr/>
        </p:nvSpPr>
        <p:spPr>
          <a:xfrm>
            <a:off x="1020033" y="3874251"/>
            <a:ext cx="3015678" cy="1085517"/>
          </a:xfrm>
          <a:prstGeom prst="rect">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Avg Film Length: 115 min</a:t>
            </a:r>
          </a:p>
        </p:txBody>
      </p:sp>
      <p:sp>
        <p:nvSpPr>
          <p:cNvPr id="14" name="Rectangle 13">
            <a:extLst>
              <a:ext uri="{FF2B5EF4-FFF2-40B4-BE49-F238E27FC236}">
                <a16:creationId xmlns:a16="http://schemas.microsoft.com/office/drawing/2014/main" id="{6687342E-DC41-36BB-E14C-EA1505ECB6F4}"/>
              </a:ext>
            </a:extLst>
          </p:cNvPr>
          <p:cNvSpPr/>
          <p:nvPr/>
        </p:nvSpPr>
        <p:spPr>
          <a:xfrm>
            <a:off x="7229475" y="919744"/>
            <a:ext cx="3015678" cy="1085517"/>
          </a:xfrm>
          <a:prstGeom prst="rect">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Total Customers: 599</a:t>
            </a:r>
          </a:p>
        </p:txBody>
      </p:sp>
      <p:sp>
        <p:nvSpPr>
          <p:cNvPr id="18" name="Rectangle 17">
            <a:extLst>
              <a:ext uri="{FF2B5EF4-FFF2-40B4-BE49-F238E27FC236}">
                <a16:creationId xmlns:a16="http://schemas.microsoft.com/office/drawing/2014/main" id="{304729F9-D140-F8AD-8CBC-A6E1EC95F105}"/>
              </a:ext>
            </a:extLst>
          </p:cNvPr>
          <p:cNvSpPr/>
          <p:nvPr/>
        </p:nvSpPr>
        <p:spPr>
          <a:xfrm>
            <a:off x="1020033" y="5395662"/>
            <a:ext cx="3015678" cy="1085517"/>
          </a:xfrm>
          <a:prstGeom prst="rect">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Movie Genres: 17</a:t>
            </a:r>
          </a:p>
        </p:txBody>
      </p:sp>
      <p:sp>
        <p:nvSpPr>
          <p:cNvPr id="19" name="Rectangle 18">
            <a:extLst>
              <a:ext uri="{FF2B5EF4-FFF2-40B4-BE49-F238E27FC236}">
                <a16:creationId xmlns:a16="http://schemas.microsoft.com/office/drawing/2014/main" id="{C95F4451-82E8-4F98-71A7-3433C46AD2D3}"/>
              </a:ext>
            </a:extLst>
          </p:cNvPr>
          <p:cNvSpPr/>
          <p:nvPr/>
        </p:nvSpPr>
        <p:spPr>
          <a:xfrm>
            <a:off x="7229475" y="5395662"/>
            <a:ext cx="3015678" cy="1085517"/>
          </a:xfrm>
          <a:prstGeom prst="rect">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Avg Rental Rate: $2.98</a:t>
            </a:r>
          </a:p>
        </p:txBody>
      </p:sp>
      <p:sp>
        <p:nvSpPr>
          <p:cNvPr id="22" name="Rectangle 21">
            <a:extLst>
              <a:ext uri="{FF2B5EF4-FFF2-40B4-BE49-F238E27FC236}">
                <a16:creationId xmlns:a16="http://schemas.microsoft.com/office/drawing/2014/main" id="{F24C95DA-BD55-18B3-AC55-5B272D140592}"/>
              </a:ext>
            </a:extLst>
          </p:cNvPr>
          <p:cNvSpPr/>
          <p:nvPr/>
        </p:nvSpPr>
        <p:spPr>
          <a:xfrm>
            <a:off x="7229475" y="3924302"/>
            <a:ext cx="3015678" cy="1085517"/>
          </a:xfrm>
          <a:prstGeom prst="rect">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Avg Rental Duration: 5 days</a:t>
            </a:r>
          </a:p>
        </p:txBody>
      </p:sp>
      <p:sp>
        <p:nvSpPr>
          <p:cNvPr id="23" name="Rectangle 22">
            <a:extLst>
              <a:ext uri="{FF2B5EF4-FFF2-40B4-BE49-F238E27FC236}">
                <a16:creationId xmlns:a16="http://schemas.microsoft.com/office/drawing/2014/main" id="{8CDC5820-EF06-1886-E3A4-4CAFB23DEBB8}"/>
              </a:ext>
            </a:extLst>
          </p:cNvPr>
          <p:cNvSpPr/>
          <p:nvPr/>
        </p:nvSpPr>
        <p:spPr>
          <a:xfrm>
            <a:off x="7229475" y="2352839"/>
            <a:ext cx="3015678" cy="1085517"/>
          </a:xfrm>
          <a:prstGeom prst="rect">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Avg Replacement Cost: $20</a:t>
            </a:r>
          </a:p>
        </p:txBody>
      </p:sp>
    </p:spTree>
    <p:extLst>
      <p:ext uri="{BB962C8B-B14F-4D97-AF65-F5344CB8AC3E}">
        <p14:creationId xmlns:p14="http://schemas.microsoft.com/office/powerpoint/2010/main" val="151977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grpSp>
        <p:nvGrpSpPr>
          <p:cNvPr id="121" name="Group 120">
            <a:extLst>
              <a:ext uri="{C183D7F6-B498-43B3-948B-1728B52AA6E4}">
                <adec:decorative xmlns:adec="http://schemas.microsoft.com/office/drawing/2017/decorative" val="1"/>
              </a:ext>
            </a:extLst>
          </p:cNvPr>
          <p:cNvGrpSpPr/>
          <p:nvPr/>
        </p:nvGrpSpPr>
        <p:grpSpPr>
          <a:xfrm>
            <a:off x="3795649" y="935079"/>
            <a:ext cx="7262126" cy="6003511"/>
            <a:chOff x="223691" y="1455469"/>
            <a:chExt cx="5660167" cy="4679192"/>
          </a:xfrm>
        </p:grpSpPr>
        <p:pic>
          <p:nvPicPr>
            <p:cNvPr id="122" name="Picture 121" descr="This is a computer monit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691" y="1455469"/>
              <a:ext cx="5660167" cy="4679192"/>
            </a:xfrm>
            <a:prstGeom prst="rect">
              <a:avLst/>
            </a:prstGeom>
          </p:spPr>
        </p:pic>
        <p:sp>
          <p:nvSpPr>
            <p:cNvPr id="123" name="Rectangle 122"/>
            <p:cNvSpPr/>
            <p:nvPr/>
          </p:nvSpPr>
          <p:spPr>
            <a:xfrm>
              <a:off x="2779454" y="4900079"/>
              <a:ext cx="548640" cy="326575"/>
            </a:xfrm>
            <a:prstGeom prst="rect">
              <a:avLst/>
            </a:prstGeom>
            <a:gradFill flip="none" rotWithShape="1">
              <a:gsLst>
                <a:gs pos="0">
                  <a:srgbClr val="C7C8CB"/>
                </a:gs>
                <a:gs pos="100000">
                  <a:srgbClr val="BCBD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1" name="Group 110" descr="This image is an icon of three human beings and a clock."/>
          <p:cNvGrpSpPr/>
          <p:nvPr/>
        </p:nvGrpSpPr>
        <p:grpSpPr>
          <a:xfrm>
            <a:off x="768329" y="2230384"/>
            <a:ext cx="297913" cy="297912"/>
            <a:chOff x="3613150" y="3706813"/>
            <a:chExt cx="420688" cy="420687"/>
          </a:xfrm>
        </p:grpSpPr>
        <p:sp>
          <p:nvSpPr>
            <p:cNvPr id="112"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4" name="Rectangle 123">
            <a:extLst>
              <a:ext uri="{C183D7F6-B498-43B3-948B-1728B52AA6E4}">
                <adec:decorative xmlns:adec="http://schemas.microsoft.com/office/drawing/2017/decorative" val="1"/>
              </a:ext>
            </a:extLst>
          </p:cNvPr>
          <p:cNvSpPr/>
          <p:nvPr/>
        </p:nvSpPr>
        <p:spPr>
          <a:xfrm>
            <a:off x="4135937" y="1114076"/>
            <a:ext cx="6682875" cy="3739291"/>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1296448" y="2187997"/>
            <a:ext cx="482978" cy="340300"/>
          </a:xfrm>
          <a:prstGeom prst="rect">
            <a:avLst/>
          </a:prstGeom>
          <a:noFill/>
        </p:spPr>
        <p:txBody>
          <a:bodyPr wrap="none" lIns="0" tIns="0" rIns="0" bIns="0" rtlCol="0">
            <a:spAutoFit/>
          </a:bodyPr>
          <a:lstStyle/>
          <a:p>
            <a:r>
              <a:rPr lang="en-US" sz="2400" dirty="0">
                <a:solidFill>
                  <a:schemeClr val="bg1"/>
                </a:solidFill>
                <a:latin typeface="+mj-lt"/>
              </a:rPr>
              <a:t>25%</a:t>
            </a:r>
          </a:p>
        </p:txBody>
      </p:sp>
      <p:graphicFrame>
        <p:nvGraphicFramePr>
          <p:cNvPr id="13" name="Chart 12" descr="This is a chart. "/>
          <p:cNvGraphicFramePr/>
          <p:nvPr>
            <p:extLst>
              <p:ext uri="{D42A27DB-BD31-4B8C-83A1-F6EECF244321}">
                <p14:modId xmlns:p14="http://schemas.microsoft.com/office/powerpoint/2010/main" val="1012305435"/>
              </p:ext>
            </p:extLst>
          </p:nvPr>
        </p:nvGraphicFramePr>
        <p:xfrm>
          <a:off x="4540909" y="1170113"/>
          <a:ext cx="4528852" cy="3715498"/>
        </p:xfrm>
        <a:graphic>
          <a:graphicData uri="http://schemas.openxmlformats.org/drawingml/2006/chart">
            <c:chart xmlns:c="http://schemas.openxmlformats.org/drawingml/2006/chart" xmlns:r="http://schemas.openxmlformats.org/officeDocument/2006/relationships" r:id="rId3"/>
          </a:graphicData>
        </a:graphic>
      </p:graphicFrame>
      <p:cxnSp>
        <p:nvCxnSpPr>
          <p:cNvPr id="151" name="Straight Connector 150">
            <a:extLst>
              <a:ext uri="{C183D7F6-B498-43B3-948B-1728B52AA6E4}">
                <adec:decorative xmlns:adec="http://schemas.microsoft.com/office/drawing/2017/decorative" val="1"/>
              </a:ext>
            </a:extLst>
          </p:cNvPr>
          <p:cNvCxnSpPr/>
          <p:nvPr/>
        </p:nvCxnSpPr>
        <p:spPr>
          <a:xfrm>
            <a:off x="8991600" y="2790395"/>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C183D7F6-B498-43B3-948B-1728B52AA6E4}">
                <adec:decorative xmlns:adec="http://schemas.microsoft.com/office/drawing/2017/decorative" val="1"/>
              </a:ext>
            </a:extLst>
          </p:cNvPr>
          <p:cNvCxnSpPr/>
          <p:nvPr/>
        </p:nvCxnSpPr>
        <p:spPr>
          <a:xfrm>
            <a:off x="9347735" y="5910588"/>
            <a:ext cx="75077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B61803F9-0687-42F2-AD52-B4E217229BB0}"/>
              </a:ext>
            </a:extLst>
          </p:cNvPr>
          <p:cNvSpPr>
            <a:spLocks noGrp="1"/>
          </p:cNvSpPr>
          <p:nvPr>
            <p:ph type="title"/>
          </p:nvPr>
        </p:nvSpPr>
        <p:spPr/>
        <p:txBody>
          <a:bodyPr/>
          <a:lstStyle/>
          <a:p>
            <a:r>
              <a:rPr lang="en-US" dirty="0"/>
              <a:t>Slide 7</a:t>
            </a:r>
          </a:p>
        </p:txBody>
      </p:sp>
      <p:sp>
        <p:nvSpPr>
          <p:cNvPr id="4" name="Rectangle 3">
            <a:extLst>
              <a:ext uri="{FF2B5EF4-FFF2-40B4-BE49-F238E27FC236}">
                <a16:creationId xmlns:a16="http://schemas.microsoft.com/office/drawing/2014/main" id="{4DF61105-E694-F07B-5381-C2B6196807FE}"/>
              </a:ext>
              <a:ext uri="{C183D7F6-B498-43B3-948B-1728B52AA6E4}">
                <adec:decorative xmlns:adec="http://schemas.microsoft.com/office/drawing/2017/decorative" val="1"/>
              </a:ext>
            </a:extLst>
          </p:cNvPr>
          <p:cNvSpPr/>
          <p:nvPr/>
        </p:nvSpPr>
        <p:spPr>
          <a:xfrm>
            <a:off x="328443" y="2633422"/>
            <a:ext cx="4264507" cy="588011"/>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49DF07E-0B26-A437-E978-91F5055DE833}"/>
              </a:ext>
            </a:extLst>
          </p:cNvPr>
          <p:cNvSpPr txBox="1"/>
          <p:nvPr/>
        </p:nvSpPr>
        <p:spPr>
          <a:xfrm>
            <a:off x="726458" y="2742761"/>
            <a:ext cx="2925481" cy="369332"/>
          </a:xfrm>
          <a:prstGeom prst="rect">
            <a:avLst/>
          </a:prstGeom>
          <a:noFill/>
        </p:spPr>
        <p:txBody>
          <a:bodyPr wrap="none" lIns="0" tIns="0" rIns="0" bIns="0" rtlCol="0">
            <a:spAutoFit/>
          </a:bodyPr>
          <a:lstStyle/>
          <a:p>
            <a:r>
              <a:rPr lang="en-US" sz="2400" dirty="0">
                <a:solidFill>
                  <a:schemeClr val="bg1"/>
                </a:solidFill>
                <a:latin typeface="+mj-lt"/>
              </a:rPr>
              <a:t>Min Rental Duration</a:t>
            </a:r>
          </a:p>
        </p:txBody>
      </p:sp>
      <p:sp>
        <p:nvSpPr>
          <p:cNvPr id="6" name="Rectangle 5">
            <a:extLst>
              <a:ext uri="{FF2B5EF4-FFF2-40B4-BE49-F238E27FC236}">
                <a16:creationId xmlns:a16="http://schemas.microsoft.com/office/drawing/2014/main" id="{3D73605C-0DC0-AF53-57D0-9B09424EDD9D}"/>
              </a:ext>
              <a:ext uri="{C183D7F6-B498-43B3-948B-1728B52AA6E4}">
                <adec:decorative xmlns:adec="http://schemas.microsoft.com/office/drawing/2017/decorative" val="1"/>
              </a:ext>
            </a:extLst>
          </p:cNvPr>
          <p:cNvSpPr/>
          <p:nvPr/>
        </p:nvSpPr>
        <p:spPr>
          <a:xfrm>
            <a:off x="331583" y="3690415"/>
            <a:ext cx="4264507" cy="588011"/>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49800710-FD02-DFEB-95F4-C948ECFEA4B3}"/>
              </a:ext>
            </a:extLst>
          </p:cNvPr>
          <p:cNvSpPr txBox="1"/>
          <p:nvPr/>
        </p:nvSpPr>
        <p:spPr>
          <a:xfrm>
            <a:off x="766412" y="3752168"/>
            <a:ext cx="2999219" cy="369332"/>
          </a:xfrm>
          <a:prstGeom prst="rect">
            <a:avLst/>
          </a:prstGeom>
          <a:noFill/>
        </p:spPr>
        <p:txBody>
          <a:bodyPr wrap="none" lIns="0" tIns="0" rIns="0" bIns="0" rtlCol="0">
            <a:spAutoFit/>
          </a:bodyPr>
          <a:lstStyle/>
          <a:p>
            <a:r>
              <a:rPr lang="en-US" sz="2400" dirty="0">
                <a:solidFill>
                  <a:schemeClr val="bg1"/>
                </a:solidFill>
                <a:latin typeface="+mj-lt"/>
              </a:rPr>
              <a:t>Avg Rental Duration</a:t>
            </a:r>
          </a:p>
        </p:txBody>
      </p:sp>
      <p:sp>
        <p:nvSpPr>
          <p:cNvPr id="9" name="Rectangle 8">
            <a:extLst>
              <a:ext uri="{FF2B5EF4-FFF2-40B4-BE49-F238E27FC236}">
                <a16:creationId xmlns:a16="http://schemas.microsoft.com/office/drawing/2014/main" id="{B2BBCB41-9A6C-5555-E73A-2614E93B614E}"/>
              </a:ext>
              <a:ext uri="{C183D7F6-B498-43B3-948B-1728B52AA6E4}">
                <adec:decorative xmlns:adec="http://schemas.microsoft.com/office/drawing/2017/decorative" val="1"/>
              </a:ext>
            </a:extLst>
          </p:cNvPr>
          <p:cNvSpPr/>
          <p:nvPr/>
        </p:nvSpPr>
        <p:spPr>
          <a:xfrm>
            <a:off x="328443" y="1587215"/>
            <a:ext cx="4264507" cy="588011"/>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0" name="TextBox 9">
            <a:extLst>
              <a:ext uri="{FF2B5EF4-FFF2-40B4-BE49-F238E27FC236}">
                <a16:creationId xmlns:a16="http://schemas.microsoft.com/office/drawing/2014/main" id="{418566B7-7F02-AE7F-8018-FFD7547CFCCD}"/>
              </a:ext>
            </a:extLst>
          </p:cNvPr>
          <p:cNvSpPr txBox="1"/>
          <p:nvPr/>
        </p:nvSpPr>
        <p:spPr>
          <a:xfrm>
            <a:off x="728822" y="1696554"/>
            <a:ext cx="3034485" cy="369332"/>
          </a:xfrm>
          <a:prstGeom prst="rect">
            <a:avLst/>
          </a:prstGeom>
          <a:noFill/>
        </p:spPr>
        <p:txBody>
          <a:bodyPr wrap="none" lIns="0" tIns="0" rIns="0" bIns="0" rtlCol="0">
            <a:spAutoFit/>
          </a:bodyPr>
          <a:lstStyle/>
          <a:p>
            <a:r>
              <a:rPr lang="en-US" sz="2400" dirty="0">
                <a:solidFill>
                  <a:schemeClr val="bg1"/>
                </a:solidFill>
                <a:latin typeface="+mj-lt"/>
              </a:rPr>
              <a:t>Max Rental Duration</a:t>
            </a:r>
          </a:p>
        </p:txBody>
      </p:sp>
      <p:sp>
        <p:nvSpPr>
          <p:cNvPr id="11" name="TextBox 10">
            <a:extLst>
              <a:ext uri="{FF2B5EF4-FFF2-40B4-BE49-F238E27FC236}">
                <a16:creationId xmlns:a16="http://schemas.microsoft.com/office/drawing/2014/main" id="{FC9799A8-B835-91E9-DA17-3933D7EC44AC}"/>
              </a:ext>
            </a:extLst>
          </p:cNvPr>
          <p:cNvSpPr txBox="1"/>
          <p:nvPr/>
        </p:nvSpPr>
        <p:spPr>
          <a:xfrm>
            <a:off x="6562933" y="3861309"/>
            <a:ext cx="562810" cy="246221"/>
          </a:xfrm>
          <a:prstGeom prst="rect">
            <a:avLst/>
          </a:prstGeom>
          <a:noFill/>
        </p:spPr>
        <p:txBody>
          <a:bodyPr wrap="square" rtlCol="0">
            <a:spAutoFit/>
          </a:bodyPr>
          <a:lstStyle/>
          <a:p>
            <a:r>
              <a:rPr lang="en-US" sz="1000" dirty="0"/>
              <a:t>days</a:t>
            </a:r>
          </a:p>
        </p:txBody>
      </p:sp>
      <p:sp>
        <p:nvSpPr>
          <p:cNvPr id="12" name="TextBox 11">
            <a:extLst>
              <a:ext uri="{FF2B5EF4-FFF2-40B4-BE49-F238E27FC236}">
                <a16:creationId xmlns:a16="http://schemas.microsoft.com/office/drawing/2014/main" id="{01073859-1D5D-5B87-79B3-319B8949EDC6}"/>
              </a:ext>
            </a:extLst>
          </p:cNvPr>
          <p:cNvSpPr txBox="1"/>
          <p:nvPr/>
        </p:nvSpPr>
        <p:spPr>
          <a:xfrm>
            <a:off x="5533190" y="2804316"/>
            <a:ext cx="562810" cy="246221"/>
          </a:xfrm>
          <a:prstGeom prst="rect">
            <a:avLst/>
          </a:prstGeom>
          <a:noFill/>
        </p:spPr>
        <p:txBody>
          <a:bodyPr wrap="square" rtlCol="0">
            <a:spAutoFit/>
          </a:bodyPr>
          <a:lstStyle/>
          <a:p>
            <a:r>
              <a:rPr lang="en-US" sz="1000" dirty="0"/>
              <a:t>days</a:t>
            </a:r>
          </a:p>
        </p:txBody>
      </p:sp>
      <p:sp>
        <p:nvSpPr>
          <p:cNvPr id="14" name="TextBox 13">
            <a:extLst>
              <a:ext uri="{FF2B5EF4-FFF2-40B4-BE49-F238E27FC236}">
                <a16:creationId xmlns:a16="http://schemas.microsoft.com/office/drawing/2014/main" id="{404F9A53-D193-646C-857C-6AB84D9F6114}"/>
              </a:ext>
            </a:extLst>
          </p:cNvPr>
          <p:cNvSpPr txBox="1"/>
          <p:nvPr/>
        </p:nvSpPr>
        <p:spPr>
          <a:xfrm>
            <a:off x="6063193" y="1740993"/>
            <a:ext cx="562810" cy="246221"/>
          </a:xfrm>
          <a:prstGeom prst="rect">
            <a:avLst/>
          </a:prstGeom>
          <a:noFill/>
        </p:spPr>
        <p:txBody>
          <a:bodyPr wrap="square" rtlCol="0">
            <a:spAutoFit/>
          </a:bodyPr>
          <a:lstStyle/>
          <a:p>
            <a:r>
              <a:rPr lang="en-US" sz="1000" dirty="0"/>
              <a:t>days</a:t>
            </a:r>
          </a:p>
        </p:txBody>
      </p:sp>
      <p:sp>
        <p:nvSpPr>
          <p:cNvPr id="3" name="TextBox 2">
            <a:extLst>
              <a:ext uri="{FF2B5EF4-FFF2-40B4-BE49-F238E27FC236}">
                <a16:creationId xmlns:a16="http://schemas.microsoft.com/office/drawing/2014/main" id="{14EF604F-214D-262F-2FC8-6EE71FF1B3D3}"/>
              </a:ext>
            </a:extLst>
          </p:cNvPr>
          <p:cNvSpPr txBox="1"/>
          <p:nvPr/>
        </p:nvSpPr>
        <p:spPr>
          <a:xfrm>
            <a:off x="5351406" y="93442"/>
            <a:ext cx="1962076" cy="492443"/>
          </a:xfrm>
          <a:prstGeom prst="rect">
            <a:avLst/>
          </a:prstGeom>
          <a:noFill/>
        </p:spPr>
        <p:txBody>
          <a:bodyPr wrap="none" lIns="0" tIns="0" rIns="0" bIns="0" rtlCol="0">
            <a:spAutoFit/>
          </a:bodyPr>
          <a:lstStyle/>
          <a:p>
            <a:pPr algn="ctr">
              <a:tabLst>
                <a:tab pos="347663" algn="l"/>
              </a:tabLst>
            </a:pPr>
            <a:r>
              <a:rPr lang="en-US" b="1" dirty="0">
                <a:solidFill>
                  <a:srgbClr val="30353F"/>
                </a:solidFill>
                <a:latin typeface="+mj-lt"/>
              </a:rPr>
              <a:t>KEY</a:t>
            </a:r>
            <a:r>
              <a:rPr lang="en-US" sz="3200" b="1" dirty="0">
                <a:solidFill>
                  <a:srgbClr val="30353F"/>
                </a:solidFill>
                <a:latin typeface="+mj-lt"/>
              </a:rPr>
              <a:t> </a:t>
            </a:r>
            <a:r>
              <a:rPr lang="en-US" b="1" dirty="0">
                <a:solidFill>
                  <a:srgbClr val="30353F"/>
                </a:solidFill>
                <a:latin typeface="+mj-lt"/>
              </a:rPr>
              <a:t>DATA POINTS</a:t>
            </a:r>
          </a:p>
        </p:txBody>
      </p:sp>
    </p:spTree>
    <p:extLst>
      <p:ext uri="{BB962C8B-B14F-4D97-AF65-F5344CB8AC3E}">
        <p14:creationId xmlns:p14="http://schemas.microsoft.com/office/powerpoint/2010/main" val="78539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58A8366B-1D42-43D0-87E4-B7BC3F2C1B4C}"/>
              </a:ext>
            </a:extLst>
          </p:cNvPr>
          <p:cNvSpPr>
            <a:spLocks noGrp="1"/>
          </p:cNvSpPr>
          <p:nvPr>
            <p:ph type="title"/>
          </p:nvPr>
        </p:nvSpPr>
        <p:spPr/>
        <p:txBody>
          <a:bodyPr/>
          <a:lstStyle/>
          <a:p>
            <a:r>
              <a:rPr lang="en-US" dirty="0"/>
              <a:t>Slide 5</a:t>
            </a:r>
          </a:p>
        </p:txBody>
      </p:sp>
      <p:pic>
        <p:nvPicPr>
          <p:cNvPr id="8" name="Picture 7">
            <a:extLst>
              <a:ext uri="{FF2B5EF4-FFF2-40B4-BE49-F238E27FC236}">
                <a16:creationId xmlns:a16="http://schemas.microsoft.com/office/drawing/2014/main" id="{4E01E4EF-129A-BE70-394C-F2696426A7EB}"/>
              </a:ext>
            </a:extLst>
          </p:cNvPr>
          <p:cNvPicPr>
            <a:picLocks noChangeAspect="1"/>
          </p:cNvPicPr>
          <p:nvPr/>
        </p:nvPicPr>
        <p:blipFill>
          <a:blip r:embed="rId2"/>
          <a:stretch>
            <a:fillRect/>
          </a:stretch>
        </p:blipFill>
        <p:spPr>
          <a:xfrm>
            <a:off x="1962149" y="1817081"/>
            <a:ext cx="8629651" cy="4834940"/>
          </a:xfrm>
          <a:prstGeom prst="rect">
            <a:avLst/>
          </a:prstGeom>
        </p:spPr>
      </p:pic>
      <p:sp>
        <p:nvSpPr>
          <p:cNvPr id="10" name="TextBox 9">
            <a:extLst>
              <a:ext uri="{FF2B5EF4-FFF2-40B4-BE49-F238E27FC236}">
                <a16:creationId xmlns:a16="http://schemas.microsoft.com/office/drawing/2014/main" id="{16102A1A-906E-F5B4-F6BB-D97151F56D8C}"/>
              </a:ext>
            </a:extLst>
          </p:cNvPr>
          <p:cNvSpPr txBox="1"/>
          <p:nvPr/>
        </p:nvSpPr>
        <p:spPr>
          <a:xfrm>
            <a:off x="3152775" y="205979"/>
            <a:ext cx="6096000" cy="369332"/>
          </a:xfrm>
          <a:prstGeom prst="rect">
            <a:avLst/>
          </a:prstGeom>
          <a:noFill/>
        </p:spPr>
        <p:txBody>
          <a:bodyPr wrap="square">
            <a:spAutoFit/>
          </a:bodyPr>
          <a:lstStyle/>
          <a:p>
            <a:pPr algn="ctr">
              <a:tabLst>
                <a:tab pos="347663" algn="l"/>
              </a:tabLst>
            </a:pPr>
            <a:r>
              <a:rPr lang="en-US" sz="1800" b="1" dirty="0">
                <a:solidFill>
                  <a:srgbClr val="30353F"/>
                </a:solidFill>
                <a:latin typeface="+mj-lt"/>
              </a:rPr>
              <a:t>KEY DATA POINTS</a:t>
            </a:r>
          </a:p>
        </p:txBody>
      </p:sp>
      <p:sp>
        <p:nvSpPr>
          <p:cNvPr id="11" name="TextBox 10">
            <a:extLst>
              <a:ext uri="{FF2B5EF4-FFF2-40B4-BE49-F238E27FC236}">
                <a16:creationId xmlns:a16="http://schemas.microsoft.com/office/drawing/2014/main" id="{7EF0CA57-DC6F-A3FA-4502-95A9F3E3905B}"/>
              </a:ext>
            </a:extLst>
          </p:cNvPr>
          <p:cNvSpPr txBox="1"/>
          <p:nvPr/>
        </p:nvSpPr>
        <p:spPr>
          <a:xfrm>
            <a:off x="561975" y="790575"/>
            <a:ext cx="11525250" cy="923330"/>
          </a:xfrm>
          <a:prstGeom prst="rect">
            <a:avLst/>
          </a:prstGeom>
          <a:noFill/>
        </p:spPr>
        <p:txBody>
          <a:bodyPr wrap="square" rtlCol="0">
            <a:spAutoFit/>
          </a:bodyPr>
          <a:lstStyle/>
          <a:p>
            <a:r>
              <a:rPr lang="en-US" dirty="0"/>
              <a:t>Though this is intuitive, it is good to see that the data backs up a common assumption which is the Countries with the most customers correlates to the countries with the highest sales for </a:t>
            </a:r>
            <a:r>
              <a:rPr lang="en-US" dirty="0" err="1"/>
              <a:t>Rockbuster</a:t>
            </a:r>
            <a:r>
              <a:rPr lang="en-US" dirty="0"/>
              <a:t>.  So, we want to target the countries and areas where we have the most customers.</a:t>
            </a:r>
          </a:p>
        </p:txBody>
      </p:sp>
    </p:spTree>
    <p:extLst>
      <p:ext uri="{BB962C8B-B14F-4D97-AF65-F5344CB8AC3E}">
        <p14:creationId xmlns:p14="http://schemas.microsoft.com/office/powerpoint/2010/main" val="167683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58A8366B-1D42-43D0-87E4-B7BC3F2C1B4C}"/>
              </a:ext>
            </a:extLst>
          </p:cNvPr>
          <p:cNvSpPr>
            <a:spLocks noGrp="1"/>
          </p:cNvSpPr>
          <p:nvPr>
            <p:ph type="title"/>
          </p:nvPr>
        </p:nvSpPr>
        <p:spPr/>
        <p:txBody>
          <a:bodyPr/>
          <a:lstStyle/>
          <a:p>
            <a:r>
              <a:rPr lang="en-US" dirty="0"/>
              <a:t>Slide 5</a:t>
            </a:r>
          </a:p>
        </p:txBody>
      </p:sp>
      <p:sp>
        <p:nvSpPr>
          <p:cNvPr id="10" name="TextBox 9">
            <a:extLst>
              <a:ext uri="{FF2B5EF4-FFF2-40B4-BE49-F238E27FC236}">
                <a16:creationId xmlns:a16="http://schemas.microsoft.com/office/drawing/2014/main" id="{16102A1A-906E-F5B4-F6BB-D97151F56D8C}"/>
              </a:ext>
            </a:extLst>
          </p:cNvPr>
          <p:cNvSpPr txBox="1"/>
          <p:nvPr/>
        </p:nvSpPr>
        <p:spPr>
          <a:xfrm>
            <a:off x="3152775" y="205979"/>
            <a:ext cx="6096000" cy="369332"/>
          </a:xfrm>
          <a:prstGeom prst="rect">
            <a:avLst/>
          </a:prstGeom>
          <a:noFill/>
        </p:spPr>
        <p:txBody>
          <a:bodyPr wrap="square">
            <a:spAutoFit/>
          </a:bodyPr>
          <a:lstStyle/>
          <a:p>
            <a:pPr algn="ctr">
              <a:tabLst>
                <a:tab pos="347663" algn="l"/>
              </a:tabLst>
            </a:pPr>
            <a:r>
              <a:rPr lang="en-US" sz="1800" b="1" dirty="0">
                <a:solidFill>
                  <a:srgbClr val="30353F"/>
                </a:solidFill>
                <a:latin typeface="+mj-lt"/>
              </a:rPr>
              <a:t>KEY DATA POINTS</a:t>
            </a:r>
          </a:p>
        </p:txBody>
      </p:sp>
      <p:sp>
        <p:nvSpPr>
          <p:cNvPr id="11" name="TextBox 10">
            <a:extLst>
              <a:ext uri="{FF2B5EF4-FFF2-40B4-BE49-F238E27FC236}">
                <a16:creationId xmlns:a16="http://schemas.microsoft.com/office/drawing/2014/main" id="{7EF0CA57-DC6F-A3FA-4502-95A9F3E3905B}"/>
              </a:ext>
            </a:extLst>
          </p:cNvPr>
          <p:cNvSpPr txBox="1"/>
          <p:nvPr/>
        </p:nvSpPr>
        <p:spPr>
          <a:xfrm>
            <a:off x="561975" y="790575"/>
            <a:ext cx="11525250" cy="1200329"/>
          </a:xfrm>
          <a:prstGeom prst="rect">
            <a:avLst/>
          </a:prstGeom>
          <a:noFill/>
        </p:spPr>
        <p:txBody>
          <a:bodyPr wrap="square" rtlCol="0">
            <a:spAutoFit/>
          </a:bodyPr>
          <a:lstStyle/>
          <a:p>
            <a:r>
              <a:rPr lang="en-US" dirty="0"/>
              <a:t>This graph shows us the top 10 cities based on number of customers.  Normally we would think that finding the top 10 cities would be a great data point to track so we could have promotions in those cities. But this data shows that we don’t need to focus on a city basis since our top city only has 2 customers. This is significant because it shows us what we don’t have to do rather than what we should do in our strategy of reaching more customers.</a:t>
            </a:r>
          </a:p>
        </p:txBody>
      </p:sp>
      <p:pic>
        <p:nvPicPr>
          <p:cNvPr id="4" name="Picture 3">
            <a:extLst>
              <a:ext uri="{FF2B5EF4-FFF2-40B4-BE49-F238E27FC236}">
                <a16:creationId xmlns:a16="http://schemas.microsoft.com/office/drawing/2014/main" id="{A4ED3332-AA5C-0D75-0B5E-098C78A618DA}"/>
              </a:ext>
            </a:extLst>
          </p:cNvPr>
          <p:cNvPicPr>
            <a:picLocks noChangeAspect="1"/>
          </p:cNvPicPr>
          <p:nvPr/>
        </p:nvPicPr>
        <p:blipFill>
          <a:blip r:embed="rId2"/>
          <a:stretch>
            <a:fillRect/>
          </a:stretch>
        </p:blipFill>
        <p:spPr>
          <a:xfrm>
            <a:off x="647699" y="1924049"/>
            <a:ext cx="9934576" cy="4840059"/>
          </a:xfrm>
          <a:prstGeom prst="rect">
            <a:avLst/>
          </a:prstGeom>
        </p:spPr>
      </p:pic>
    </p:spTree>
    <p:extLst>
      <p:ext uri="{BB962C8B-B14F-4D97-AF65-F5344CB8AC3E}">
        <p14:creationId xmlns:p14="http://schemas.microsoft.com/office/powerpoint/2010/main" val="3349605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58A8366B-1D42-43D0-87E4-B7BC3F2C1B4C}"/>
              </a:ext>
            </a:extLst>
          </p:cNvPr>
          <p:cNvSpPr>
            <a:spLocks noGrp="1"/>
          </p:cNvSpPr>
          <p:nvPr>
            <p:ph type="title"/>
          </p:nvPr>
        </p:nvSpPr>
        <p:spPr/>
        <p:txBody>
          <a:bodyPr/>
          <a:lstStyle/>
          <a:p>
            <a:r>
              <a:rPr lang="en-US" dirty="0"/>
              <a:t>Slide 5</a:t>
            </a:r>
          </a:p>
        </p:txBody>
      </p:sp>
      <p:sp>
        <p:nvSpPr>
          <p:cNvPr id="10" name="TextBox 9">
            <a:extLst>
              <a:ext uri="{FF2B5EF4-FFF2-40B4-BE49-F238E27FC236}">
                <a16:creationId xmlns:a16="http://schemas.microsoft.com/office/drawing/2014/main" id="{16102A1A-906E-F5B4-F6BB-D97151F56D8C}"/>
              </a:ext>
            </a:extLst>
          </p:cNvPr>
          <p:cNvSpPr txBox="1"/>
          <p:nvPr/>
        </p:nvSpPr>
        <p:spPr>
          <a:xfrm>
            <a:off x="3152775" y="205979"/>
            <a:ext cx="6096000" cy="369332"/>
          </a:xfrm>
          <a:prstGeom prst="rect">
            <a:avLst/>
          </a:prstGeom>
          <a:noFill/>
        </p:spPr>
        <p:txBody>
          <a:bodyPr wrap="square">
            <a:spAutoFit/>
          </a:bodyPr>
          <a:lstStyle/>
          <a:p>
            <a:pPr algn="ctr">
              <a:tabLst>
                <a:tab pos="347663" algn="l"/>
              </a:tabLst>
            </a:pPr>
            <a:r>
              <a:rPr lang="en-US" sz="1800" b="1" dirty="0">
                <a:solidFill>
                  <a:srgbClr val="30353F"/>
                </a:solidFill>
                <a:latin typeface="+mj-lt"/>
              </a:rPr>
              <a:t>KEY </a:t>
            </a:r>
            <a:r>
              <a:rPr lang="en-US" b="1" dirty="0">
                <a:solidFill>
                  <a:srgbClr val="30353F"/>
                </a:solidFill>
                <a:latin typeface="+mj-lt"/>
              </a:rPr>
              <a:t>RECOMMENDATIONS</a:t>
            </a:r>
            <a:endParaRPr lang="en-US" sz="1800" b="1" dirty="0">
              <a:solidFill>
                <a:srgbClr val="30353F"/>
              </a:solidFill>
              <a:latin typeface="+mj-lt"/>
            </a:endParaRPr>
          </a:p>
        </p:txBody>
      </p:sp>
      <p:sp>
        <p:nvSpPr>
          <p:cNvPr id="11" name="TextBox 10">
            <a:extLst>
              <a:ext uri="{FF2B5EF4-FFF2-40B4-BE49-F238E27FC236}">
                <a16:creationId xmlns:a16="http://schemas.microsoft.com/office/drawing/2014/main" id="{7EF0CA57-DC6F-A3FA-4502-95A9F3E3905B}"/>
              </a:ext>
            </a:extLst>
          </p:cNvPr>
          <p:cNvSpPr txBox="1"/>
          <p:nvPr/>
        </p:nvSpPr>
        <p:spPr>
          <a:xfrm>
            <a:off x="561975" y="790575"/>
            <a:ext cx="11525250" cy="1477328"/>
          </a:xfrm>
          <a:prstGeom prst="rect">
            <a:avLst/>
          </a:prstGeom>
          <a:noFill/>
        </p:spPr>
        <p:txBody>
          <a:bodyPr wrap="square" rtlCol="0">
            <a:spAutoFit/>
          </a:bodyPr>
          <a:lstStyle/>
          <a:p>
            <a:r>
              <a:rPr lang="en-US" dirty="0"/>
              <a:t>This graph shows us our top 5 customers around the world based on total money spent at </a:t>
            </a:r>
            <a:r>
              <a:rPr lang="en-US" dirty="0" err="1"/>
              <a:t>Rockbuster</a:t>
            </a:r>
            <a:r>
              <a:rPr lang="en-US" dirty="0"/>
              <a:t>.  We should highlight our top customers and make this an incentive to be in our top 5 customers list which we can promote and give special deals that make others want to be part of the top 5 for the month.  Also this shows us what the top 5 are spending which is $123 up to $221.  Given this info, we see it is reasonable to try to get people in the $100 club where customers who have spent $100 get specials.  </a:t>
            </a:r>
          </a:p>
        </p:txBody>
      </p:sp>
      <p:pic>
        <p:nvPicPr>
          <p:cNvPr id="5" name="Picture 4">
            <a:extLst>
              <a:ext uri="{FF2B5EF4-FFF2-40B4-BE49-F238E27FC236}">
                <a16:creationId xmlns:a16="http://schemas.microsoft.com/office/drawing/2014/main" id="{FEE0DCA7-73D7-49F8-1C01-7D1CB6E31B04}"/>
              </a:ext>
            </a:extLst>
          </p:cNvPr>
          <p:cNvPicPr>
            <a:picLocks noChangeAspect="1"/>
          </p:cNvPicPr>
          <p:nvPr/>
        </p:nvPicPr>
        <p:blipFill>
          <a:blip r:embed="rId2"/>
          <a:stretch>
            <a:fillRect/>
          </a:stretch>
        </p:blipFill>
        <p:spPr>
          <a:xfrm>
            <a:off x="438150" y="2533650"/>
            <a:ext cx="11525250" cy="4324350"/>
          </a:xfrm>
          <a:prstGeom prst="rect">
            <a:avLst/>
          </a:prstGeom>
        </p:spPr>
      </p:pic>
    </p:spTree>
    <p:extLst>
      <p:ext uri="{BB962C8B-B14F-4D97-AF65-F5344CB8AC3E}">
        <p14:creationId xmlns:p14="http://schemas.microsoft.com/office/powerpoint/2010/main" val="2105009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58A8366B-1D42-43D0-87E4-B7BC3F2C1B4C}"/>
              </a:ext>
            </a:extLst>
          </p:cNvPr>
          <p:cNvSpPr>
            <a:spLocks noGrp="1"/>
          </p:cNvSpPr>
          <p:nvPr>
            <p:ph type="title"/>
          </p:nvPr>
        </p:nvSpPr>
        <p:spPr/>
        <p:txBody>
          <a:bodyPr/>
          <a:lstStyle/>
          <a:p>
            <a:r>
              <a:rPr lang="en-US" dirty="0"/>
              <a:t>Slide 5</a:t>
            </a:r>
          </a:p>
        </p:txBody>
      </p:sp>
      <p:sp>
        <p:nvSpPr>
          <p:cNvPr id="10" name="TextBox 9">
            <a:extLst>
              <a:ext uri="{FF2B5EF4-FFF2-40B4-BE49-F238E27FC236}">
                <a16:creationId xmlns:a16="http://schemas.microsoft.com/office/drawing/2014/main" id="{16102A1A-906E-F5B4-F6BB-D97151F56D8C}"/>
              </a:ext>
            </a:extLst>
          </p:cNvPr>
          <p:cNvSpPr txBox="1"/>
          <p:nvPr/>
        </p:nvSpPr>
        <p:spPr>
          <a:xfrm>
            <a:off x="3152775" y="205979"/>
            <a:ext cx="6096000" cy="369332"/>
          </a:xfrm>
          <a:prstGeom prst="rect">
            <a:avLst/>
          </a:prstGeom>
          <a:noFill/>
        </p:spPr>
        <p:txBody>
          <a:bodyPr wrap="square">
            <a:spAutoFit/>
          </a:bodyPr>
          <a:lstStyle/>
          <a:p>
            <a:pPr algn="ctr">
              <a:tabLst>
                <a:tab pos="347663" algn="l"/>
              </a:tabLst>
            </a:pPr>
            <a:r>
              <a:rPr lang="en-US" sz="1800" b="1" dirty="0">
                <a:solidFill>
                  <a:srgbClr val="30353F"/>
                </a:solidFill>
                <a:latin typeface="+mj-lt"/>
              </a:rPr>
              <a:t>KEY RECOMMENDATIONS</a:t>
            </a:r>
          </a:p>
        </p:txBody>
      </p:sp>
      <p:sp>
        <p:nvSpPr>
          <p:cNvPr id="11" name="TextBox 10">
            <a:extLst>
              <a:ext uri="{FF2B5EF4-FFF2-40B4-BE49-F238E27FC236}">
                <a16:creationId xmlns:a16="http://schemas.microsoft.com/office/drawing/2014/main" id="{7EF0CA57-DC6F-A3FA-4502-95A9F3E3905B}"/>
              </a:ext>
            </a:extLst>
          </p:cNvPr>
          <p:cNvSpPr txBox="1"/>
          <p:nvPr/>
        </p:nvSpPr>
        <p:spPr>
          <a:xfrm>
            <a:off x="561975" y="790575"/>
            <a:ext cx="1152525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Targeting and keeping track of our customer base by Country is an effective strategy since this correlates to higher revenue.  This means we would want to focus specials and marketing to our top Countries by customer as an easy way to gauge revenue simultaneously.</a:t>
            </a:r>
          </a:p>
          <a:p>
            <a:pPr marL="285750" indent="-285750">
              <a:buFont typeface="Arial" panose="020B0604020202020204" pitchFamily="34" charset="0"/>
              <a:buChar char="•"/>
            </a:pPr>
            <a:r>
              <a:rPr lang="en-US" dirty="0"/>
              <a:t>We don’t need to target on a City basis as this was shown to not be an effective strategy.</a:t>
            </a:r>
          </a:p>
          <a:p>
            <a:pPr marL="285750" indent="-285750">
              <a:buFont typeface="Arial" panose="020B0604020202020204" pitchFamily="34" charset="0"/>
              <a:buChar char="•"/>
            </a:pPr>
            <a:r>
              <a:rPr lang="en-US" dirty="0"/>
              <a:t>We should highlight our top customers and make this an incentive to be in our top 5 customers list which we can promote and give special deals that make others want to be part of the top 5 for the month.  </a:t>
            </a:r>
          </a:p>
          <a:p>
            <a:pPr marL="285750" indent="-285750">
              <a:buFont typeface="Arial" panose="020B0604020202020204" pitchFamily="34" charset="0"/>
              <a:buChar char="•"/>
            </a:pPr>
            <a:r>
              <a:rPr lang="en-US" dirty="0"/>
              <a:t>We should create a $100 club where customers who have spent $100 get specials.  </a:t>
            </a:r>
          </a:p>
        </p:txBody>
      </p:sp>
    </p:spTree>
    <p:extLst>
      <p:ext uri="{BB962C8B-B14F-4D97-AF65-F5344CB8AC3E}">
        <p14:creationId xmlns:p14="http://schemas.microsoft.com/office/powerpoint/2010/main" val="3967636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2991</TotalTime>
  <Words>551</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Segoe UI Light</vt:lpstr>
      <vt:lpstr>Office Theme</vt:lpstr>
      <vt:lpstr>Slide 1</vt:lpstr>
      <vt:lpstr>Slide 2</vt:lpstr>
      <vt:lpstr>Slide 3</vt:lpstr>
      <vt:lpstr>Slide 7</vt:lpstr>
      <vt:lpstr>Slide 5</vt:lpstr>
      <vt:lpstr>Slide 5</vt:lpstr>
      <vt:lpstr>Slide 5</vt:lpstr>
      <vt:lpstr>Slide 5</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Nathan Pena</dc:creator>
  <cp:lastModifiedBy>Nathan Pena</cp:lastModifiedBy>
  <cp:revision>1</cp:revision>
  <dcterms:created xsi:type="dcterms:W3CDTF">2024-06-12T19:51:00Z</dcterms:created>
  <dcterms:modified xsi:type="dcterms:W3CDTF">2024-06-14T21:42:28Z</dcterms:modified>
</cp:coreProperties>
</file>