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  <p:sldMasterId id="214748371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Light" panose="020B0306030504020204" pitchFamily="34" charset="0"/>
      <p:regular r:id="rId18"/>
      <p:bold r:id="rId19"/>
      <p:italic r:id="rId20"/>
      <p:boldItalic r:id="rId21"/>
    </p:embeddedFont>
    <p:embeddedFont>
      <p:font typeface="Open Sans Medium" panose="020B0604020202020204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  <p:embeddedFont>
      <p:font typeface="Roboto Mono Light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208c42b147_0_9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208c42b147_0_9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208c42b1d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208c42b1d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08c42b1d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08c42b1d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208c42b147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208c42b147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208c42b147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208c42b147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[c]</a:t>
            </a:r>
            <a:r>
              <a:rPr lang="en"/>
              <a:t> I suggest starting with the Macaulay Library which is associated with the Cornell Lab of Ornithology.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[c]</a:t>
            </a:r>
            <a:r>
              <a:rPr lang="en"/>
              <a:t> Another option is to allow our users to upload images for birds that the model fails to identify.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[c]</a:t>
            </a:r>
            <a:r>
              <a:rPr lang="en"/>
              <a:t> Finally, we can consider paying to license from international audubon societies to supplement our data across international regions.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08c42b147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208c42b147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08c42b1d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208c42b1d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08c42b147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208c42b147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08c42b147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208c42b147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500" cy="8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4">
            <a:alphaModFix/>
          </a:blip>
          <a:srcRect b="10"/>
          <a:stretch/>
        </p:blipFill>
        <p:spPr>
          <a:xfrm>
            <a:off x="575200" y="9527255"/>
            <a:ext cx="1519402" cy="2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a Full Bullet">
  <p:cSld name="TITLE_AND_BODY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g Full Graphic">
  <p:cSld name="TITLE_ONLY_1_1_1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b Third Card">
  <p:cSld name="TITLE_AND_BODY_1_1_1_3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11623800" y="684300"/>
            <a:ext cx="5978400" cy="7773900"/>
          </a:xfrm>
          <a:prstGeom prst="round1Rect">
            <a:avLst>
              <a:gd name="adj" fmla="val 28421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12058350" y="1523388"/>
            <a:ext cx="3915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600" b="1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12058350" y="2629500"/>
            <a:ext cx="5109300" cy="53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c Half Card">
  <p:cSld name="TITLE_AND_BODY_1_1_1_2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9829800" y="684300"/>
            <a:ext cx="7772400" cy="77739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58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2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95787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d Half Card Bullet Headshot - R">
  <p:cSld name="TITLE_AND_BODY_1_1_1_2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/>
          <p:nvPr/>
        </p:nvSpPr>
        <p:spPr>
          <a:xfrm>
            <a:off x="9829800" y="685050"/>
            <a:ext cx="7772400" cy="89169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1"/>
          <p:cNvSpPr txBox="1"/>
          <p:nvPr/>
        </p:nvSpPr>
        <p:spPr>
          <a:xfrm>
            <a:off x="1208475" y="3912150"/>
            <a:ext cx="6558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70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2"/>
          </p:nvPr>
        </p:nvSpPr>
        <p:spPr>
          <a:xfrm>
            <a:off x="10264500" y="1187436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1383">
          <p15:clr>
            <a:schemeClr val="accent2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6466">
          <p15:clr>
            <a:schemeClr val="accent1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d Half Card Bullet Headshot - L">
  <p:cSld name="TITLE_AND_BODY_1_1_1_2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 flipH="1"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2"/>
          <p:cNvSpPr/>
          <p:nvPr/>
        </p:nvSpPr>
        <p:spPr>
          <a:xfrm>
            <a:off x="685800" y="685050"/>
            <a:ext cx="7772400" cy="89169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1120500" y="2194790"/>
            <a:ext cx="6903000" cy="70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ubTitle" idx="2"/>
          </p:nvPr>
        </p:nvSpPr>
        <p:spPr>
          <a:xfrm>
            <a:off x="1120500" y="1187425"/>
            <a:ext cx="64647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10436700" y="3912150"/>
            <a:ext cx="6558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1383">
          <p15:clr>
            <a:schemeClr val="accent2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6"/>
          </p15:clr>
        </p15:guide>
        <p15:guide id="7" pos="6466">
          <p15:clr>
            <a:schemeClr val="accent6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pos="5054">
          <p15:clr>
            <a:schemeClr val="accent1"/>
          </p15:clr>
        </p15:guide>
        <p15:guide id="11" pos="706">
          <p15:clr>
            <a:schemeClr val="accent1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e Dual Card">
  <p:cSld name="CUSTOM_1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3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/>
          <p:nvPr/>
        </p:nvSpPr>
        <p:spPr>
          <a:xfrm>
            <a:off x="9487100" y="684300"/>
            <a:ext cx="8115000" cy="77739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/>
          <p:nvPr/>
        </p:nvSpPr>
        <p:spPr>
          <a:xfrm rot="-5400000" flipH="1">
            <a:off x="846300" y="495750"/>
            <a:ext cx="7786200" cy="81375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9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2"/>
          </p:nvPr>
        </p:nvSpPr>
        <p:spPr>
          <a:xfrm>
            <a:off x="1120500" y="1007100"/>
            <a:ext cx="7245900" cy="66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3"/>
          </p:nvPr>
        </p:nvSpPr>
        <p:spPr>
          <a:xfrm>
            <a:off x="9921800" y="1935300"/>
            <a:ext cx="72459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4"/>
          </p:nvPr>
        </p:nvSpPr>
        <p:spPr>
          <a:xfrm>
            <a:off x="9921800" y="1007100"/>
            <a:ext cx="7245900" cy="66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f Triple Card ">
  <p:cSld name="CUSTOM_1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6547175" y="1935900"/>
            <a:ext cx="5193300" cy="65223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685800" y="1935900"/>
            <a:ext cx="5193300" cy="65223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4"/>
          <p:cNvSpPr/>
          <p:nvPr/>
        </p:nvSpPr>
        <p:spPr>
          <a:xfrm>
            <a:off x="12408550" y="1935900"/>
            <a:ext cx="5193300" cy="65223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3900" cy="448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3900" cy="448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3900" cy="448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Code">
  <p:cSld name="TITLE_AND_BODY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5"/>
          <p:cNvSpPr txBox="1"/>
          <p:nvPr/>
        </p:nvSpPr>
        <p:spPr>
          <a:xfrm>
            <a:off x="685800" y="434400"/>
            <a:ext cx="169164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16916400" cy="6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Dual Code">
  <p:cSld name="TITLE_AND_BODY_1_1_1_1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685800" y="434400"/>
            <a:ext cx="169164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8240700" cy="6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2"/>
          </p:nvPr>
        </p:nvSpPr>
        <p:spPr>
          <a:xfrm>
            <a:off x="9361350" y="1554750"/>
            <a:ext cx="8240700" cy="690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Over the Shoulder Box">
  <p:cSld name="CUSTOM_1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7462000" y="3173250"/>
            <a:ext cx="96627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Designer Review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Editor to use Essential Graphics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788800" y="1913500"/>
            <a:ext cx="6354000" cy="3716400"/>
          </a:xfrm>
          <a:prstGeom prst="roundRect">
            <a:avLst>
              <a:gd name="adj" fmla="val 8065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1300000" y="2337136"/>
            <a:ext cx="5331600" cy="29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Full Card">
  <p:cSld name="CUSTOM_14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/>
          <p:nvPr/>
        </p:nvSpPr>
        <p:spPr>
          <a:xfrm flipH="1">
            <a:off x="1285350" y="1009650"/>
            <a:ext cx="15717300" cy="8267700"/>
          </a:xfrm>
          <a:prstGeom prst="round2DiagRect">
            <a:avLst>
              <a:gd name="adj1" fmla="val 20143"/>
              <a:gd name="adj2" fmla="val 0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67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f Post-Production Assets">
  <p:cSld name="CUSTOM_1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/>
          <p:nvPr/>
        </p:nvSpPr>
        <p:spPr>
          <a:xfrm>
            <a:off x="-250" y="9144000"/>
            <a:ext cx="18288000" cy="1143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Open Sans"/>
                <a:ea typeface="Open Sans"/>
                <a:cs typeface="Open Sans"/>
                <a:sym typeface="Open Sans"/>
              </a:rPr>
              <a:t>These Assets Have to get Added in Post-Production</a:t>
            </a:r>
            <a:endParaRPr sz="36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c Demo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DEMO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a Headshot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TALKING HEADSHOT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d End Video">
  <p:cSld name="CUSTOM_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 VIDEO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b B-Roll">
  <p:cSld name="CUSTOM_6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B-ROLL</a:t>
            </a:r>
            <a:endParaRPr sz="9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e Animation">
  <p:cSld name="CUSTOM_6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Animation </a:t>
            </a:r>
            <a:endParaRPr sz="9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Designer &amp; Editor</a:t>
            </a:r>
            <a:endParaRPr sz="7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g Break in Deck">
  <p:cSld name="CUSTOM_8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5"/>
          <p:cNvSpPr/>
          <p:nvPr/>
        </p:nvSpPr>
        <p:spPr>
          <a:xfrm>
            <a:off x="0" y="125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  <a:endParaRPr sz="7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For Use Graphics</a:t>
            </a:r>
            <a:endParaRPr sz="48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Designers are on-hand to help with consultation &amp; enhancements 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your slide deck.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Make sure to </a:t>
            </a:r>
            <a:r>
              <a:rPr lang="en" sz="36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TAG YOUR DESIGNER</a:t>
            </a: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with any design requests.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c Styleguide">
  <p:cSld name="TITLE_ONLY_1_1_1_1_1_1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761875" y="4308000"/>
            <a:ext cx="13526400" cy="2815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6"/>
          <p:cNvSpPr/>
          <p:nvPr/>
        </p:nvSpPr>
        <p:spPr>
          <a:xfrm>
            <a:off x="0" y="1139350"/>
            <a:ext cx="4761900" cy="91476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6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6"/>
          <p:cNvSpPr txBox="1"/>
          <p:nvPr/>
        </p:nvSpPr>
        <p:spPr>
          <a:xfrm>
            <a:off x="6600450" y="2842821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Black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0B0B0B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6"/>
          <p:cNvSpPr txBox="1"/>
          <p:nvPr/>
        </p:nvSpPr>
        <p:spPr>
          <a:xfrm>
            <a:off x="9443800" y="2842821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Navy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171A53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36"/>
          <p:cNvSpPr txBox="1"/>
          <p:nvPr/>
        </p:nvSpPr>
        <p:spPr>
          <a:xfrm>
            <a:off x="12287150" y="2842821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Brand Blue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2015FF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36"/>
          <p:cNvSpPr txBox="1"/>
          <p:nvPr/>
        </p:nvSpPr>
        <p:spPr>
          <a:xfrm>
            <a:off x="15130500" y="2842821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FFFFFFFF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255 255 255 100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660045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Light Blue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6597FF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944380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Lime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1228715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Purple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1513050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Seafoam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6"/>
          <p:cNvSpPr/>
          <p:nvPr/>
        </p:nvSpPr>
        <p:spPr>
          <a:xfrm rot="10800000" flipH="1">
            <a:off x="696240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0B0B0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6"/>
          <p:cNvSpPr/>
          <p:nvPr/>
        </p:nvSpPr>
        <p:spPr>
          <a:xfrm rot="10800000" flipH="1">
            <a:off x="980575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171A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6"/>
          <p:cNvSpPr/>
          <p:nvPr/>
        </p:nvSpPr>
        <p:spPr>
          <a:xfrm rot="10800000" flipH="1">
            <a:off x="1264910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2015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6"/>
          <p:cNvSpPr/>
          <p:nvPr/>
        </p:nvSpPr>
        <p:spPr>
          <a:xfrm rot="10800000" flipH="1">
            <a:off x="1549245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6"/>
          <p:cNvSpPr/>
          <p:nvPr/>
        </p:nvSpPr>
        <p:spPr>
          <a:xfrm rot="10800000" flipH="1">
            <a:off x="696240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6"/>
          <p:cNvSpPr/>
          <p:nvPr/>
        </p:nvSpPr>
        <p:spPr>
          <a:xfrm rot="10800000" flipH="1">
            <a:off x="980575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6"/>
          <p:cNvSpPr/>
          <p:nvPr/>
        </p:nvSpPr>
        <p:spPr>
          <a:xfrm rot="10800000" flipH="1">
            <a:off x="1264910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B18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6"/>
          <p:cNvSpPr/>
          <p:nvPr/>
        </p:nvSpPr>
        <p:spPr>
          <a:xfrm rot="10800000" flipH="1">
            <a:off x="1549245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00C5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6"/>
          <p:cNvSpPr txBox="1"/>
          <p:nvPr/>
        </p:nvSpPr>
        <p:spPr>
          <a:xfrm>
            <a:off x="304800" y="126224"/>
            <a:ext cx="480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Typography</a:t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9" name="Google Shape;189;p36"/>
          <p:cNvSpPr txBox="1"/>
          <p:nvPr/>
        </p:nvSpPr>
        <p:spPr>
          <a:xfrm>
            <a:off x="5318700" y="126224"/>
            <a:ext cx="4806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Color Pallette</a:t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90" name="Google Shape;190;p36"/>
          <p:cNvGrpSpPr/>
          <p:nvPr/>
        </p:nvGrpSpPr>
        <p:grpSpPr>
          <a:xfrm>
            <a:off x="685800" y="1773000"/>
            <a:ext cx="4806600" cy="1569900"/>
            <a:chOff x="685800" y="1290000"/>
            <a:chExt cx="4806600" cy="1569900"/>
          </a:xfrm>
        </p:grpSpPr>
        <p:sp>
          <p:nvSpPr>
            <p:cNvPr id="191" name="Google Shape;191;p36"/>
            <p:cNvSpPr txBox="1"/>
            <p:nvPr/>
          </p:nvSpPr>
          <p:spPr>
            <a:xfrm>
              <a:off x="685800" y="12900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Open Sans"/>
                  <a:ea typeface="Open Sans"/>
                  <a:cs typeface="Open Sans"/>
                  <a:sym typeface="Open Sans"/>
                </a:rPr>
                <a:t>Titles</a:t>
              </a:r>
              <a:endParaRPr sz="24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2" name="Google Shape;192;p36"/>
            <p:cNvSpPr txBox="1"/>
            <p:nvPr/>
          </p:nvSpPr>
          <p:spPr>
            <a:xfrm>
              <a:off x="685800" y="19365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Light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52pt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3" name="Google Shape;193;p36"/>
          <p:cNvGrpSpPr/>
          <p:nvPr/>
        </p:nvGrpSpPr>
        <p:grpSpPr>
          <a:xfrm>
            <a:off x="685800" y="3601449"/>
            <a:ext cx="4806600" cy="1569900"/>
            <a:chOff x="685800" y="3568900"/>
            <a:chExt cx="4806600" cy="1569900"/>
          </a:xfrm>
        </p:grpSpPr>
        <p:sp>
          <p:nvSpPr>
            <p:cNvPr id="194" name="Google Shape;194;p36"/>
            <p:cNvSpPr txBox="1"/>
            <p:nvPr/>
          </p:nvSpPr>
          <p:spPr>
            <a:xfrm>
              <a:off x="685800" y="3568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Open Sans"/>
                  <a:ea typeface="Open Sans"/>
                  <a:cs typeface="Open Sans"/>
                  <a:sym typeface="Open Sans"/>
                </a:rPr>
                <a:t>Subheadings</a:t>
              </a:r>
              <a:endParaRPr sz="24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36"/>
            <p:cNvSpPr txBox="1"/>
            <p:nvPr/>
          </p:nvSpPr>
          <p:spPr>
            <a:xfrm>
              <a:off x="685800" y="42154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36pt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6" name="Google Shape;196;p36"/>
          <p:cNvGrpSpPr/>
          <p:nvPr/>
        </p:nvGrpSpPr>
        <p:grpSpPr>
          <a:xfrm>
            <a:off x="685800" y="7258348"/>
            <a:ext cx="4806600" cy="1569900"/>
            <a:chOff x="685800" y="8014900"/>
            <a:chExt cx="4806600" cy="1569900"/>
          </a:xfrm>
        </p:grpSpPr>
        <p:sp>
          <p:nvSpPr>
            <p:cNvPr id="197" name="Google Shape;197;p36"/>
            <p:cNvSpPr txBox="1"/>
            <p:nvPr/>
          </p:nvSpPr>
          <p:spPr>
            <a:xfrm>
              <a:off x="685800" y="8014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 Mono"/>
                  <a:ea typeface="Roboto Mono"/>
                  <a:cs typeface="Roboto Mono"/>
                  <a:sym typeface="Roboto Mono"/>
                </a:rPr>
                <a:t>Code</a:t>
              </a:r>
              <a:endParaRPr sz="2400"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8" name="Google Shape;198;p36"/>
            <p:cNvSpPr txBox="1"/>
            <p:nvPr/>
          </p:nvSpPr>
          <p:spPr>
            <a:xfrm>
              <a:off x="685800" y="86614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ono"/>
                  <a:ea typeface="Roboto Mono"/>
                  <a:cs typeface="Roboto Mono"/>
                  <a:sym typeface="Roboto Mono"/>
                </a:rPr>
                <a:t>Roboto Mono Normal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u="sng">
                  <a:latin typeface="Roboto Mono"/>
                  <a:ea typeface="Roboto Mono"/>
                  <a:cs typeface="Roboto Mono"/>
                  <a:sym typeface="Roboto Mono"/>
                </a:rPr>
                <a:t>30pt Minimum</a:t>
              </a:r>
              <a:endParaRPr sz="24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99" name="Google Shape;199;p36"/>
          <p:cNvGrpSpPr/>
          <p:nvPr/>
        </p:nvGrpSpPr>
        <p:grpSpPr>
          <a:xfrm>
            <a:off x="685800" y="5429898"/>
            <a:ext cx="4806600" cy="1569900"/>
            <a:chOff x="685800" y="6086800"/>
            <a:chExt cx="4806600" cy="1569900"/>
          </a:xfrm>
        </p:grpSpPr>
        <p:sp>
          <p:nvSpPr>
            <p:cNvPr id="200" name="Google Shape;200;p36"/>
            <p:cNvSpPr txBox="1"/>
            <p:nvPr/>
          </p:nvSpPr>
          <p:spPr>
            <a:xfrm>
              <a:off x="685800" y="60868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Open Sans"/>
                  <a:ea typeface="Open Sans"/>
                  <a:cs typeface="Open Sans"/>
                  <a:sym typeface="Open Sans"/>
                </a:rPr>
                <a:t>Body</a:t>
              </a:r>
              <a:endParaRPr sz="24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1" name="Google Shape;201;p36"/>
            <p:cNvSpPr txBox="1"/>
            <p:nvPr/>
          </p:nvSpPr>
          <p:spPr>
            <a:xfrm>
              <a:off x="685800" y="67333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u="sng">
                  <a:latin typeface="Open Sans"/>
                  <a:ea typeface="Open Sans"/>
                  <a:cs typeface="Open Sans"/>
                  <a:sym typeface="Open Sans"/>
                </a:rPr>
                <a:t>30pt Minimum </a:t>
              </a:r>
              <a:endParaRPr sz="2400" b="1"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02" name="Google Shape;202;p36"/>
          <p:cNvSpPr txBox="1"/>
          <p:nvPr/>
        </p:nvSpPr>
        <p:spPr>
          <a:xfrm>
            <a:off x="660045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Light Blue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6597FF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100 151 255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36"/>
          <p:cNvSpPr/>
          <p:nvPr/>
        </p:nvSpPr>
        <p:spPr>
          <a:xfrm rot="10800000" flipH="1">
            <a:off x="696240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6597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 txBox="1"/>
          <p:nvPr/>
        </p:nvSpPr>
        <p:spPr>
          <a:xfrm>
            <a:off x="1228715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Purple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6"/>
          <p:cNvSpPr/>
          <p:nvPr/>
        </p:nvSpPr>
        <p:spPr>
          <a:xfrm rot="10800000" flipH="1">
            <a:off x="1264910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B181FF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 txBox="1"/>
          <p:nvPr/>
        </p:nvSpPr>
        <p:spPr>
          <a:xfrm>
            <a:off x="4937100" y="2353356"/>
            <a:ext cx="138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Text &amp; Primary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4839670" y="8088300"/>
            <a:ext cx="1683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Data &amp; Charts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80% Transparent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4937100" y="5206738"/>
            <a:ext cx="13845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Accent, Data &amp; Icons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6"/>
          <p:cNvSpPr/>
          <p:nvPr/>
        </p:nvSpPr>
        <p:spPr>
          <a:xfrm rot="10800000" flipH="1">
            <a:off x="1549245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00C5A1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6"/>
          <p:cNvSpPr txBox="1"/>
          <p:nvPr/>
        </p:nvSpPr>
        <p:spPr>
          <a:xfrm>
            <a:off x="1513050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Seafoam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944380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Lime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6"/>
          <p:cNvSpPr/>
          <p:nvPr/>
        </p:nvSpPr>
        <p:spPr>
          <a:xfrm rot="10800000" flipH="1">
            <a:off x="980575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BDEA09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6"/>
          <p:cNvCxnSpPr/>
          <p:nvPr/>
        </p:nvCxnSpPr>
        <p:spPr>
          <a:xfrm>
            <a:off x="4761886" y="1153943"/>
            <a:ext cx="0" cy="912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36"/>
          <p:cNvCxnSpPr/>
          <p:nvPr/>
        </p:nvCxnSpPr>
        <p:spPr>
          <a:xfrm>
            <a:off x="788775" y="3476475"/>
            <a:ext cx="333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36"/>
          <p:cNvCxnSpPr/>
          <p:nvPr/>
        </p:nvCxnSpPr>
        <p:spPr>
          <a:xfrm>
            <a:off x="788775" y="5287750"/>
            <a:ext cx="333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6"/>
          <p:cNvCxnSpPr/>
          <p:nvPr/>
        </p:nvCxnSpPr>
        <p:spPr>
          <a:xfrm>
            <a:off x="788775" y="7167021"/>
            <a:ext cx="33303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6"/>
          <p:cNvCxnSpPr/>
          <p:nvPr/>
        </p:nvCxnSpPr>
        <p:spPr>
          <a:xfrm>
            <a:off x="4761886" y="-7"/>
            <a:ext cx="0" cy="1124700"/>
          </a:xfrm>
          <a:prstGeom prst="straightConnector1">
            <a:avLst/>
          </a:prstGeom>
          <a:noFill/>
          <a:ln w="381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a Resources ">
  <p:cSld name="CUSTOM_9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7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685800" y="107100"/>
            <a:ext cx="841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Resources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7"/>
          <p:cNvSpPr/>
          <p:nvPr/>
        </p:nvSpPr>
        <p:spPr>
          <a:xfrm flipH="1">
            <a:off x="11623800" y="1601500"/>
            <a:ext cx="5978400" cy="7895400"/>
          </a:xfrm>
          <a:prstGeom prst="round1Rect">
            <a:avLst>
              <a:gd name="adj" fmla="val 28421"/>
            </a:avLst>
          </a:prstGeom>
          <a:solidFill>
            <a:srgbClr val="171A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/>
          <p:cNvSpPr txBox="1"/>
          <p:nvPr/>
        </p:nvSpPr>
        <p:spPr>
          <a:xfrm>
            <a:off x="12389700" y="5122863"/>
            <a:ext cx="4446600" cy="3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Need a more </a:t>
            </a:r>
            <a:b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 graphic?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your Curriculum Manager immediately for designer assistance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765" y="2846524"/>
            <a:ext cx="143846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b Essential Graphics ">
  <p:cSld name="CUSTOM_9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/>
          <p:nvPr/>
        </p:nvSpPr>
        <p:spPr>
          <a:xfrm>
            <a:off x="393975" y="1399150"/>
            <a:ext cx="10622700" cy="87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7" name="Google Shape;227;p38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8"/>
          <p:cNvSpPr txBox="1"/>
          <p:nvPr/>
        </p:nvSpPr>
        <p:spPr>
          <a:xfrm>
            <a:off x="685800" y="107100"/>
            <a:ext cx="841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Essential Graphics Available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8"/>
          <p:cNvSpPr/>
          <p:nvPr/>
        </p:nvSpPr>
        <p:spPr>
          <a:xfrm flipH="1">
            <a:off x="11623800" y="1601500"/>
            <a:ext cx="5978400" cy="7895400"/>
          </a:xfrm>
          <a:prstGeom prst="round1Rect">
            <a:avLst>
              <a:gd name="adj" fmla="val 28421"/>
            </a:avLst>
          </a:prstGeom>
          <a:solidFill>
            <a:srgbClr val="171A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12591450" y="5122875"/>
            <a:ext cx="40431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Essential Graphics are made available through Adobe Creative Cloud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a Producer for assistance.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8"/>
          <p:cNvSpPr txBox="1"/>
          <p:nvPr/>
        </p:nvSpPr>
        <p:spPr>
          <a:xfrm>
            <a:off x="685825" y="1601500"/>
            <a:ext cx="95457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TCD’s &amp; Producers: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3" name="Google Shape;23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238" y="2527025"/>
            <a:ext cx="1811300" cy="18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8"/>
          <p:cNvSpPr txBox="1"/>
          <p:nvPr/>
        </p:nvSpPr>
        <p:spPr>
          <a:xfrm>
            <a:off x="685825" y="2535500"/>
            <a:ext cx="9545700" cy="74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Title Card - (2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Lower Thirds - (3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Full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Full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Half Card Left or Right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Half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Over the Shoulder Box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Quote Full Screen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Outro - (2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d Program Icons">
  <p:cSld name="CUSTOM_10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9"/>
          <p:cNvSpPr txBox="1"/>
          <p:nvPr/>
        </p:nvSpPr>
        <p:spPr>
          <a:xfrm>
            <a:off x="685800" y="107100"/>
            <a:ext cx="8413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 Specific Icons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a Lesson Title ">
  <p:cSld name="TITLE_1">
    <p:bg>
      <p:bgPr>
        <a:solidFill>
          <a:schemeClr val="dk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2">
            <a:alphaModFix/>
          </a:blip>
          <a:srcRect t="3419" b="-340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>
            <a:spLocks noGrp="1"/>
          </p:cNvSpPr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41"/>
          <p:cNvSpPr txBox="1">
            <a:spLocks noGrp="1"/>
          </p:cNvSpPr>
          <p:nvPr>
            <p:ph type="subTitle" idx="1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2"/>
          <p:cNvPicPr preferRelativeResize="0"/>
          <p:nvPr/>
        </p:nvPicPr>
        <p:blipFill rotWithShape="1">
          <a:blip r:embed="rId4">
            <a:alphaModFix/>
          </a:blip>
          <a:srcRect b="10"/>
          <a:stretch/>
        </p:blipFill>
        <p:spPr>
          <a:xfrm>
            <a:off x="575200" y="9527255"/>
            <a:ext cx="1519402" cy="2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a Full Bullet">
  <p:cSld name="TITLE_AND_BODY_1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3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g Full Graphic">
  <p:cSld name="TITLE_ONLY_1_1_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82" cy="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b Third Card">
  <p:cSld name="TITLE_AND_BODY_1_1_1_3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5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5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name="adj" fmla="val 28421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45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endParaRPr sz="2600" b="1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1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45"/>
          <p:cNvSpPr txBox="1">
            <a:spLocks noGrp="1"/>
          </p:cNvSpPr>
          <p:nvPr>
            <p:ph type="subTitle" idx="2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69" name="Google Shape;269;p45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5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c Half Card">
  <p:cSld name="TITLE_AND_BODY_1_1_1_2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6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6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46"/>
          <p:cNvSpPr txBox="1">
            <a:spLocks noGrp="1"/>
          </p:cNvSpPr>
          <p:nvPr>
            <p:ph type="subTitle" idx="2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6"/>
          <p:cNvSpPr txBox="1">
            <a:spLocks noGrp="1"/>
          </p:cNvSpPr>
          <p:nvPr>
            <p:ph type="body" idx="3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d Half Card Bullet Headshot - R">
  <p:cSld name="TITLE_AND_BODY_1_1_1_2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7"/>
          <p:cNvSpPr/>
          <p:nvPr/>
        </p:nvSpPr>
        <p:spPr>
          <a:xfrm>
            <a:off x="9829800" y="685050"/>
            <a:ext cx="7772400" cy="8917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7"/>
          <p:cNvSpPr txBox="1"/>
          <p:nvPr/>
        </p:nvSpPr>
        <p:spPr>
          <a:xfrm>
            <a:off x="1208475" y="3912150"/>
            <a:ext cx="6558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47"/>
          <p:cNvSpPr txBox="1">
            <a:spLocks noGrp="1"/>
          </p:cNvSpPr>
          <p:nvPr>
            <p:ph type="body" idx="1"/>
          </p:nvPr>
        </p:nvSpPr>
        <p:spPr>
          <a:xfrm>
            <a:off x="10264500" y="2194800"/>
            <a:ext cx="6903000" cy="70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47"/>
          <p:cNvSpPr txBox="1">
            <a:spLocks noGrp="1"/>
          </p:cNvSpPr>
          <p:nvPr>
            <p:ph type="subTitle" idx="2"/>
          </p:nvPr>
        </p:nvSpPr>
        <p:spPr>
          <a:xfrm>
            <a:off x="10264500" y="1187436"/>
            <a:ext cx="6662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1383">
          <p15:clr>
            <a:schemeClr val="accent2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6466">
          <p15:clr>
            <a:schemeClr val="accent1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d Half Card Bullet Headshot - L">
  <p:cSld name="TITLE_AND_BODY_1_1_1_2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Google Shape;288;p48"/>
          <p:cNvPicPr preferRelativeResize="0"/>
          <p:nvPr/>
        </p:nvPicPr>
        <p:blipFill rotWithShape="1">
          <a:blip r:embed="rId2">
            <a:alphaModFix/>
          </a:blip>
          <a:srcRect l="50000"/>
          <a:stretch/>
        </p:blipFill>
        <p:spPr>
          <a:xfrm flipH="1"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8"/>
          <p:cNvSpPr/>
          <p:nvPr/>
        </p:nvSpPr>
        <p:spPr>
          <a:xfrm>
            <a:off x="685800" y="685050"/>
            <a:ext cx="7772400" cy="8917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8"/>
          <p:cNvSpPr txBox="1">
            <a:spLocks noGrp="1"/>
          </p:cNvSpPr>
          <p:nvPr>
            <p:ph type="body" idx="1"/>
          </p:nvPr>
        </p:nvSpPr>
        <p:spPr>
          <a:xfrm>
            <a:off x="1120500" y="2194790"/>
            <a:ext cx="6903000" cy="706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8"/>
          <p:cNvSpPr txBox="1">
            <a:spLocks noGrp="1"/>
          </p:cNvSpPr>
          <p:nvPr>
            <p:ph type="subTitle" idx="2"/>
          </p:nvPr>
        </p:nvSpPr>
        <p:spPr>
          <a:xfrm>
            <a:off x="1120500" y="1187425"/>
            <a:ext cx="64650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10436700" y="3912150"/>
            <a:ext cx="6558600" cy="24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1383">
          <p15:clr>
            <a:schemeClr val="accent2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6"/>
          </p15:clr>
        </p15:guide>
        <p15:guide id="7" pos="6466">
          <p15:clr>
            <a:schemeClr val="accent6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pos="5054">
          <p15:clr>
            <a:schemeClr val="accent1"/>
          </p15:clr>
        </p15:guide>
        <p15:guide id="11" pos="706">
          <p15:clr>
            <a:schemeClr val="accent1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e Dual Card">
  <p:cSld name="CUSTOM_1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9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9"/>
          <p:cNvSpPr/>
          <p:nvPr/>
        </p:nvSpPr>
        <p:spPr>
          <a:xfrm rot="-5400000" flipH="1">
            <a:off x="846450" y="495600"/>
            <a:ext cx="7786200" cy="81378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9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subTitle" idx="2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3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49"/>
          <p:cNvSpPr txBox="1">
            <a:spLocks noGrp="1"/>
          </p:cNvSpPr>
          <p:nvPr>
            <p:ph type="subTitle" idx="4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f Triple Card ">
  <p:cSld name="CUSTOM_1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0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0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0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50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name="adj" fmla="val 22136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310" name="Google Shape;310;p50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312" name="Google Shape;312;p50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50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 b="1"/>
            </a:lvl9pPr>
          </a:lstStyle>
          <a:p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Code">
  <p:cSld name="TITLE_AND_BODY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9" name="Google Shape;319;p51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Dual Code">
  <p:cSld name="TITLE_AND_BODY_1_1_1_1_2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2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2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24" name="Google Shape;324;p52"/>
          <p:cNvSpPr txBox="1">
            <a:spLocks noGrp="1"/>
          </p:cNvSpPr>
          <p:nvPr>
            <p:ph type="body" idx="1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2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4191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marL="1371600" lvl="2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marL="1828800" lvl="3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marL="2286000" lvl="4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marL="2743200" lvl="5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marL="3200400" lvl="6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marL="3657600" lvl="7" indent="-381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marL="4114800" lvl="8" indent="-3810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Over the Shoulder Box">
  <p:cSld name="CUSTOM_1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3"/>
          <p:cNvSpPr txBox="1"/>
          <p:nvPr/>
        </p:nvSpPr>
        <p:spPr>
          <a:xfrm>
            <a:off x="7462000" y="3173250"/>
            <a:ext cx="9663000" cy="39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Designer Review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Editor to use Essential Graphics </a:t>
            </a:r>
            <a:endParaRPr sz="4800" b="1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53"/>
          <p:cNvSpPr/>
          <p:nvPr/>
        </p:nvSpPr>
        <p:spPr>
          <a:xfrm>
            <a:off x="788800" y="1913500"/>
            <a:ext cx="6354000" cy="3716400"/>
          </a:xfrm>
          <a:prstGeom prst="roundRect">
            <a:avLst>
              <a:gd name="adj" fmla="val 8065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3"/>
          <p:cNvSpPr txBox="1">
            <a:spLocks noGrp="1"/>
          </p:cNvSpPr>
          <p:nvPr>
            <p:ph type="body" idx="1"/>
          </p:nvPr>
        </p:nvSpPr>
        <p:spPr>
          <a:xfrm>
            <a:off x="1300000" y="2337136"/>
            <a:ext cx="5331600" cy="296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Quote Full Card">
  <p:cSld name="CUSTOM_14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4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name="adj1" fmla="val 20143"/>
              <a:gd name="adj2" fmla="val 0"/>
            </a:avLst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4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lvl="1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lvl="2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lvl="3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lvl="4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2743200" lvl="5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3200400" lvl="6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3657600" lvl="7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4114800" lvl="8" indent="-533400" algn="ctr" rtl="0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f Post-Production Assets">
  <p:cSld name="CUSTOM_13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/>
          <p:nvPr/>
        </p:nvSpPr>
        <p:spPr>
          <a:xfrm>
            <a:off x="-250" y="9144000"/>
            <a:ext cx="18288000" cy="1143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u="sng">
                <a:latin typeface="Open Sans"/>
                <a:ea typeface="Open Sans"/>
                <a:cs typeface="Open Sans"/>
                <a:sym typeface="Open Sans"/>
              </a:rPr>
              <a:t>These Assets Have to get Added in Post-Production</a:t>
            </a:r>
            <a:endParaRPr sz="3600" b="1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5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75" dist="238125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c Demo">
  <p:cSld name="CUSTOM_5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DEMO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a Headshot">
  <p:cSld name="CUSTOM_7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TALKING HEADSHOT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d End Video">
  <p:cSld name="CUSTOM_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 VIDEO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b B-Roll">
  <p:cSld name="CUSTOM_6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B-ROLL</a:t>
            </a:r>
            <a:endParaRPr sz="9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e Animation">
  <p:cSld name="CUSTOM_6_1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Animation </a:t>
            </a:r>
            <a:endParaRPr sz="9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Designer &amp; Editor</a:t>
            </a:r>
            <a:endParaRPr sz="7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g Break in Deck">
  <p:cSld name="CUSTOM_8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/>
          <p:nvPr/>
        </p:nvSpPr>
        <p:spPr>
          <a:xfrm>
            <a:off x="0" y="125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  <a:endParaRPr sz="72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i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For Use Graphics</a:t>
            </a:r>
            <a:endParaRPr sz="48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i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Designers are on-hand to help with consultation &amp; enhancements 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your slide deck.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Make sure to </a:t>
            </a:r>
            <a:r>
              <a:rPr lang="en" sz="3600" b="1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TAG YOUR DESIGNER</a:t>
            </a: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with any design requests.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c Styleguide">
  <p:cSld name="TITLE_ONLY_1_1_1_1_1_1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2"/>
          <p:cNvSpPr/>
          <p:nvPr/>
        </p:nvSpPr>
        <p:spPr>
          <a:xfrm>
            <a:off x="4761875" y="4308000"/>
            <a:ext cx="13526400" cy="2815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62"/>
          <p:cNvSpPr/>
          <p:nvPr/>
        </p:nvSpPr>
        <p:spPr>
          <a:xfrm>
            <a:off x="0" y="1139350"/>
            <a:ext cx="4762200" cy="91476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62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4" name="Google Shape;354;p62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82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62"/>
          <p:cNvSpPr txBox="1"/>
          <p:nvPr/>
        </p:nvSpPr>
        <p:spPr>
          <a:xfrm>
            <a:off x="6600450" y="2842821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Black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0B0B0B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62"/>
          <p:cNvSpPr txBox="1"/>
          <p:nvPr/>
        </p:nvSpPr>
        <p:spPr>
          <a:xfrm>
            <a:off x="9443800" y="2842821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Navy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171A53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62"/>
          <p:cNvSpPr txBox="1"/>
          <p:nvPr/>
        </p:nvSpPr>
        <p:spPr>
          <a:xfrm>
            <a:off x="12287150" y="2842821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Brand Blue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2015FF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62"/>
          <p:cNvSpPr txBox="1"/>
          <p:nvPr/>
        </p:nvSpPr>
        <p:spPr>
          <a:xfrm>
            <a:off x="15130500" y="2842821"/>
            <a:ext cx="2700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FFFFFFFF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255 255 255 100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62"/>
          <p:cNvSpPr txBox="1"/>
          <p:nvPr/>
        </p:nvSpPr>
        <p:spPr>
          <a:xfrm>
            <a:off x="6600450" y="6089114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Light Blue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6597FF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62"/>
          <p:cNvSpPr txBox="1"/>
          <p:nvPr/>
        </p:nvSpPr>
        <p:spPr>
          <a:xfrm>
            <a:off x="9443800" y="6089114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Lime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62"/>
          <p:cNvSpPr txBox="1"/>
          <p:nvPr/>
        </p:nvSpPr>
        <p:spPr>
          <a:xfrm>
            <a:off x="12287150" y="6089114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Purple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62"/>
          <p:cNvSpPr txBox="1"/>
          <p:nvPr/>
        </p:nvSpPr>
        <p:spPr>
          <a:xfrm>
            <a:off x="15130500" y="6089114"/>
            <a:ext cx="2700600" cy="8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Seafoam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62"/>
          <p:cNvSpPr/>
          <p:nvPr/>
        </p:nvSpPr>
        <p:spPr>
          <a:xfrm rot="10800000" flipH="1">
            <a:off x="696240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0B0B0B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2"/>
          <p:cNvSpPr/>
          <p:nvPr/>
        </p:nvSpPr>
        <p:spPr>
          <a:xfrm rot="10800000" flipH="1">
            <a:off x="980575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171A53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62"/>
          <p:cNvSpPr/>
          <p:nvPr/>
        </p:nvSpPr>
        <p:spPr>
          <a:xfrm rot="10800000" flipH="1">
            <a:off x="1264910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2015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2"/>
          <p:cNvSpPr/>
          <p:nvPr/>
        </p:nvSpPr>
        <p:spPr>
          <a:xfrm rot="10800000" flipH="1">
            <a:off x="15492450" y="1588221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2"/>
          <p:cNvSpPr/>
          <p:nvPr/>
        </p:nvSpPr>
        <p:spPr>
          <a:xfrm rot="10800000" flipH="1">
            <a:off x="696240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62"/>
          <p:cNvSpPr/>
          <p:nvPr/>
        </p:nvSpPr>
        <p:spPr>
          <a:xfrm rot="10800000" flipH="1">
            <a:off x="980575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2"/>
          <p:cNvSpPr/>
          <p:nvPr/>
        </p:nvSpPr>
        <p:spPr>
          <a:xfrm rot="10800000" flipH="1">
            <a:off x="1264910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B181FF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2"/>
          <p:cNvSpPr/>
          <p:nvPr/>
        </p:nvSpPr>
        <p:spPr>
          <a:xfrm rot="10800000" flipH="1">
            <a:off x="15492450" y="4834520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00C5A1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62"/>
          <p:cNvSpPr txBox="1"/>
          <p:nvPr/>
        </p:nvSpPr>
        <p:spPr>
          <a:xfrm>
            <a:off x="304800" y="126224"/>
            <a:ext cx="48066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Typography</a:t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72" name="Google Shape;372;p62"/>
          <p:cNvSpPr txBox="1"/>
          <p:nvPr/>
        </p:nvSpPr>
        <p:spPr>
          <a:xfrm>
            <a:off x="5318700" y="126224"/>
            <a:ext cx="48066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Color Pallette</a:t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73" name="Google Shape;373;p62"/>
          <p:cNvGrpSpPr/>
          <p:nvPr/>
        </p:nvGrpSpPr>
        <p:grpSpPr>
          <a:xfrm>
            <a:off x="685800" y="1773000"/>
            <a:ext cx="4806600" cy="1570200"/>
            <a:chOff x="685800" y="1290000"/>
            <a:chExt cx="4806600" cy="1570200"/>
          </a:xfrm>
        </p:grpSpPr>
        <p:sp>
          <p:nvSpPr>
            <p:cNvPr id="374" name="Google Shape;374;p62"/>
            <p:cNvSpPr txBox="1"/>
            <p:nvPr/>
          </p:nvSpPr>
          <p:spPr>
            <a:xfrm>
              <a:off x="685800" y="12900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Open Sans"/>
                  <a:ea typeface="Open Sans"/>
                  <a:cs typeface="Open Sans"/>
                  <a:sym typeface="Open Sans"/>
                </a:rPr>
                <a:t>Titles</a:t>
              </a:r>
              <a:endParaRPr sz="24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62"/>
            <p:cNvSpPr txBox="1"/>
            <p:nvPr/>
          </p:nvSpPr>
          <p:spPr>
            <a:xfrm>
              <a:off x="685800" y="1936500"/>
              <a:ext cx="48066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Light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52pt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6" name="Google Shape;376;p62"/>
          <p:cNvGrpSpPr/>
          <p:nvPr/>
        </p:nvGrpSpPr>
        <p:grpSpPr>
          <a:xfrm>
            <a:off x="685800" y="3601449"/>
            <a:ext cx="4806600" cy="1570200"/>
            <a:chOff x="685800" y="3568900"/>
            <a:chExt cx="4806600" cy="1570200"/>
          </a:xfrm>
        </p:grpSpPr>
        <p:sp>
          <p:nvSpPr>
            <p:cNvPr id="377" name="Google Shape;377;p62"/>
            <p:cNvSpPr txBox="1"/>
            <p:nvPr/>
          </p:nvSpPr>
          <p:spPr>
            <a:xfrm>
              <a:off x="685800" y="3568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Open Sans"/>
                  <a:ea typeface="Open Sans"/>
                  <a:cs typeface="Open Sans"/>
                  <a:sym typeface="Open Sans"/>
                </a:rPr>
                <a:t>Subheadings</a:t>
              </a:r>
              <a:endParaRPr sz="24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62"/>
            <p:cNvSpPr txBox="1"/>
            <p:nvPr/>
          </p:nvSpPr>
          <p:spPr>
            <a:xfrm>
              <a:off x="685800" y="4215400"/>
              <a:ext cx="48066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36pt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79" name="Google Shape;379;p62"/>
          <p:cNvGrpSpPr/>
          <p:nvPr/>
        </p:nvGrpSpPr>
        <p:grpSpPr>
          <a:xfrm>
            <a:off x="685800" y="7258348"/>
            <a:ext cx="4806600" cy="1570200"/>
            <a:chOff x="685800" y="8014900"/>
            <a:chExt cx="4806600" cy="1570200"/>
          </a:xfrm>
        </p:grpSpPr>
        <p:sp>
          <p:nvSpPr>
            <p:cNvPr id="380" name="Google Shape;380;p62"/>
            <p:cNvSpPr txBox="1"/>
            <p:nvPr/>
          </p:nvSpPr>
          <p:spPr>
            <a:xfrm>
              <a:off x="685800" y="8014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Roboto Mono"/>
                  <a:ea typeface="Roboto Mono"/>
                  <a:cs typeface="Roboto Mono"/>
                  <a:sym typeface="Roboto Mono"/>
                </a:rPr>
                <a:t>Code</a:t>
              </a:r>
              <a:endParaRPr sz="2400"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81" name="Google Shape;381;p62"/>
            <p:cNvSpPr txBox="1"/>
            <p:nvPr/>
          </p:nvSpPr>
          <p:spPr>
            <a:xfrm>
              <a:off x="685800" y="8661400"/>
              <a:ext cx="48066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ono"/>
                  <a:ea typeface="Roboto Mono"/>
                  <a:cs typeface="Roboto Mono"/>
                  <a:sym typeface="Roboto Mono"/>
                </a:rPr>
                <a:t>Roboto Mono Normal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u="sng">
                  <a:latin typeface="Roboto Mono"/>
                  <a:ea typeface="Roboto Mono"/>
                  <a:cs typeface="Roboto Mono"/>
                  <a:sym typeface="Roboto Mono"/>
                </a:rPr>
                <a:t>30pt Minimum</a:t>
              </a:r>
              <a:endParaRPr sz="24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382" name="Google Shape;382;p62"/>
          <p:cNvGrpSpPr/>
          <p:nvPr/>
        </p:nvGrpSpPr>
        <p:grpSpPr>
          <a:xfrm>
            <a:off x="685800" y="5429898"/>
            <a:ext cx="4806600" cy="1570200"/>
            <a:chOff x="685800" y="6086800"/>
            <a:chExt cx="4806600" cy="1570200"/>
          </a:xfrm>
        </p:grpSpPr>
        <p:sp>
          <p:nvSpPr>
            <p:cNvPr id="383" name="Google Shape;383;p62"/>
            <p:cNvSpPr txBox="1"/>
            <p:nvPr/>
          </p:nvSpPr>
          <p:spPr>
            <a:xfrm>
              <a:off x="685800" y="60868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latin typeface="Open Sans"/>
                  <a:ea typeface="Open Sans"/>
                  <a:cs typeface="Open Sans"/>
                  <a:sym typeface="Open Sans"/>
                </a:rPr>
                <a:t>Body</a:t>
              </a:r>
              <a:endParaRPr sz="2400" b="1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4" name="Google Shape;384;p62"/>
            <p:cNvSpPr txBox="1"/>
            <p:nvPr/>
          </p:nvSpPr>
          <p:spPr>
            <a:xfrm>
              <a:off x="685800" y="6733300"/>
              <a:ext cx="4806600" cy="9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50" tIns="91450" rIns="91450" bIns="9145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u="sng">
                  <a:latin typeface="Open Sans"/>
                  <a:ea typeface="Open Sans"/>
                  <a:cs typeface="Open Sans"/>
                  <a:sym typeface="Open Sans"/>
                </a:rPr>
                <a:t>30pt Minimum </a:t>
              </a:r>
              <a:endParaRPr sz="2400" b="1"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85" name="Google Shape;385;p62"/>
          <p:cNvSpPr txBox="1"/>
          <p:nvPr/>
        </p:nvSpPr>
        <p:spPr>
          <a:xfrm>
            <a:off x="6600450" y="8788028"/>
            <a:ext cx="2700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Light Blue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6597FF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100 151 255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62"/>
          <p:cNvSpPr/>
          <p:nvPr/>
        </p:nvSpPr>
        <p:spPr>
          <a:xfrm rot="10800000" flipH="1">
            <a:off x="696240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6597FF">
              <a:alpha val="20000"/>
            </a:srgbClr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62"/>
          <p:cNvSpPr txBox="1"/>
          <p:nvPr/>
        </p:nvSpPr>
        <p:spPr>
          <a:xfrm>
            <a:off x="12287150" y="8788028"/>
            <a:ext cx="2700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Purple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62"/>
          <p:cNvSpPr/>
          <p:nvPr/>
        </p:nvSpPr>
        <p:spPr>
          <a:xfrm rot="10800000" flipH="1">
            <a:off x="1264910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B181FF">
              <a:alpha val="20000"/>
            </a:srgbClr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2"/>
          <p:cNvSpPr txBox="1"/>
          <p:nvPr/>
        </p:nvSpPr>
        <p:spPr>
          <a:xfrm>
            <a:off x="4937100" y="2353356"/>
            <a:ext cx="1384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Text &amp; Primary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62"/>
          <p:cNvSpPr txBox="1"/>
          <p:nvPr/>
        </p:nvSpPr>
        <p:spPr>
          <a:xfrm>
            <a:off x="4839670" y="8088300"/>
            <a:ext cx="16830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Data &amp; Charts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80% Transparent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1" name="Google Shape;391;p62"/>
          <p:cNvSpPr txBox="1"/>
          <p:nvPr/>
        </p:nvSpPr>
        <p:spPr>
          <a:xfrm>
            <a:off x="4937100" y="5206738"/>
            <a:ext cx="1384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Open Sans"/>
                <a:ea typeface="Open Sans"/>
                <a:cs typeface="Open Sans"/>
                <a:sym typeface="Open Sans"/>
              </a:rPr>
              <a:t>Accent, Data &amp; Icons</a:t>
            </a:r>
            <a:endParaRPr sz="18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62"/>
          <p:cNvSpPr/>
          <p:nvPr/>
        </p:nvSpPr>
        <p:spPr>
          <a:xfrm rot="10800000" flipH="1">
            <a:off x="1549245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00C5A1">
              <a:alpha val="20000"/>
            </a:srgbClr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62"/>
          <p:cNvSpPr txBox="1"/>
          <p:nvPr/>
        </p:nvSpPr>
        <p:spPr>
          <a:xfrm>
            <a:off x="15130500" y="8788028"/>
            <a:ext cx="2700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Seafoam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4" name="Google Shape;394;p62"/>
          <p:cNvSpPr txBox="1"/>
          <p:nvPr/>
        </p:nvSpPr>
        <p:spPr>
          <a:xfrm>
            <a:off x="9443800" y="8788028"/>
            <a:ext cx="27006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Open Sans"/>
                <a:ea typeface="Open Sans"/>
                <a:cs typeface="Open Sans"/>
                <a:sym typeface="Open Sans"/>
              </a:rPr>
              <a:t>Transparent Lime</a:t>
            </a:r>
            <a:endParaRPr sz="16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62"/>
          <p:cNvSpPr/>
          <p:nvPr/>
        </p:nvSpPr>
        <p:spPr>
          <a:xfrm rot="10800000" flipH="1">
            <a:off x="9805750" y="7533434"/>
            <a:ext cx="1976400" cy="1026000"/>
          </a:xfrm>
          <a:prstGeom prst="round2DiagRect">
            <a:avLst>
              <a:gd name="adj1" fmla="val 41254"/>
              <a:gd name="adj2" fmla="val 0"/>
            </a:avLst>
          </a:prstGeom>
          <a:solidFill>
            <a:srgbClr val="BDEA09">
              <a:alpha val="20000"/>
            </a:srgbClr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6" name="Google Shape;396;p62"/>
          <p:cNvCxnSpPr/>
          <p:nvPr/>
        </p:nvCxnSpPr>
        <p:spPr>
          <a:xfrm>
            <a:off x="4761886" y="1153943"/>
            <a:ext cx="0" cy="9129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62"/>
          <p:cNvCxnSpPr/>
          <p:nvPr/>
        </p:nvCxnSpPr>
        <p:spPr>
          <a:xfrm>
            <a:off x="788775" y="3476475"/>
            <a:ext cx="333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62"/>
          <p:cNvCxnSpPr/>
          <p:nvPr/>
        </p:nvCxnSpPr>
        <p:spPr>
          <a:xfrm>
            <a:off x="788775" y="5287750"/>
            <a:ext cx="333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62"/>
          <p:cNvCxnSpPr/>
          <p:nvPr/>
        </p:nvCxnSpPr>
        <p:spPr>
          <a:xfrm>
            <a:off x="788775" y="7167021"/>
            <a:ext cx="3330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62"/>
          <p:cNvCxnSpPr/>
          <p:nvPr/>
        </p:nvCxnSpPr>
        <p:spPr>
          <a:xfrm>
            <a:off x="4761886" y="-7"/>
            <a:ext cx="0" cy="1125000"/>
          </a:xfrm>
          <a:prstGeom prst="straightConnector1">
            <a:avLst/>
          </a:prstGeom>
          <a:noFill/>
          <a:ln w="38100" cap="flat" cmpd="sng">
            <a:solidFill>
              <a:srgbClr val="F0F0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a Resources ">
  <p:cSld name="CUSTOM_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3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82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63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63"/>
          <p:cNvSpPr txBox="1"/>
          <p:nvPr/>
        </p:nvSpPr>
        <p:spPr>
          <a:xfrm>
            <a:off x="685800" y="107100"/>
            <a:ext cx="84138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Resources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63"/>
          <p:cNvSpPr/>
          <p:nvPr/>
        </p:nvSpPr>
        <p:spPr>
          <a:xfrm flipH="1">
            <a:off x="11623800" y="1601500"/>
            <a:ext cx="5978400" cy="7895400"/>
          </a:xfrm>
          <a:prstGeom prst="round1Rect">
            <a:avLst>
              <a:gd name="adj" fmla="val 28421"/>
            </a:avLst>
          </a:prstGeom>
          <a:solidFill>
            <a:srgbClr val="171A53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63"/>
          <p:cNvSpPr txBox="1"/>
          <p:nvPr/>
        </p:nvSpPr>
        <p:spPr>
          <a:xfrm>
            <a:off x="12389700" y="5122863"/>
            <a:ext cx="4446600" cy="31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Need a more </a:t>
            </a:r>
            <a:b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 graphic?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your Curriculum Manager immediately for designer assistance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07" name="Google Shape;40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765" y="2846524"/>
            <a:ext cx="143846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b Essential Graphics 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/>
          <p:nvPr/>
        </p:nvSpPr>
        <p:spPr>
          <a:xfrm>
            <a:off x="393975" y="1399150"/>
            <a:ext cx="10623000" cy="87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0" name="Google Shape;410;p64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82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4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4"/>
          <p:cNvSpPr txBox="1"/>
          <p:nvPr/>
        </p:nvSpPr>
        <p:spPr>
          <a:xfrm>
            <a:off x="685800" y="107100"/>
            <a:ext cx="84138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Essential Graphics Available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64"/>
          <p:cNvSpPr/>
          <p:nvPr/>
        </p:nvSpPr>
        <p:spPr>
          <a:xfrm flipH="1">
            <a:off x="11623800" y="1601500"/>
            <a:ext cx="5978400" cy="7895400"/>
          </a:xfrm>
          <a:prstGeom prst="round1Rect">
            <a:avLst>
              <a:gd name="adj" fmla="val 28421"/>
            </a:avLst>
          </a:prstGeom>
          <a:solidFill>
            <a:srgbClr val="171A53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64"/>
          <p:cNvSpPr txBox="1"/>
          <p:nvPr/>
        </p:nvSpPr>
        <p:spPr>
          <a:xfrm>
            <a:off x="12591450" y="5122875"/>
            <a:ext cx="4042800" cy="4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Essential Graphics are made available through Adobe Creative Cloud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a Producer for assistance.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685825" y="1601500"/>
            <a:ext cx="95460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TCD’s &amp; Producers: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6" name="Google Shape;41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238" y="2527025"/>
            <a:ext cx="1811300" cy="18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4"/>
          <p:cNvSpPr txBox="1"/>
          <p:nvPr/>
        </p:nvSpPr>
        <p:spPr>
          <a:xfrm>
            <a:off x="685825" y="2535500"/>
            <a:ext cx="9546000" cy="74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647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Title Card - (2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Lower Thirds - (3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Full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Full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Half Card Left or Right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Half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Over the Shoulder Box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Quote Full Screen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0" indent="-647700" algn="l" rtl="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Outro - (2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d Program Icons">
  <p:cSld name="CUSTOM_10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0" name="Google Shape;420;p65"/>
          <p:cNvPicPr preferRelativeResize="0"/>
          <p:nvPr/>
        </p:nvPicPr>
        <p:blipFill rotWithShape="1">
          <a:blip r:embed="rId2">
            <a:alphaModFix/>
          </a:blip>
          <a:srcRect b="10"/>
          <a:stretch/>
        </p:blipFill>
        <p:spPr>
          <a:xfrm>
            <a:off x="685800" y="9496888"/>
            <a:ext cx="2303882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5"/>
          <p:cNvSpPr txBox="1"/>
          <p:nvPr/>
        </p:nvSpPr>
        <p:spPr>
          <a:xfrm>
            <a:off x="685800" y="107100"/>
            <a:ext cx="84138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 Specific Icons </a:t>
            </a:r>
            <a:r>
              <a:rPr lang="en" sz="1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419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 rtl="0">
              <a:buNone/>
              <a:defRPr sz="2000">
                <a:solidFill>
                  <a:schemeClr val="dk2"/>
                </a:solidFill>
              </a:defRPr>
            </a:lvl1pPr>
            <a:lvl2pPr lvl="1" algn="r" rtl="0">
              <a:buNone/>
              <a:defRPr sz="2000">
                <a:solidFill>
                  <a:schemeClr val="dk2"/>
                </a:solidFill>
              </a:defRPr>
            </a:lvl2pPr>
            <a:lvl3pPr lvl="2" algn="r" rtl="0">
              <a:buNone/>
              <a:defRPr sz="2000">
                <a:solidFill>
                  <a:schemeClr val="dk2"/>
                </a:solidFill>
              </a:defRPr>
            </a:lvl3pPr>
            <a:lvl4pPr lvl="3" algn="r" rtl="0">
              <a:buNone/>
              <a:defRPr sz="2000">
                <a:solidFill>
                  <a:schemeClr val="dk2"/>
                </a:solidFill>
              </a:defRPr>
            </a:lvl4pPr>
            <a:lvl5pPr lvl="4" algn="r" rtl="0">
              <a:buNone/>
              <a:defRPr sz="2000">
                <a:solidFill>
                  <a:schemeClr val="dk2"/>
                </a:solidFill>
              </a:defRPr>
            </a:lvl5pPr>
            <a:lvl6pPr lvl="5" algn="r" rtl="0">
              <a:buNone/>
              <a:defRPr sz="2000">
                <a:solidFill>
                  <a:schemeClr val="dk2"/>
                </a:solidFill>
              </a:defRPr>
            </a:lvl6pPr>
            <a:lvl7pPr lvl="6" algn="r" rtl="0">
              <a:buNone/>
              <a:defRPr sz="2000">
                <a:solidFill>
                  <a:schemeClr val="dk2"/>
                </a:solidFill>
              </a:defRPr>
            </a:lvl7pPr>
            <a:lvl8pPr lvl="7" algn="r" rtl="0">
              <a:buNone/>
              <a:defRPr sz="2000">
                <a:solidFill>
                  <a:schemeClr val="dk2"/>
                </a:solidFill>
              </a:defRPr>
            </a:lvl8pPr>
            <a:lvl9pPr lvl="8" algn="r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6"/>
          <p:cNvSpPr txBox="1">
            <a:spLocks noGrp="1"/>
          </p:cNvSpPr>
          <p:nvPr>
            <p:ph type="title"/>
          </p:nvPr>
        </p:nvSpPr>
        <p:spPr>
          <a:xfrm>
            <a:off x="1225200" y="2327100"/>
            <a:ext cx="15837600" cy="281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Annotation Plan</a:t>
            </a:r>
            <a:endParaRPr/>
          </a:p>
        </p:txBody>
      </p:sp>
      <p:sp>
        <p:nvSpPr>
          <p:cNvPr id="427" name="Google Shape;427;p66"/>
          <p:cNvSpPr txBox="1">
            <a:spLocks noGrp="1"/>
          </p:cNvSpPr>
          <p:nvPr>
            <p:ph type="subTitle" idx="4294967295"/>
          </p:nvPr>
        </p:nvSpPr>
        <p:spPr>
          <a:xfrm>
            <a:off x="1225200" y="4727250"/>
            <a:ext cx="10039500" cy="8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>
                <a:solidFill>
                  <a:schemeClr val="lt1"/>
                </a:solidFill>
              </a:rPr>
              <a:t>Rideshare Safety Data Annotation</a:t>
            </a:r>
            <a:endParaRPr sz="3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" sz="3800" dirty="0">
                <a:solidFill>
                  <a:schemeClr val="lt1"/>
                </a:solidFill>
              </a:rPr>
              <a:t>By: Nathan Rozok </a:t>
            </a:r>
            <a:endParaRPr sz="3800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67E38F-DF66-F9E4-99EE-97504B67AEBD}"/>
              </a:ext>
            </a:extLst>
          </p:cNvPr>
          <p:cNvSpPr/>
          <p:nvPr/>
        </p:nvSpPr>
        <p:spPr>
          <a:xfrm>
            <a:off x="457200" y="9282545"/>
            <a:ext cx="2078182" cy="6650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7"/>
          <p:cNvSpPr txBox="1">
            <a:spLocks noGrp="1"/>
          </p:cNvSpPr>
          <p:nvPr>
            <p:ph type="body" idx="1"/>
          </p:nvPr>
        </p:nvSpPr>
        <p:spPr>
          <a:xfrm>
            <a:off x="2110650" y="1908000"/>
            <a:ext cx="140667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endParaRPr sz="4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Rideshare Trust &amp; Safety</a:t>
            </a:r>
            <a:endParaRPr sz="4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support tickets received by your trust and safety team</a:t>
            </a:r>
            <a:endParaRPr sz="2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2400"/>
              </a:spcBef>
              <a:spcAft>
                <a:spcPts val="240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433" name="Google Shape;43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6838" y="2232538"/>
            <a:ext cx="3534326" cy="27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>
            <a:spLocks noGrp="1"/>
          </p:cNvSpPr>
          <p:nvPr>
            <p:ph type="body" idx="1"/>
          </p:nvPr>
        </p:nvSpPr>
        <p:spPr>
          <a:xfrm>
            <a:off x="1120500" y="1935300"/>
            <a:ext cx="7245900" cy="608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/>
              <a:t>Prioritizing Safety Concern Tickets</a:t>
            </a:r>
            <a:endParaRPr sz="3800" b="1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4800" b="1"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endParaRPr sz="4400" b="1"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2000"/>
              </a:spcBef>
              <a:spcAft>
                <a:spcPts val="2000"/>
              </a:spcAft>
              <a:buNone/>
            </a:pPr>
            <a:endParaRPr/>
          </a:p>
        </p:txBody>
      </p:sp>
      <p:sp>
        <p:nvSpPr>
          <p:cNvPr id="439" name="Google Shape;439;p68"/>
          <p:cNvSpPr/>
          <p:nvPr/>
        </p:nvSpPr>
        <p:spPr>
          <a:xfrm>
            <a:off x="1425600" y="3253225"/>
            <a:ext cx="6597900" cy="4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We endeavor to prioritize support tickets and incident reports coming in from customers of our rideshare app. </a:t>
            </a:r>
            <a:br>
              <a:rPr lang="en" sz="2400">
                <a:latin typeface="Open Sans"/>
                <a:ea typeface="Open Sans"/>
                <a:cs typeface="Open Sans"/>
                <a:sym typeface="Open Sans"/>
              </a:rPr>
            </a:b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We will start with a proof of concept by prioritizing the most important tickets that come in first - Safety Concern Tickets.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68"/>
          <p:cNvSpPr/>
          <p:nvPr/>
        </p:nvSpPr>
        <p:spPr>
          <a:xfrm>
            <a:off x="10044075" y="3253225"/>
            <a:ext cx="6597900" cy="409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Example → “Driver seemed distracted on a personal call and was arguing in a foreign language. Driver swerved twice during the ride due to being distracted.”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p68"/>
          <p:cNvSpPr txBox="1"/>
          <p:nvPr/>
        </p:nvSpPr>
        <p:spPr>
          <a:xfrm>
            <a:off x="10044075" y="1811125"/>
            <a:ext cx="65979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3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Sample Priority 1 Safety Concern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128B-766C-CA88-F523-F08641AFAFC4}"/>
              </a:ext>
            </a:extLst>
          </p:cNvPr>
          <p:cNvSpPr/>
          <p:nvPr/>
        </p:nvSpPr>
        <p:spPr>
          <a:xfrm>
            <a:off x="457199" y="9282545"/>
            <a:ext cx="2826327" cy="6650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9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Relevant Features</a:t>
            </a:r>
            <a:endParaRPr/>
          </a:p>
        </p:txBody>
      </p:sp>
      <p:sp>
        <p:nvSpPr>
          <p:cNvPr id="447" name="Google Shape;447;p69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i="1">
                <a:solidFill>
                  <a:srgbClr val="000000"/>
                </a:solidFill>
              </a:rPr>
              <a:t>Immediate Safety concerns:</a:t>
            </a:r>
            <a:endParaRPr sz="3000"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Driver Risky Behaviors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Car Safety / Mechanical Fitness for Road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Driver Following Relevant Traffic Laws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Driver Making</a:t>
            </a:r>
            <a:br>
              <a:rPr lang="en" i="1">
                <a:solidFill>
                  <a:srgbClr val="000000"/>
                </a:solidFill>
              </a:rPr>
            </a:br>
            <a:endParaRPr i="1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" i="1">
                <a:solidFill>
                  <a:srgbClr val="000000"/>
                </a:solidFill>
              </a:rPr>
              <a:t>Feature Extraction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Passenger Feelings of Being Unsafe and Urgency Words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Driving Safety Related Words 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Rules of the Road Related Words</a:t>
            </a:r>
            <a:endParaRPr i="1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>
                <a:solidFill>
                  <a:srgbClr val="000000"/>
                </a:solidFill>
              </a:rPr>
              <a:t>Car Safety Related Words</a:t>
            </a:r>
            <a:endParaRPr i="1"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244730-F92F-688A-18DA-ACF15691F399}"/>
              </a:ext>
            </a:extLst>
          </p:cNvPr>
          <p:cNvSpPr/>
          <p:nvPr/>
        </p:nvSpPr>
        <p:spPr>
          <a:xfrm>
            <a:off x="457199" y="9282545"/>
            <a:ext cx="2826327" cy="6650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0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Requirements</a:t>
            </a:r>
            <a:endParaRPr dirty="0"/>
          </a:p>
        </p:txBody>
      </p:sp>
      <p:sp>
        <p:nvSpPr>
          <p:cNvPr id="453" name="Google Shape;453;p70"/>
          <p:cNvSpPr txBox="1">
            <a:spLocks noGrp="1"/>
          </p:cNvSpPr>
          <p:nvPr>
            <p:ph type="body" idx="1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i="1" dirty="0">
                <a:solidFill>
                  <a:srgbClr val="000000"/>
                </a:solidFill>
              </a:rPr>
              <a:t> </a:t>
            </a:r>
            <a:r>
              <a:rPr lang="en" sz="3000" b="1" dirty="0">
                <a:solidFill>
                  <a:srgbClr val="000000"/>
                </a:solidFill>
              </a:rPr>
              <a:t>	</a:t>
            </a:r>
            <a:r>
              <a:rPr lang="en" sz="3400" b="1" u="sng" dirty="0">
                <a:solidFill>
                  <a:srgbClr val="000000"/>
                </a:solidFill>
              </a:rPr>
              <a:t>Internal Data</a:t>
            </a:r>
            <a:endParaRPr sz="3400" b="1" u="sng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 sz="3000" i="1" dirty="0">
              <a:solidFill>
                <a:srgbClr val="000000"/>
              </a:solidFill>
            </a:endParaRPr>
          </a:p>
          <a:p>
            <a:pPr marL="457200" lvl="0" indent="-41910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en" sz="3000" b="1" i="1" dirty="0">
                <a:solidFill>
                  <a:srgbClr val="000000"/>
                </a:solidFill>
              </a:rPr>
              <a:t>Self Collected Data from Internal Application Database</a:t>
            </a:r>
            <a:endParaRPr sz="3000" b="1" i="1" dirty="0">
              <a:solidFill>
                <a:srgbClr val="000000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en" i="1" dirty="0">
                <a:solidFill>
                  <a:srgbClr val="000000"/>
                </a:solidFill>
              </a:rPr>
              <a:t>Our internal database contains all driver complaints for the 6 years that the application has been in existence. </a:t>
            </a:r>
            <a:endParaRPr i="1" dirty="0"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 i="1" dirty="0">
                <a:solidFill>
                  <a:srgbClr val="000000"/>
                </a:solidFill>
              </a:rPr>
              <a:t>Some of the data is labeled by the customer into categories when submitted.</a:t>
            </a:r>
            <a:endParaRPr i="1" dirty="0"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</a:pPr>
            <a:r>
              <a:rPr lang="en" i="1" dirty="0">
                <a:solidFill>
                  <a:srgbClr val="000000"/>
                </a:solidFill>
              </a:rPr>
              <a:t>Some of the data is labeled by internal Trust and Safety teams during review. </a:t>
            </a:r>
            <a:endParaRPr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2000"/>
              </a:spcAft>
              <a:buNone/>
            </a:pPr>
            <a:endParaRPr sz="3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7806AC-5DAD-73F6-97A1-2C03D3DFC208}"/>
              </a:ext>
            </a:extLst>
          </p:cNvPr>
          <p:cNvSpPr/>
          <p:nvPr/>
        </p:nvSpPr>
        <p:spPr>
          <a:xfrm>
            <a:off x="457199" y="9282545"/>
            <a:ext cx="2826327" cy="6650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1"/>
          <p:cNvSpPr txBox="1">
            <a:spLocks noGrp="1"/>
          </p:cNvSpPr>
          <p:nvPr>
            <p:ph type="body" idx="1"/>
          </p:nvPr>
        </p:nvSpPr>
        <p:spPr>
          <a:xfrm>
            <a:off x="2110500" y="1908000"/>
            <a:ext cx="14067000" cy="647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Sample Priority 1 Safety Concern Annotations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lvl="0" indent="0" algn="ctr" rtl="0">
              <a:spcBef>
                <a:spcPts val="2400"/>
              </a:spcBef>
              <a:spcAft>
                <a:spcPts val="2400"/>
              </a:spcAft>
              <a:buNone/>
            </a:pPr>
            <a:endParaRPr sz="36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 txBox="1">
            <a:spLocks noGrp="1"/>
          </p:cNvSpPr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Annotations</a:t>
            </a:r>
            <a:endParaRPr/>
          </a:p>
        </p:txBody>
      </p:sp>
      <p:sp>
        <p:nvSpPr>
          <p:cNvPr id="464" name="Google Shape;464;p72"/>
          <p:cNvSpPr txBox="1">
            <a:spLocks noGrp="1"/>
          </p:cNvSpPr>
          <p:nvPr>
            <p:ph type="body" idx="4294967295"/>
          </p:nvPr>
        </p:nvSpPr>
        <p:spPr>
          <a:xfrm>
            <a:off x="685800" y="2230825"/>
            <a:ext cx="16916400" cy="662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>
              <a:solidFill>
                <a:srgbClr val="000000"/>
              </a:solidFill>
            </a:endParaRPr>
          </a:p>
        </p:txBody>
      </p:sp>
      <p:sp>
        <p:nvSpPr>
          <p:cNvPr id="465" name="Google Shape;465;p72"/>
          <p:cNvSpPr/>
          <p:nvPr/>
        </p:nvSpPr>
        <p:spPr>
          <a:xfrm>
            <a:off x="1821775" y="2325500"/>
            <a:ext cx="14786100" cy="1660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“</a:t>
            </a:r>
            <a:r>
              <a:rPr lang="en" sz="2400">
                <a:solidFill>
                  <a:srgbClr val="FF0000"/>
                </a:solidFill>
              </a:rPr>
              <a:t>Safety Concern</a:t>
            </a:r>
            <a:r>
              <a:rPr lang="en" sz="2400"/>
              <a:t> - Driver Was Texting → My driver was </a:t>
            </a:r>
            <a:r>
              <a:rPr lang="en" sz="2400">
                <a:solidFill>
                  <a:srgbClr val="FF0000"/>
                </a:solidFill>
              </a:rPr>
              <a:t>texting while driving</a:t>
            </a:r>
            <a:r>
              <a:rPr lang="en" sz="2400"/>
              <a:t>, which made me feel </a:t>
            </a:r>
            <a:r>
              <a:rPr lang="en" sz="2400">
                <a:solidFill>
                  <a:srgbClr val="FF0000"/>
                </a:solidFill>
              </a:rPr>
              <a:t>unsafe</a:t>
            </a:r>
            <a:r>
              <a:rPr lang="en" sz="2400"/>
              <a:t>. Please address this issue as it's a serious </a:t>
            </a:r>
            <a:r>
              <a:rPr lang="en" sz="2400">
                <a:solidFill>
                  <a:srgbClr val="FF0000"/>
                </a:solidFill>
              </a:rPr>
              <a:t>safety concern</a:t>
            </a:r>
            <a:r>
              <a:rPr lang="en" sz="2400"/>
              <a:t>.”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Class = Safety, Subclass = Distracted/Impared Driving</a:t>
            </a:r>
            <a:endParaRPr sz="2400"/>
          </a:p>
        </p:txBody>
      </p:sp>
      <p:sp>
        <p:nvSpPr>
          <p:cNvPr id="466" name="Google Shape;466;p72"/>
          <p:cNvSpPr/>
          <p:nvPr/>
        </p:nvSpPr>
        <p:spPr>
          <a:xfrm>
            <a:off x="1821775" y="4346125"/>
            <a:ext cx="14786100" cy="1660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“Driver </a:t>
            </a:r>
            <a:r>
              <a:rPr lang="en" sz="2400">
                <a:solidFill>
                  <a:srgbClr val="FF0000"/>
                </a:solidFill>
              </a:rPr>
              <a:t>Sped Excessively</a:t>
            </a:r>
            <a:r>
              <a:rPr lang="en" sz="2400"/>
              <a:t> → My driver was </a:t>
            </a:r>
            <a:r>
              <a:rPr lang="en" sz="2400">
                <a:solidFill>
                  <a:srgbClr val="FF0000"/>
                </a:solidFill>
              </a:rPr>
              <a:t>speeding</a:t>
            </a:r>
            <a:r>
              <a:rPr lang="en" sz="2400"/>
              <a:t> throughout the trip, which </a:t>
            </a:r>
            <a:r>
              <a:rPr lang="en" sz="2400">
                <a:solidFill>
                  <a:srgbClr val="FF0000"/>
                </a:solidFill>
              </a:rPr>
              <a:t>made me very uncomfortable</a:t>
            </a:r>
            <a:r>
              <a:rPr lang="en" sz="2400"/>
              <a:t>. Please ensure this behavior is addressed.”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= Safety, Subclass = Reckless Driving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67" name="Google Shape;467;p72"/>
          <p:cNvSpPr/>
          <p:nvPr/>
        </p:nvSpPr>
        <p:spPr>
          <a:xfrm>
            <a:off x="1821775" y="6366750"/>
            <a:ext cx="14786100" cy="16608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“Driver’s </a:t>
            </a:r>
            <a:r>
              <a:rPr lang="en" sz="2400">
                <a:solidFill>
                  <a:srgbClr val="FF0000"/>
                </a:solidFill>
              </a:rPr>
              <a:t>Vehicle Was Smoking</a:t>
            </a:r>
            <a:r>
              <a:rPr lang="en" sz="2400"/>
              <a:t> → The driver’s car was </a:t>
            </a:r>
            <a:r>
              <a:rPr lang="en" sz="2400">
                <a:solidFill>
                  <a:srgbClr val="FF0000"/>
                </a:solidFill>
              </a:rPr>
              <a:t>emitting smoke</a:t>
            </a:r>
            <a:r>
              <a:rPr lang="en" sz="2400"/>
              <a:t> during the ride, which </a:t>
            </a:r>
            <a:r>
              <a:rPr lang="en" sz="2400">
                <a:solidFill>
                  <a:srgbClr val="FF0000"/>
                </a:solidFill>
              </a:rPr>
              <a:t>made me very uncomfortable</a:t>
            </a:r>
            <a:r>
              <a:rPr lang="en" sz="2400"/>
              <a:t>. I had to exit the vehicle before reaching my destination.”</a:t>
            </a:r>
            <a:endParaRPr sz="27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Class = Safety, Subclass = Vehicle Safety Issue</a:t>
            </a:r>
            <a:endParaRPr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D1395-5577-7D90-D1E6-18E82EBAD6A8}"/>
              </a:ext>
            </a:extLst>
          </p:cNvPr>
          <p:cNvSpPr/>
          <p:nvPr/>
        </p:nvSpPr>
        <p:spPr>
          <a:xfrm>
            <a:off x="457199" y="9282545"/>
            <a:ext cx="2826327" cy="665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3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Instructions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3" name="Google Shape;473;p73"/>
          <p:cNvSpPr txBox="1">
            <a:spLocks noGrp="1"/>
          </p:cNvSpPr>
          <p:nvPr>
            <p:ph type="body" idx="1"/>
          </p:nvPr>
        </p:nvSpPr>
        <p:spPr>
          <a:xfrm>
            <a:off x="685850" y="1999850"/>
            <a:ext cx="16916400" cy="662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44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400"/>
              <a:buAutoNum type="arabicPeriod"/>
            </a:pPr>
            <a:r>
              <a:rPr lang="en" sz="3400">
                <a:solidFill>
                  <a:srgbClr val="000000"/>
                </a:solidFill>
              </a:rPr>
              <a:t>Read the entire complaint to understand the complaint and get the context.</a:t>
            </a:r>
            <a:endParaRPr sz="3400">
              <a:solidFill>
                <a:srgbClr val="000000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AutoNum type="arabicPeriod"/>
            </a:pPr>
            <a:r>
              <a:rPr lang="en" sz="3400">
                <a:solidFill>
                  <a:srgbClr val="000000"/>
                </a:solidFill>
              </a:rPr>
              <a:t>Label the Data: “Safety” on “Non-Safety” related.</a:t>
            </a:r>
            <a:endParaRPr sz="3400">
              <a:solidFill>
                <a:srgbClr val="000000"/>
              </a:solidFill>
            </a:endParaRPr>
          </a:p>
          <a:p>
            <a:pPr marL="457200" lvl="0" indent="-444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AutoNum type="arabicPeriod"/>
            </a:pPr>
            <a:r>
              <a:rPr lang="en" sz="3400">
                <a:solidFill>
                  <a:srgbClr val="000000"/>
                </a:solidFill>
              </a:rPr>
              <a:t>For Safety Related data, Annotate the data features that indicate a safety concern.</a:t>
            </a:r>
            <a:endParaRPr sz="3400">
              <a:solidFill>
                <a:srgbClr val="00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en" sz="2800">
                <a:solidFill>
                  <a:srgbClr val="000000"/>
                </a:solidFill>
              </a:rPr>
              <a:t>Use context, judgement, and keywords/phrases (such as “speeding”, “unsafe”, “distracted”, etc.)</a:t>
            </a:r>
            <a:endParaRPr sz="2800">
              <a:solidFill>
                <a:srgbClr val="00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lphaLcPeriod"/>
            </a:pPr>
            <a:r>
              <a:rPr lang="en" sz="2800">
                <a:solidFill>
                  <a:srgbClr val="000000"/>
                </a:solidFill>
              </a:rPr>
              <a:t>Once annotated, apply a safety category to each annotation such as the below categories.</a:t>
            </a:r>
            <a:endParaRPr sz="2800"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romanLcPeriod"/>
            </a:pPr>
            <a:r>
              <a:rPr lang="en">
                <a:solidFill>
                  <a:srgbClr val="000000"/>
                </a:solidFill>
              </a:rPr>
              <a:t>Reckless Driving → speeding, running red lights, swerving, etc. </a:t>
            </a:r>
            <a:endParaRPr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romanLcPeriod"/>
            </a:pPr>
            <a:r>
              <a:rPr lang="en">
                <a:solidFill>
                  <a:srgbClr val="000000"/>
                </a:solidFill>
              </a:rPr>
              <a:t>Distracted/Impared Driving → Driving under the influence, texting while driving, etc. </a:t>
            </a:r>
            <a:endParaRPr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romanLcPeriod"/>
            </a:pPr>
            <a:r>
              <a:rPr lang="en">
                <a:solidFill>
                  <a:srgbClr val="000000"/>
                </a:solidFill>
              </a:rPr>
              <a:t>Vehicle Safety Issue → Faulty brakes, car smoking, bald tires, etc. </a:t>
            </a:r>
            <a:endParaRPr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romanLcPeriod"/>
            </a:pPr>
            <a:r>
              <a:rPr lang="en">
                <a:solidFill>
                  <a:srgbClr val="000000"/>
                </a:solidFill>
              </a:rPr>
              <a:t>Passenger Endagerment → Sexual harassment, threatening, etc.</a:t>
            </a:r>
            <a:endParaRPr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romanLcPeriod"/>
            </a:pPr>
            <a:r>
              <a:rPr lang="en">
                <a:solidFill>
                  <a:srgbClr val="000000"/>
                </a:solidFill>
              </a:rPr>
              <a:t>Violation of Traffic Laws → Ignoring traffic signs, etc.  </a:t>
            </a:r>
            <a:endParaRPr>
              <a:solidFill>
                <a:srgbClr val="00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romanLcPeriod"/>
            </a:pPr>
            <a:r>
              <a:rPr lang="en">
                <a:solidFill>
                  <a:srgbClr val="000000"/>
                </a:solidFill>
              </a:rPr>
              <a:t>Miscellaneous → Safety Issues that do not fit neatly into the above categories.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E67CBD-AF13-889B-EA50-6ED1BA579F94}"/>
              </a:ext>
            </a:extLst>
          </p:cNvPr>
          <p:cNvSpPr/>
          <p:nvPr/>
        </p:nvSpPr>
        <p:spPr>
          <a:xfrm>
            <a:off x="457199" y="9282545"/>
            <a:ext cx="2826327" cy="6650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4"/>
          <p:cNvSpPr txBox="1">
            <a:spLocks noGrp="1"/>
          </p:cNvSpPr>
          <p:nvPr>
            <p:ph type="body" idx="1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000000"/>
                </a:solidFill>
              </a:rPr>
              <a:t>It is estimated that 15,000 samples will be required in order to get sufficient annotations of Safety related complaints.</a:t>
            </a:r>
            <a:endParaRPr sz="24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9" name="Google Shape;479;p74"/>
          <p:cNvSpPr txBox="1">
            <a:spLocks noGrp="1"/>
          </p:cNvSpPr>
          <p:nvPr>
            <p:ph type="subTitle" idx="2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en"/>
              <a:t>Volume of Data Required</a:t>
            </a:r>
            <a:endParaRPr/>
          </a:p>
        </p:txBody>
      </p:sp>
      <p:sp>
        <p:nvSpPr>
          <p:cNvPr id="480" name="Google Shape;480;p74"/>
          <p:cNvSpPr txBox="1">
            <a:spLocks noGrp="1"/>
          </p:cNvSpPr>
          <p:nvPr>
            <p:ph type="body" idx="3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000000"/>
                </a:solidFill>
              </a:rPr>
              <a:t>The in-house Trust and Safety team will work in cahoots with the Data Science team to annotate the data. </a:t>
            </a:r>
            <a:endParaRPr sz="24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i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i="1">
                <a:solidFill>
                  <a:srgbClr val="000000"/>
                </a:solidFill>
              </a:rPr>
              <a:t>The Data Science team has access and knowledge for using the in-house data annotation software. </a:t>
            </a:r>
            <a:endParaRPr sz="2400" i="1">
              <a:solidFill>
                <a:srgbClr val="000000"/>
              </a:solidFill>
            </a:endParaRPr>
          </a:p>
        </p:txBody>
      </p:sp>
      <p:sp>
        <p:nvSpPr>
          <p:cNvPr id="481" name="Google Shape;481;p74"/>
          <p:cNvSpPr txBox="1">
            <a:spLocks noGrp="1"/>
          </p:cNvSpPr>
          <p:nvPr>
            <p:ph type="subTitle" idx="4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en"/>
              <a:t>Annotators</a:t>
            </a:r>
            <a:endParaRPr/>
          </a:p>
        </p:txBody>
      </p:sp>
      <p:sp>
        <p:nvSpPr>
          <p:cNvPr id="482" name="Google Shape;482;p74"/>
          <p:cNvSpPr txBox="1">
            <a:spLocks noGrp="1"/>
          </p:cNvSpPr>
          <p:nvPr>
            <p:ph type="body" idx="5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000000"/>
                </a:solidFill>
              </a:rPr>
              <a:t>Overall cost will be the work-hours needed to review and annotated the data as all software and expertise are in-house. </a:t>
            </a:r>
            <a:endParaRPr sz="24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000000"/>
                </a:solidFill>
              </a:rPr>
              <a:t>Cost = an estimated $60/hr.</a:t>
            </a:r>
            <a:endParaRPr sz="24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i="1" dirty="0">
                <a:solidFill>
                  <a:srgbClr val="000000"/>
                </a:solidFill>
              </a:rPr>
              <a:t>Hours = 125</a:t>
            </a:r>
            <a:endParaRPr sz="2400" i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i="1" dirty="0">
                <a:solidFill>
                  <a:srgbClr val="000000"/>
                </a:solidFill>
              </a:rPr>
              <a:t>Total = $7,500 </a:t>
            </a:r>
            <a:endParaRPr sz="2400" i="1" dirty="0">
              <a:solidFill>
                <a:srgbClr val="000000"/>
              </a:solidFill>
            </a:endParaRPr>
          </a:p>
        </p:txBody>
      </p:sp>
      <p:sp>
        <p:nvSpPr>
          <p:cNvPr id="483" name="Google Shape;483;p74"/>
          <p:cNvSpPr txBox="1">
            <a:spLocks noGrp="1"/>
          </p:cNvSpPr>
          <p:nvPr>
            <p:ph type="subTitle" idx="6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en"/>
              <a:t>Estimate Cost</a:t>
            </a:r>
            <a:endParaRPr/>
          </a:p>
        </p:txBody>
      </p:sp>
      <p:sp>
        <p:nvSpPr>
          <p:cNvPr id="484" name="Google Shape;484;p74"/>
          <p:cNvSpPr txBox="1">
            <a:spLocks noGrp="1"/>
          </p:cNvSpPr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2: Cost Considerations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052306-4432-4749-7CFC-8CEFA649623A}"/>
              </a:ext>
            </a:extLst>
          </p:cNvPr>
          <p:cNvSpPr/>
          <p:nvPr/>
        </p:nvSpPr>
        <p:spPr>
          <a:xfrm>
            <a:off x="457199" y="9282545"/>
            <a:ext cx="2826327" cy="6650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2023 Content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dacity 2023 Content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671</Words>
  <Application>Microsoft Office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Roboto Mono Light</vt:lpstr>
      <vt:lpstr>Arial</vt:lpstr>
      <vt:lpstr>Roboto Mono</vt:lpstr>
      <vt:lpstr>Open Sans Light</vt:lpstr>
      <vt:lpstr>Open Sans</vt:lpstr>
      <vt:lpstr>Open Sans Medium</vt:lpstr>
      <vt:lpstr>Simple Light</vt:lpstr>
      <vt:lpstr>Udacity 2023 Content</vt:lpstr>
      <vt:lpstr>Udacity 2023 Content</vt:lpstr>
      <vt:lpstr>Data Annotation Plan</vt:lpstr>
      <vt:lpstr>PowerPoint Presentation</vt:lpstr>
      <vt:lpstr>PowerPoint Presentation</vt:lpstr>
      <vt:lpstr>Identify Relevant Features</vt:lpstr>
      <vt:lpstr>Data Requirements</vt:lpstr>
      <vt:lpstr>PowerPoint Presentation</vt:lpstr>
      <vt:lpstr>Sample Annotations</vt:lpstr>
      <vt:lpstr>Instructions</vt:lpstr>
      <vt:lpstr>Part 2: Cost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Nathan Rozok</dc:creator>
  <cp:lastModifiedBy>Rozok, Nathan Walter</cp:lastModifiedBy>
  <cp:revision>2</cp:revision>
  <dcterms:modified xsi:type="dcterms:W3CDTF">2025-09-09T07:38:37Z</dcterms:modified>
</cp:coreProperties>
</file>